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2"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42" d="100"/>
          <a:sy n="42" d="100"/>
        </p:scale>
        <p:origin x="54" y="6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DBD78819-04AB-4B6B-97EE-1B1CC70AD1F1}"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E0F3260F-4892-401B-8CC0-77F2D432F816}"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236402136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BD78819-04AB-4B6B-97EE-1B1CC70AD1F1}"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3454275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BD78819-04AB-4B6B-97EE-1B1CC70AD1F1}"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27330500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BD78819-04AB-4B6B-97EE-1B1CC70AD1F1}"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3979539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DBD78819-04AB-4B6B-97EE-1B1CC70AD1F1}"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E0F3260F-4892-401B-8CC0-77F2D432F816}"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52621575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BD78819-04AB-4B6B-97EE-1B1CC70AD1F1}"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395237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BD78819-04AB-4B6B-97EE-1B1CC70AD1F1}"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3088201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BD78819-04AB-4B6B-97EE-1B1CC70AD1F1}"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2575201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D78819-04AB-4B6B-97EE-1B1CC70AD1F1}"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0F3260F-4892-401B-8CC0-77F2D432F816}" type="slidenum">
              <a:rPr lang="tr-TR" smtClean="0"/>
              <a:t>‹#›</a:t>
            </a:fld>
            <a:endParaRPr lang="tr-TR"/>
          </a:p>
        </p:txBody>
      </p:sp>
    </p:spTree>
    <p:extLst>
      <p:ext uri="{BB962C8B-B14F-4D97-AF65-F5344CB8AC3E}">
        <p14:creationId xmlns:p14="http://schemas.microsoft.com/office/powerpoint/2010/main" val="1223245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BD78819-04AB-4B6B-97EE-1B1CC70AD1F1}"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0F3260F-4892-401B-8CC0-77F2D432F81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88218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DBD78819-04AB-4B6B-97EE-1B1CC70AD1F1}"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E0F3260F-4892-401B-8CC0-77F2D432F816}"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311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DBD78819-04AB-4B6B-97EE-1B1CC70AD1F1}"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E0F3260F-4892-401B-8CC0-77F2D432F816}"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69005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78B4F2-E8EF-4046-92AF-D85EF3B3EE11}"/>
              </a:ext>
            </a:extLst>
          </p:cNvPr>
          <p:cNvSpPr>
            <a:spLocks noGrp="1"/>
          </p:cNvSpPr>
          <p:nvPr>
            <p:ph type="ctrTitle"/>
          </p:nvPr>
        </p:nvSpPr>
        <p:spPr/>
        <p:txBody>
          <a:bodyPr/>
          <a:lstStyle/>
          <a:p>
            <a:r>
              <a:rPr lang="tr-TR" sz="5400" cap="none" dirty="0"/>
              <a:t>Muhasebenin Fonksiyonları</a:t>
            </a:r>
          </a:p>
        </p:txBody>
      </p:sp>
      <p:sp>
        <p:nvSpPr>
          <p:cNvPr id="3" name="Alt Başlık 2">
            <a:extLst>
              <a:ext uri="{FF2B5EF4-FFF2-40B4-BE49-F238E27FC236}">
                <a16:creationId xmlns:a16="http://schemas.microsoft.com/office/drawing/2014/main" id="{DF8E3A2A-DB71-4578-90F3-3D587D1CF9A7}"/>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493509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9E5749-0541-4CC9-8F33-402FEBCC6ECD}"/>
              </a:ext>
            </a:extLst>
          </p:cNvPr>
          <p:cNvSpPr>
            <a:spLocks noGrp="1"/>
          </p:cNvSpPr>
          <p:nvPr>
            <p:ph type="title"/>
          </p:nvPr>
        </p:nvSpPr>
        <p:spPr/>
        <p:txBody>
          <a:bodyPr/>
          <a:lstStyle/>
          <a:p>
            <a:br>
              <a:rPr lang="tr-TR" dirty="0"/>
            </a:br>
            <a:r>
              <a:rPr lang="tr-TR" dirty="0"/>
              <a:t>Muhasebenin Fonksiyonları</a:t>
            </a:r>
          </a:p>
        </p:txBody>
      </p:sp>
      <p:sp>
        <p:nvSpPr>
          <p:cNvPr id="3" name="İçerik Yer Tutucusu 2">
            <a:extLst>
              <a:ext uri="{FF2B5EF4-FFF2-40B4-BE49-F238E27FC236}">
                <a16:creationId xmlns:a16="http://schemas.microsoft.com/office/drawing/2014/main" id="{7A9FF998-F784-4A2E-86BA-1203A7E29C59}"/>
              </a:ext>
            </a:extLst>
          </p:cNvPr>
          <p:cNvSpPr>
            <a:spLocks noGrp="1"/>
          </p:cNvSpPr>
          <p:nvPr>
            <p:ph idx="1"/>
          </p:nvPr>
        </p:nvSpPr>
        <p:spPr/>
        <p:txBody>
          <a:bodyPr>
            <a:normAutofit/>
          </a:bodyPr>
          <a:lstStyle/>
          <a:p>
            <a:pPr marL="457200" indent="-457200" algn="just">
              <a:buFont typeface="+mj-lt"/>
              <a:buAutoNum type="arabicPeriod"/>
            </a:pPr>
            <a:r>
              <a:rPr lang="tr-TR" sz="2800" b="1" dirty="0"/>
              <a:t>Kaydetme: </a:t>
            </a:r>
            <a:r>
              <a:rPr lang="tr-TR" sz="2800" dirty="0"/>
              <a:t>İşletmenin para ile ifade edilebilen mali nitelikteki faaliyetleri kurallara göre kaydedilir.</a:t>
            </a:r>
          </a:p>
          <a:p>
            <a:pPr marL="457200" indent="-457200" algn="just">
              <a:buFont typeface="+mj-lt"/>
              <a:buAutoNum type="arabicPeriod"/>
            </a:pPr>
            <a:r>
              <a:rPr lang="tr-TR" sz="2800" b="1" dirty="0"/>
              <a:t>Sınıflandırma: </a:t>
            </a:r>
            <a:r>
              <a:rPr lang="tr-TR" sz="2800" dirty="0"/>
              <a:t>Belgeye dayanarak ve tarih sırası ile kaydedilen parasal işlem ve olaylar özelliklerine göre gruplandırılır.</a:t>
            </a:r>
          </a:p>
        </p:txBody>
      </p:sp>
    </p:spTree>
    <p:extLst>
      <p:ext uri="{BB962C8B-B14F-4D97-AF65-F5344CB8AC3E}">
        <p14:creationId xmlns:p14="http://schemas.microsoft.com/office/powerpoint/2010/main" val="466630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6FFC91-CA6C-4AE3-A6C0-996E7F406A28}"/>
              </a:ext>
            </a:extLst>
          </p:cNvPr>
          <p:cNvSpPr>
            <a:spLocks noGrp="1"/>
          </p:cNvSpPr>
          <p:nvPr>
            <p:ph idx="1"/>
          </p:nvPr>
        </p:nvSpPr>
        <p:spPr>
          <a:xfrm>
            <a:off x="1371600" y="2194560"/>
            <a:ext cx="9601200" cy="3672840"/>
          </a:xfrm>
        </p:spPr>
        <p:txBody>
          <a:bodyPr>
            <a:normAutofit/>
          </a:bodyPr>
          <a:lstStyle/>
          <a:p>
            <a:pPr marL="457200" indent="-457200" algn="just">
              <a:buFont typeface="+mj-lt"/>
              <a:buAutoNum type="arabicPeriod" startAt="3"/>
            </a:pPr>
            <a:r>
              <a:rPr lang="tr-TR" sz="3200" b="1" dirty="0"/>
              <a:t>Özetleme: </a:t>
            </a:r>
            <a:r>
              <a:rPr lang="tr-TR" sz="3200" dirty="0"/>
              <a:t>Kaydedilen işlem ve faaliyetler muhasebedeki temel tablolar kullanılarak özetlenir. </a:t>
            </a:r>
            <a:endParaRPr lang="tr-TR" sz="2800" dirty="0"/>
          </a:p>
        </p:txBody>
      </p:sp>
    </p:spTree>
    <p:extLst>
      <p:ext uri="{BB962C8B-B14F-4D97-AF65-F5344CB8AC3E}">
        <p14:creationId xmlns:p14="http://schemas.microsoft.com/office/powerpoint/2010/main" val="318580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C6FFC91-CA6C-4AE3-A6C0-996E7F406A28}"/>
              </a:ext>
            </a:extLst>
          </p:cNvPr>
          <p:cNvSpPr>
            <a:spLocks noGrp="1"/>
          </p:cNvSpPr>
          <p:nvPr>
            <p:ph idx="1"/>
          </p:nvPr>
        </p:nvSpPr>
        <p:spPr>
          <a:xfrm>
            <a:off x="1371600" y="1120140"/>
            <a:ext cx="9601200" cy="4747260"/>
          </a:xfrm>
        </p:spPr>
        <p:txBody>
          <a:bodyPr>
            <a:normAutofit/>
          </a:bodyPr>
          <a:lstStyle/>
          <a:p>
            <a:pPr>
              <a:buFont typeface="Wingdings" panose="05000000000000000000" pitchFamily="2" charset="2"/>
              <a:buChar char="Ø"/>
            </a:pPr>
            <a:r>
              <a:rPr lang="tr-TR" sz="2400" dirty="0"/>
              <a:t>Özetleme işlevini yerine getiren temel mali tablolar şunlardır: </a:t>
            </a:r>
          </a:p>
          <a:p>
            <a:pPr lvl="1">
              <a:buFont typeface="Wingdings" panose="05000000000000000000" pitchFamily="2" charset="2"/>
              <a:buChar char="Ø"/>
            </a:pPr>
            <a:r>
              <a:rPr lang="tr-TR" sz="2400" dirty="0"/>
              <a:t>Bilânço </a:t>
            </a:r>
          </a:p>
          <a:p>
            <a:pPr lvl="1">
              <a:buFont typeface="Wingdings" panose="05000000000000000000" pitchFamily="2" charset="2"/>
              <a:buChar char="Ø"/>
            </a:pPr>
            <a:r>
              <a:rPr lang="tr-TR" sz="2400" dirty="0"/>
              <a:t>Gelir Tablosu </a:t>
            </a:r>
          </a:p>
          <a:p>
            <a:pPr lvl="1">
              <a:buFont typeface="Wingdings" panose="05000000000000000000" pitchFamily="2" charset="2"/>
              <a:buChar char="Ø"/>
            </a:pPr>
            <a:r>
              <a:rPr lang="tr-TR" sz="2400" dirty="0"/>
              <a:t>Mizan </a:t>
            </a:r>
          </a:p>
          <a:p>
            <a:pPr lvl="1">
              <a:buFont typeface="Wingdings" panose="05000000000000000000" pitchFamily="2" charset="2"/>
              <a:buChar char="Ø"/>
            </a:pPr>
            <a:r>
              <a:rPr lang="tr-TR" sz="2400" dirty="0"/>
              <a:t>Kâr Dağıtım Tablosu </a:t>
            </a:r>
          </a:p>
          <a:p>
            <a:pPr lvl="1">
              <a:buFont typeface="Wingdings" panose="05000000000000000000" pitchFamily="2" charset="2"/>
              <a:buChar char="Ø"/>
            </a:pPr>
            <a:r>
              <a:rPr lang="tr-TR" sz="2400" dirty="0"/>
              <a:t>Fon Akım Tablosu </a:t>
            </a:r>
          </a:p>
          <a:p>
            <a:pPr lvl="1">
              <a:buFont typeface="Wingdings" panose="05000000000000000000" pitchFamily="2" charset="2"/>
              <a:buChar char="Ø"/>
            </a:pPr>
            <a:r>
              <a:rPr lang="tr-TR" sz="2400" dirty="0"/>
              <a:t>Nakit Akım Tablosu </a:t>
            </a:r>
          </a:p>
          <a:p>
            <a:pPr lvl="1">
              <a:buFont typeface="Wingdings" panose="05000000000000000000" pitchFamily="2" charset="2"/>
              <a:buChar char="Ø"/>
            </a:pPr>
            <a:r>
              <a:rPr lang="tr-TR" sz="2400" dirty="0" err="1"/>
              <a:t>Özsermaye</a:t>
            </a:r>
            <a:r>
              <a:rPr lang="tr-TR" sz="2400" dirty="0"/>
              <a:t> Değişim Tablosu</a:t>
            </a:r>
          </a:p>
          <a:p>
            <a:pPr lvl="1">
              <a:buFont typeface="Wingdings" panose="05000000000000000000" pitchFamily="2" charset="2"/>
              <a:buChar char="Ø"/>
            </a:pPr>
            <a:r>
              <a:rPr lang="tr-TR" sz="2400" dirty="0"/>
              <a:t>Net Çalışma Sermayesi Değişim Tablosu </a:t>
            </a:r>
          </a:p>
          <a:p>
            <a:pPr lvl="1">
              <a:buFont typeface="Wingdings" panose="05000000000000000000" pitchFamily="2" charset="2"/>
              <a:buChar char="Ø"/>
            </a:pPr>
            <a:r>
              <a:rPr lang="tr-TR" sz="2400" dirty="0"/>
              <a:t>Konsolide Finansal Tablolar</a:t>
            </a:r>
          </a:p>
          <a:p>
            <a:endParaRPr lang="tr-TR" dirty="0"/>
          </a:p>
        </p:txBody>
      </p:sp>
    </p:spTree>
    <p:extLst>
      <p:ext uri="{BB962C8B-B14F-4D97-AF65-F5344CB8AC3E}">
        <p14:creationId xmlns:p14="http://schemas.microsoft.com/office/powerpoint/2010/main" val="8318374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2ECA50-1323-4BFE-962A-5985D6E9B998}"/>
              </a:ext>
            </a:extLst>
          </p:cNvPr>
          <p:cNvSpPr>
            <a:spLocks noGrp="1"/>
          </p:cNvSpPr>
          <p:nvPr>
            <p:ph idx="1"/>
          </p:nvPr>
        </p:nvSpPr>
        <p:spPr>
          <a:xfrm>
            <a:off x="1371600" y="937260"/>
            <a:ext cx="9601200" cy="4930140"/>
          </a:xfrm>
        </p:spPr>
        <p:txBody>
          <a:bodyPr>
            <a:normAutofit/>
          </a:bodyPr>
          <a:lstStyle/>
          <a:p>
            <a:pPr marL="457200" indent="-457200" algn="just">
              <a:buFont typeface="+mj-lt"/>
              <a:buAutoNum type="arabicPeriod" startAt="4"/>
            </a:pPr>
            <a:r>
              <a:rPr lang="tr-TR" sz="2800" b="1" dirty="0"/>
              <a:t>Analiz ve Yorum: </a:t>
            </a:r>
            <a:r>
              <a:rPr lang="tr-TR" sz="2800" dirty="0"/>
              <a:t>Kaydedilen, sınıflandırılan ve özetlenen işlem ve olaylar analiz ve yorum ile kullanılır hale gelir. İşletme sahibi ya da işletme ile ilişkisi bulunan herkesin muhasebe konusunda bilgili olması beklenemez. İşlemler analiz ve yorum ile işletme ile ilgili kişi ve kuruluşların anlayabileceği bir hale gelir. Yorumlar işletmenin geleceğe ilişkin karar almasında etkili olmaktadır. Geleneksel ve çağdaş muhasebe anlayışı arasındaki en önemli fark burada ortaya çıkar. Geleneksel muhasebe yorum yapmaz. </a:t>
            </a:r>
          </a:p>
        </p:txBody>
      </p:sp>
    </p:spTree>
    <p:extLst>
      <p:ext uri="{BB962C8B-B14F-4D97-AF65-F5344CB8AC3E}">
        <p14:creationId xmlns:p14="http://schemas.microsoft.com/office/powerpoint/2010/main" val="3139840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2ECA50-1323-4BFE-962A-5985D6E9B998}"/>
              </a:ext>
            </a:extLst>
          </p:cNvPr>
          <p:cNvSpPr>
            <a:spLocks noGrp="1"/>
          </p:cNvSpPr>
          <p:nvPr>
            <p:ph idx="1"/>
          </p:nvPr>
        </p:nvSpPr>
        <p:spPr>
          <a:xfrm>
            <a:off x="1623060" y="1485900"/>
            <a:ext cx="9601200" cy="4930140"/>
          </a:xfrm>
        </p:spPr>
        <p:txBody>
          <a:bodyPr>
            <a:normAutofit/>
          </a:bodyPr>
          <a:lstStyle/>
          <a:p>
            <a:pPr marL="457200" indent="-457200" algn="just">
              <a:buFont typeface="+mj-lt"/>
              <a:buAutoNum type="arabicPeriod" startAt="4"/>
            </a:pPr>
            <a:r>
              <a:rPr lang="tr-TR" sz="3200" b="1" dirty="0"/>
              <a:t>Bilgi Verme: </a:t>
            </a:r>
            <a:r>
              <a:rPr lang="tr-TR" sz="3200" dirty="0"/>
              <a:t>Kaydedilen, sınıflandırılan, özetlenen, analiz edilen ve yorumlanan işlem ve olaylar ile ilgili veriler, işletme ile ilgisi bulunan kişi ve kuruluşlara bilgilendirme amacı ile sunulur. Bilgilerin herkesin anlayacağı evrensel bir dil ile sunulması gerekir. </a:t>
            </a:r>
            <a:endParaRPr lang="tr-TR" sz="2800" b="1" dirty="0"/>
          </a:p>
        </p:txBody>
      </p:sp>
    </p:spTree>
    <p:extLst>
      <p:ext uri="{BB962C8B-B14F-4D97-AF65-F5344CB8AC3E}">
        <p14:creationId xmlns:p14="http://schemas.microsoft.com/office/powerpoint/2010/main" val="1185277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2ECA50-1323-4BFE-962A-5985D6E9B998}"/>
              </a:ext>
            </a:extLst>
          </p:cNvPr>
          <p:cNvSpPr>
            <a:spLocks noGrp="1"/>
          </p:cNvSpPr>
          <p:nvPr>
            <p:ph idx="1"/>
          </p:nvPr>
        </p:nvSpPr>
        <p:spPr>
          <a:xfrm>
            <a:off x="1371600" y="937260"/>
            <a:ext cx="9601200" cy="4930140"/>
          </a:xfrm>
        </p:spPr>
        <p:txBody>
          <a:bodyPr>
            <a:normAutofit fontScale="92500" lnSpcReduction="10000"/>
          </a:bodyPr>
          <a:lstStyle/>
          <a:p>
            <a:pPr algn="just">
              <a:buFont typeface="Wingdings" panose="05000000000000000000" pitchFamily="2" charset="2"/>
              <a:buChar char="Ø"/>
            </a:pPr>
            <a:r>
              <a:rPr lang="tr-TR" sz="3000" dirty="0"/>
              <a:t>İşletme bilgileri ile ilgilenen ilgi grupları şunlardır:</a:t>
            </a:r>
          </a:p>
          <a:p>
            <a:pPr lvl="1" algn="just">
              <a:buFont typeface="Wingdings" panose="05000000000000000000" pitchFamily="2" charset="2"/>
              <a:buChar char="Ø"/>
            </a:pPr>
            <a:r>
              <a:rPr lang="tr-TR" sz="2800" dirty="0"/>
              <a:t>Yöneticiler</a:t>
            </a:r>
          </a:p>
          <a:p>
            <a:pPr lvl="1" algn="just">
              <a:buFont typeface="Wingdings" panose="05000000000000000000" pitchFamily="2" charset="2"/>
              <a:buChar char="Ø"/>
            </a:pPr>
            <a:r>
              <a:rPr lang="tr-TR" sz="2800" dirty="0"/>
              <a:t>Sermaye sahipleri </a:t>
            </a:r>
          </a:p>
          <a:p>
            <a:pPr lvl="1" algn="just">
              <a:buFont typeface="Wingdings" panose="05000000000000000000" pitchFamily="2" charset="2"/>
              <a:buChar char="Ø"/>
            </a:pPr>
            <a:r>
              <a:rPr lang="tr-TR" sz="2800" dirty="0"/>
              <a:t>Sermaye koymayı düşünen yatırımcılar </a:t>
            </a:r>
          </a:p>
          <a:p>
            <a:pPr lvl="1" algn="just">
              <a:buFont typeface="Wingdings" panose="05000000000000000000" pitchFamily="2" charset="2"/>
              <a:buChar char="Ø"/>
            </a:pPr>
            <a:r>
              <a:rPr lang="tr-TR" sz="2800" dirty="0"/>
              <a:t>İşletmeden alacağı olanlar  </a:t>
            </a:r>
          </a:p>
          <a:p>
            <a:pPr lvl="1" algn="just">
              <a:buFont typeface="Wingdings" panose="05000000000000000000" pitchFamily="2" charset="2"/>
              <a:buChar char="Ø"/>
            </a:pPr>
            <a:r>
              <a:rPr lang="tr-TR" sz="2800" dirty="0"/>
              <a:t>Kredi kuruluşları </a:t>
            </a:r>
          </a:p>
          <a:p>
            <a:pPr lvl="1" algn="just">
              <a:buFont typeface="Wingdings" panose="05000000000000000000" pitchFamily="2" charset="2"/>
              <a:buChar char="Ø"/>
            </a:pPr>
            <a:r>
              <a:rPr lang="tr-TR" sz="2800" dirty="0"/>
              <a:t>Devlet (vergi dairesi, sigorta kuruluşları, hazine, Devlet Planlama Teşkilatı, Sermaye Piyasası Kurulu...) </a:t>
            </a:r>
          </a:p>
          <a:p>
            <a:pPr lvl="1" algn="just">
              <a:buFont typeface="Wingdings" panose="05000000000000000000" pitchFamily="2" charset="2"/>
              <a:buChar char="Ø"/>
            </a:pPr>
            <a:r>
              <a:rPr lang="tr-TR" sz="2800" dirty="0"/>
              <a:t>İşletme çalışanları </a:t>
            </a:r>
          </a:p>
          <a:p>
            <a:pPr lvl="1" algn="just">
              <a:buFont typeface="Wingdings" panose="05000000000000000000" pitchFamily="2" charset="2"/>
              <a:buChar char="Ø"/>
            </a:pPr>
            <a:r>
              <a:rPr lang="tr-TR" sz="2800" dirty="0"/>
              <a:t>Alıcılar, satıcılar  </a:t>
            </a:r>
          </a:p>
          <a:p>
            <a:pPr lvl="1" algn="just">
              <a:buFont typeface="Wingdings" panose="05000000000000000000" pitchFamily="2" charset="2"/>
              <a:buChar char="Ø"/>
            </a:pPr>
            <a:r>
              <a:rPr lang="tr-TR" sz="2800" dirty="0"/>
              <a:t>Sendikalar</a:t>
            </a:r>
          </a:p>
          <a:p>
            <a:pPr marL="0" indent="0" algn="just">
              <a:buNone/>
            </a:pPr>
            <a:endParaRPr lang="tr-TR" sz="2400" b="1" dirty="0"/>
          </a:p>
        </p:txBody>
      </p:sp>
    </p:spTree>
    <p:extLst>
      <p:ext uri="{BB962C8B-B14F-4D97-AF65-F5344CB8AC3E}">
        <p14:creationId xmlns:p14="http://schemas.microsoft.com/office/powerpoint/2010/main" val="800374432"/>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15</TotalTime>
  <Words>242</Words>
  <Application>Microsoft Office PowerPoint</Application>
  <PresentationFormat>Geniş ekran</PresentationFormat>
  <Paragraphs>27</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Franklin Gothic Book</vt:lpstr>
      <vt:lpstr>Wingdings</vt:lpstr>
      <vt:lpstr>Kırpma</vt:lpstr>
      <vt:lpstr>Muhasebenin Fonksiyonları</vt:lpstr>
      <vt:lpstr> Muhasebenin Fonksiyonları</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3</cp:revision>
  <dcterms:created xsi:type="dcterms:W3CDTF">2020-05-05T11:22:47Z</dcterms:created>
  <dcterms:modified xsi:type="dcterms:W3CDTF">2020-05-05T11:38:10Z</dcterms:modified>
</cp:coreProperties>
</file>