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17.05.18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BİYOKİMYASAL ANALİZDE KULLANILAN SPEKTROSKOPİK YÖNTEMLER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</a:t>
            </a:r>
            <a:r>
              <a:rPr lang="en-US" sz="4400" b="1" dirty="0" smtClean="0"/>
              <a:t>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Spektroskopi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Spektroskopi</a:t>
            </a:r>
            <a:r>
              <a:rPr lang="en-US" dirty="0"/>
              <a:t> ,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ışınımın</a:t>
            </a:r>
            <a:r>
              <a:rPr lang="en-US" dirty="0"/>
              <a:t> </a:t>
            </a:r>
            <a:r>
              <a:rPr lang="en-US" dirty="0" err="1"/>
              <a:t>absorpsiyonu</a:t>
            </a:r>
            <a:r>
              <a:rPr lang="en-US" dirty="0"/>
              <a:t> (</a:t>
            </a:r>
            <a:r>
              <a:rPr lang="en-US" dirty="0" err="1"/>
              <a:t>soğurmasını</a:t>
            </a:r>
            <a:r>
              <a:rPr lang="en-US" dirty="0"/>
              <a:t>)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emisyonunu</a:t>
            </a:r>
            <a:r>
              <a:rPr lang="en-US" dirty="0"/>
              <a:t> (</a:t>
            </a:r>
            <a:r>
              <a:rPr lang="en-US" dirty="0" err="1"/>
              <a:t>yayılmasını</a:t>
            </a:r>
            <a:r>
              <a:rPr lang="en-US" dirty="0"/>
              <a:t>) </a:t>
            </a:r>
            <a:r>
              <a:rPr lang="en-US" dirty="0" err="1"/>
              <a:t>inceler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r>
              <a:rPr lang="en-US" dirty="0" err="1"/>
              <a:t>Spektroskopi</a:t>
            </a:r>
            <a:r>
              <a:rPr lang="en-US" dirty="0"/>
              <a:t>, </a:t>
            </a:r>
            <a:r>
              <a:rPr lang="en-US" dirty="0" err="1"/>
              <a:t>elektromagnetik</a:t>
            </a:r>
            <a:r>
              <a:rPr lang="en-US" dirty="0"/>
              <a:t> </a:t>
            </a:r>
            <a:r>
              <a:rPr lang="en-US" dirty="0" err="1"/>
              <a:t>ışınımın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etkileşimini</a:t>
            </a:r>
            <a:r>
              <a:rPr lang="en-US" dirty="0"/>
              <a:t> </a:t>
            </a:r>
            <a:r>
              <a:rPr lang="en-US" dirty="0" err="1"/>
              <a:t>inceler</a:t>
            </a:r>
            <a:r>
              <a:rPr lang="en-US" dirty="0"/>
              <a:t>. </a:t>
            </a:r>
          </a:p>
          <a:p>
            <a:pPr marL="0" indent="0" algn="ctr">
              <a:buNone/>
            </a:pPr>
            <a:r>
              <a:rPr lang="en-US" dirty="0"/>
              <a:t>Bu </a:t>
            </a:r>
            <a:r>
              <a:rPr lang="en-US" dirty="0" err="1"/>
              <a:t>etkileşim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ışınımın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absorplanır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</a:t>
            </a:r>
            <a:r>
              <a:rPr lang="en-US" dirty="0" err="1"/>
              <a:t>dışarı</a:t>
            </a:r>
            <a:r>
              <a:rPr lang="en-US" dirty="0"/>
              <a:t> </a:t>
            </a:r>
            <a:r>
              <a:rPr lang="en-US" dirty="0" err="1"/>
              <a:t>verilir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</a:t>
            </a:r>
            <a:r>
              <a:rPr lang="en-US" dirty="0"/>
              <a:t> da </a:t>
            </a:r>
            <a:r>
              <a:rPr lang="en-US" dirty="0" err="1"/>
              <a:t>saçılır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6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Spektroskopi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Işınımın</a:t>
            </a:r>
            <a:r>
              <a:rPr lang="en-US" dirty="0"/>
              <a:t> </a:t>
            </a:r>
            <a:r>
              <a:rPr lang="en-US" dirty="0" err="1"/>
              <a:t>absorpsiyonu</a:t>
            </a:r>
            <a:r>
              <a:rPr lang="en-US" dirty="0"/>
              <a:t>, </a:t>
            </a:r>
            <a:r>
              <a:rPr lang="en-US" dirty="0" err="1"/>
              <a:t>spektrumun</a:t>
            </a:r>
            <a:r>
              <a:rPr lang="en-US" dirty="0"/>
              <a:t> </a:t>
            </a:r>
            <a:r>
              <a:rPr lang="en-US" dirty="0" err="1"/>
              <a:t>görünür</a:t>
            </a:r>
            <a:r>
              <a:rPr lang="en-US" dirty="0"/>
              <a:t> </a:t>
            </a:r>
            <a:r>
              <a:rPr lang="en-US" dirty="0" err="1"/>
              <a:t>bölgesinden</a:t>
            </a:r>
            <a:r>
              <a:rPr lang="en-US" dirty="0"/>
              <a:t> </a:t>
            </a:r>
            <a:r>
              <a:rPr lang="en-US" dirty="0" err="1"/>
              <a:t>ışınım</a:t>
            </a:r>
            <a:r>
              <a:rPr lang="en-US" dirty="0"/>
              <a:t> </a:t>
            </a:r>
            <a:r>
              <a:rPr lang="en-US" dirty="0" err="1"/>
              <a:t>absorplayan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renk</a:t>
            </a:r>
            <a:r>
              <a:rPr lang="en-US" dirty="0"/>
              <a:t> </a:t>
            </a:r>
            <a:r>
              <a:rPr lang="en-US" dirty="0" err="1"/>
              <a:t>göstermesidir</a:t>
            </a:r>
            <a:r>
              <a:rPr lang="en-US" dirty="0"/>
              <a:t>. </a:t>
            </a:r>
          </a:p>
          <a:p>
            <a:r>
              <a:rPr lang="en-US" dirty="0" err="1"/>
              <a:t>Absorpsiyon</a:t>
            </a:r>
            <a:r>
              <a:rPr lang="en-US" dirty="0"/>
              <a:t> </a:t>
            </a:r>
            <a:r>
              <a:rPr lang="en-US" dirty="0" err="1"/>
              <a:t>spektoroskopisi</a:t>
            </a:r>
            <a:r>
              <a:rPr lang="en-US" dirty="0"/>
              <a:t>, </a:t>
            </a:r>
            <a:r>
              <a:rPr lang="en-US" dirty="0" err="1"/>
              <a:t>moleküllerin</a:t>
            </a:r>
            <a:r>
              <a:rPr lang="en-US" dirty="0"/>
              <a:t> </a:t>
            </a:r>
            <a:r>
              <a:rPr lang="en-US" dirty="0" err="1"/>
              <a:t>kantitatif</a:t>
            </a:r>
            <a:r>
              <a:rPr lang="en-US" dirty="0"/>
              <a:t> </a:t>
            </a:r>
            <a:r>
              <a:rPr lang="en-US" dirty="0" err="1"/>
              <a:t>tayininde</a:t>
            </a:r>
            <a:r>
              <a:rPr lang="en-US" dirty="0"/>
              <a:t> </a:t>
            </a:r>
            <a:r>
              <a:rPr lang="en-US" dirty="0" err="1"/>
              <a:t>sıkça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 </a:t>
            </a:r>
            <a:r>
              <a:rPr lang="en-US" dirty="0" err="1"/>
              <a:t>fakat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atomların</a:t>
            </a:r>
            <a:r>
              <a:rPr lang="en-US" dirty="0"/>
              <a:t> da </a:t>
            </a:r>
            <a:r>
              <a:rPr lang="en-US" dirty="0" err="1"/>
              <a:t>kantitatif</a:t>
            </a:r>
            <a:r>
              <a:rPr lang="en-US" dirty="0"/>
              <a:t> </a:t>
            </a:r>
            <a:r>
              <a:rPr lang="en-US" dirty="0" err="1"/>
              <a:t>tayininde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tekniktir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Emisyon</a:t>
            </a:r>
            <a:r>
              <a:rPr lang="en-US" dirty="0"/>
              <a:t> </a:t>
            </a:r>
            <a:r>
              <a:rPr lang="en-US" dirty="0" err="1"/>
              <a:t>spektroskopisi</a:t>
            </a:r>
            <a:r>
              <a:rPr lang="en-US" dirty="0"/>
              <a:t>, </a:t>
            </a:r>
            <a:r>
              <a:rPr lang="en-US" dirty="0" err="1"/>
              <a:t>atomlar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moleküller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ışımanın</a:t>
            </a:r>
            <a:r>
              <a:rPr lang="en-US" dirty="0"/>
              <a:t> </a:t>
            </a:r>
            <a:r>
              <a:rPr lang="en-US" dirty="0" err="1"/>
              <a:t>yayılmasını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teknikleri</a:t>
            </a:r>
            <a:r>
              <a:rPr lang="en-US" dirty="0"/>
              <a:t> </a:t>
            </a:r>
            <a:r>
              <a:rPr lang="en-US" dirty="0" err="1"/>
              <a:t>içermektedir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67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Işımanın</a:t>
            </a:r>
            <a:r>
              <a:rPr lang="en-US" dirty="0"/>
              <a:t> </a:t>
            </a:r>
            <a:r>
              <a:rPr lang="en-US" dirty="0" err="1"/>
              <a:t>Absorpsiyonu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Emisyonu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tr-TR" sz="2400" dirty="0" err="1"/>
              <a:t>Absorpsiyon</a:t>
            </a:r>
            <a:r>
              <a:rPr lang="tr-TR" sz="2400" dirty="0"/>
              <a:t> kimyasal türlerin temel halden daha yüksek enerjili uyarılmış hale çıkmasına neden olur.</a:t>
            </a:r>
          </a:p>
          <a:p>
            <a:pPr>
              <a:lnSpc>
                <a:spcPct val="80000"/>
              </a:lnSpc>
              <a:defRPr/>
            </a:pPr>
            <a:endParaRPr lang="tr-TR" sz="2400" dirty="0"/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Kuantum kuralına göre atomlar ancak belli potansiyel enerji düzeylerinde bulunabilirler. 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      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Herhangi bir atomun potansiyel enerjisi,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tr-TR" sz="2400" dirty="0" smtClean="0"/>
              <a:t>-</a:t>
            </a:r>
            <a:r>
              <a:rPr lang="tr-TR" sz="2400" dirty="0"/>
              <a:t>elektron konfigürasyonuna ve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tr-TR" sz="2400" dirty="0" smtClean="0"/>
              <a:t>-</a:t>
            </a:r>
            <a:r>
              <a:rPr lang="tr-TR" sz="2400" dirty="0"/>
              <a:t>dış elektronlarının belirli enerji düzeyleri arasındaki geçişlerine bağlıdır. 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/>
              <a:t>Bu geçişler sırasında </a:t>
            </a:r>
            <a:r>
              <a:rPr lang="tr-TR" sz="2400" dirty="0" err="1"/>
              <a:t>absorplanan</a:t>
            </a:r>
            <a:r>
              <a:rPr lang="tr-TR" sz="2400" dirty="0"/>
              <a:t> veya yayılan ışımanın enerjisi 2 hal arasındaki potansiyel enerjisindeki fark ile orantılıdır.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638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Fotoelektrik</a:t>
            </a:r>
            <a:r>
              <a:rPr lang="en-US" dirty="0" smtClean="0"/>
              <a:t> Olay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Işımanın</a:t>
            </a:r>
            <a:r>
              <a:rPr lang="en-US" dirty="0"/>
              <a:t> </a:t>
            </a:r>
            <a:r>
              <a:rPr lang="en-US" dirty="0" err="1"/>
              <a:t>tanecik</a:t>
            </a:r>
            <a:r>
              <a:rPr lang="en-US" dirty="0"/>
              <a:t>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fotoelektrik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kanıtlanmıştır</a:t>
            </a:r>
            <a:r>
              <a:rPr lang="en-US" dirty="0"/>
              <a:t>. </a:t>
            </a:r>
            <a:r>
              <a:rPr lang="en-US" dirty="0" err="1"/>
              <a:t>Metalik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yüzeyden</a:t>
            </a:r>
            <a:r>
              <a:rPr lang="en-US" dirty="0"/>
              <a:t> </a:t>
            </a:r>
            <a:r>
              <a:rPr lang="en-US" dirty="0" err="1"/>
              <a:t>yeterli</a:t>
            </a:r>
            <a:r>
              <a:rPr lang="en-US" dirty="0"/>
              <a:t> </a:t>
            </a:r>
            <a:r>
              <a:rPr lang="en-US" dirty="0" err="1"/>
              <a:t>enerjiye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ışıma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koparılmasına</a:t>
            </a:r>
            <a:r>
              <a:rPr lang="en-US" dirty="0"/>
              <a:t> </a:t>
            </a:r>
            <a:r>
              <a:rPr lang="en-US" dirty="0" err="1"/>
              <a:t>fotoelektrik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 </a:t>
            </a:r>
            <a:r>
              <a:rPr lang="en-US" dirty="0" err="1"/>
              <a:t>denir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8588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Fotoelektrik</a:t>
            </a:r>
            <a:r>
              <a:rPr lang="en-US" dirty="0"/>
              <a:t> Olay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Elektronun kazanacağı enerji gönderilen fotonun enerjisine yani frekansına (E) bağlıdır. </a:t>
            </a:r>
          </a:p>
          <a:p>
            <a:pPr>
              <a:lnSpc>
                <a:spcPct val="7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7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Eğer fotonun enerjisi yeterince yüksekse elektrona enerjisini aktarır ve elektron metal yüzeyinden kopar. </a:t>
            </a:r>
          </a:p>
          <a:p>
            <a:pPr>
              <a:lnSpc>
                <a:spcPct val="7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7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Işın şiddeti yani foton sayısı arttırılırsa sadece fırlayan elektronların sayısı artar, enerjisinde değişiklik olmaz.</a:t>
            </a:r>
          </a:p>
          <a:p>
            <a:pPr>
              <a:lnSpc>
                <a:spcPct val="7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7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Bir metalden bir elektronu koparabilmek için en az o elektronun bağlanma enerjisi kadar enerji taşıyan foton gönderilmelidir. </a:t>
            </a:r>
          </a:p>
          <a:p>
            <a:pPr>
              <a:lnSpc>
                <a:spcPct val="70000"/>
              </a:lnSpc>
            </a:pPr>
            <a:endParaRPr lang="tr-TR" sz="2400" dirty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70000"/>
              </a:lnSpc>
            </a:pPr>
            <a:r>
              <a:rPr lang="tr-TR" sz="2400" dirty="0">
                <a:solidFill>
                  <a:srgbClr val="000000"/>
                </a:solidFill>
                <a:latin typeface="Calibri"/>
                <a:cs typeface="Calibri"/>
              </a:rPr>
              <a:t>Daha düşük enerjili ama ışın şiddeti( foton sayısı) fazla olan ışın demeti gönderilerek elektron metalden kopartılamaz.</a:t>
            </a:r>
          </a:p>
          <a:p>
            <a:pPr marL="0" indent="0">
              <a:lnSpc>
                <a:spcPct val="70000"/>
              </a:lnSpc>
              <a:buNone/>
            </a:pPr>
            <a:endParaRPr lang="en-US" sz="2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329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286</Words>
  <Application>Microsoft Macintosh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BİYOKİMYASAL ANALİZDE KULLANILAN SPEKTROSKOPİK YÖNTEMLER</vt:lpstr>
      <vt:lpstr>Spektroskopi</vt:lpstr>
      <vt:lpstr>Spektroskopi</vt:lpstr>
      <vt:lpstr>Işımanın Absorpsiyonu ve Emisyonu</vt:lpstr>
      <vt:lpstr>Fotoelektrik Olay</vt:lpstr>
      <vt:lpstr>Fotoelektrik Olay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11</cp:revision>
  <dcterms:created xsi:type="dcterms:W3CDTF">2018-05-08T12:08:33Z</dcterms:created>
  <dcterms:modified xsi:type="dcterms:W3CDTF">2018-05-16T23:20:47Z</dcterms:modified>
</cp:coreProperties>
</file>