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829" r:id="rId2"/>
    <p:sldId id="830" r:id="rId3"/>
    <p:sldId id="282" r:id="rId4"/>
    <p:sldId id="283" r:id="rId5"/>
    <p:sldId id="288" r:id="rId6"/>
    <p:sldId id="291" r:id="rId7"/>
    <p:sldId id="292" r:id="rId8"/>
    <p:sldId id="293" r:id="rId9"/>
    <p:sldId id="294" r:id="rId10"/>
    <p:sldId id="295" r:id="rId11"/>
    <p:sldId id="296" r:id="rId12"/>
    <p:sldId id="299" r:id="rId13"/>
    <p:sldId id="300" r:id="rId14"/>
    <p:sldId id="834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376" autoAdjust="0"/>
    <p:restoredTop sz="94660"/>
  </p:normalViewPr>
  <p:slideViewPr>
    <p:cSldViewPr snapToGrid="0">
      <p:cViewPr varScale="1">
        <p:scale>
          <a:sx n="69" d="100"/>
          <a:sy n="69" d="100"/>
        </p:scale>
        <p:origin x="35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421F-223D-4E65-AEBB-F535412E1C22}" type="datetimeFigureOut">
              <a:rPr lang="tr-TR" smtClean="0"/>
              <a:t>13.03.2021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7EF0B-4EB9-4B56-9BA6-53DA8B2F2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0259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421F-223D-4E65-AEBB-F535412E1C22}" type="datetimeFigureOut">
              <a:rPr lang="tr-TR" smtClean="0"/>
              <a:t>13.03.2021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7EF0B-4EB9-4B56-9BA6-53DA8B2F2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6682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421F-223D-4E65-AEBB-F535412E1C22}" type="datetimeFigureOut">
              <a:rPr lang="tr-TR" smtClean="0"/>
              <a:t>13.03.2021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7EF0B-4EB9-4B56-9BA6-53DA8B2F2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37309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421F-223D-4E65-AEBB-F535412E1C22}" type="datetimeFigureOut">
              <a:rPr lang="tr-TR" smtClean="0"/>
              <a:t>13.03.2021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7EF0B-4EB9-4B56-9BA6-53DA8B2F2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45968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421F-223D-4E65-AEBB-F535412E1C22}" type="datetimeFigureOut">
              <a:rPr lang="tr-TR" smtClean="0"/>
              <a:t>13.03.2021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7EF0B-4EB9-4B56-9BA6-53DA8B2F2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04938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421F-223D-4E65-AEBB-F535412E1C22}" type="datetimeFigureOut">
              <a:rPr lang="tr-TR" smtClean="0"/>
              <a:t>13.03.2021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7EF0B-4EB9-4B56-9BA6-53DA8B2F2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52961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421F-223D-4E65-AEBB-F535412E1C22}" type="datetimeFigureOut">
              <a:rPr lang="tr-TR" smtClean="0"/>
              <a:t>13.03.2021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7EF0B-4EB9-4B56-9BA6-53DA8B2F2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50520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421F-223D-4E65-AEBB-F535412E1C22}" type="datetimeFigureOut">
              <a:rPr lang="tr-TR" smtClean="0"/>
              <a:t>13.03.2021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7EF0B-4EB9-4B56-9BA6-53DA8B2F2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67488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421F-223D-4E65-AEBB-F535412E1C22}" type="datetimeFigureOut">
              <a:rPr lang="tr-TR" smtClean="0"/>
              <a:t>13.03.2021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7EF0B-4EB9-4B56-9BA6-53DA8B2F2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6537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421F-223D-4E65-AEBB-F535412E1C22}" type="datetimeFigureOut">
              <a:rPr lang="tr-TR" smtClean="0"/>
              <a:t>13.03.2021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B147EF0B-4EB9-4B56-9BA6-53DA8B2F2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8822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421F-223D-4E65-AEBB-F535412E1C22}" type="datetimeFigureOut">
              <a:rPr lang="tr-TR" smtClean="0"/>
              <a:t>13.03.2021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7EF0B-4EB9-4B56-9BA6-53DA8B2F2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6288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421F-223D-4E65-AEBB-F535412E1C22}" type="datetimeFigureOut">
              <a:rPr lang="tr-TR" smtClean="0"/>
              <a:t>13.03.2021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7EF0B-4EB9-4B56-9BA6-53DA8B2F2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5082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421F-223D-4E65-AEBB-F535412E1C22}" type="datetimeFigureOut">
              <a:rPr lang="tr-TR" smtClean="0"/>
              <a:t>13.03.2021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7EF0B-4EB9-4B56-9BA6-53DA8B2F2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3438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421F-223D-4E65-AEBB-F535412E1C22}" type="datetimeFigureOut">
              <a:rPr lang="tr-TR" smtClean="0"/>
              <a:t>13.03.2021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7EF0B-4EB9-4B56-9BA6-53DA8B2F2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7432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421F-223D-4E65-AEBB-F535412E1C22}" type="datetimeFigureOut">
              <a:rPr lang="tr-TR" smtClean="0"/>
              <a:t>13.03.2021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7EF0B-4EB9-4B56-9BA6-53DA8B2F2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4135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421F-223D-4E65-AEBB-F535412E1C22}" type="datetimeFigureOut">
              <a:rPr lang="tr-TR" smtClean="0"/>
              <a:t>13.03.2021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7EF0B-4EB9-4B56-9BA6-53DA8B2F2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0607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421F-223D-4E65-AEBB-F535412E1C22}" type="datetimeFigureOut">
              <a:rPr lang="tr-TR" smtClean="0"/>
              <a:t>13.03.2021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7EF0B-4EB9-4B56-9BA6-53DA8B2F2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7881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08E421F-223D-4E65-AEBB-F535412E1C22}" type="datetimeFigureOut">
              <a:rPr lang="tr-TR" smtClean="0"/>
              <a:t>13.03.2021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147EF0B-4EB9-4B56-9BA6-53DA8B2F2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4452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  <p:sldLayoutId id="214748377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325951" y="3093459"/>
            <a:ext cx="9436962" cy="2616199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ÇOCUK İSTİSMARI VE </a:t>
            </a:r>
            <a:r>
              <a:rPr lang="tr-TR" b="1" dirty="0" smtClean="0">
                <a:solidFill>
                  <a:srgbClr val="FF0000"/>
                </a:solidFill>
              </a:rPr>
              <a:t>İHMALİ</a:t>
            </a:r>
            <a:br>
              <a:rPr lang="tr-TR" b="1" dirty="0" smtClean="0">
                <a:solidFill>
                  <a:srgbClr val="FF0000"/>
                </a:solidFill>
              </a:rPr>
            </a:br>
            <a:r>
              <a:rPr lang="tr-TR" b="1" dirty="0" smtClean="0">
                <a:solidFill>
                  <a:srgbClr val="FF0000"/>
                </a:solidFill>
              </a:rPr>
              <a:t/>
            </a:r>
            <a:br>
              <a:rPr lang="tr-TR" b="1" dirty="0" smtClean="0">
                <a:solidFill>
                  <a:srgbClr val="FF0000"/>
                </a:solidFill>
              </a:rPr>
            </a:br>
            <a:r>
              <a:rPr lang="tr-TR" sz="3100" b="1" dirty="0" err="1">
                <a:solidFill>
                  <a:srgbClr val="FF0000"/>
                </a:solidFill>
              </a:rPr>
              <a:t>Prof.Dr</a:t>
            </a:r>
            <a:r>
              <a:rPr lang="tr-TR" sz="3100" b="1" dirty="0">
                <a:solidFill>
                  <a:srgbClr val="FF0000"/>
                </a:solidFill>
              </a:rPr>
              <a:t>. Aynur Bütün Ayhan</a:t>
            </a:r>
            <a:br>
              <a:rPr lang="tr-TR" sz="3100" b="1" dirty="0">
                <a:solidFill>
                  <a:srgbClr val="FF0000"/>
                </a:solidFill>
              </a:rPr>
            </a:br>
            <a:r>
              <a:rPr lang="tr-TR" sz="3100" b="1" dirty="0">
                <a:solidFill>
                  <a:srgbClr val="FF0000"/>
                </a:solidFill>
              </a:rPr>
              <a:t>Ankara Üniversitesi</a:t>
            </a:r>
            <a:br>
              <a:rPr lang="tr-TR" sz="3100" b="1" dirty="0">
                <a:solidFill>
                  <a:srgbClr val="FF0000"/>
                </a:solidFill>
              </a:rPr>
            </a:br>
            <a:r>
              <a:rPr lang="tr-TR" sz="3100" b="1" dirty="0">
                <a:solidFill>
                  <a:srgbClr val="FF0000"/>
                </a:solidFill>
              </a:rPr>
              <a:t>Sağlık Bilimleri Fakültesi</a:t>
            </a:r>
            <a:r>
              <a:rPr lang="tr-TR" sz="3100" b="1" dirty="0" smtClean="0">
                <a:solidFill>
                  <a:srgbClr val="FF0000"/>
                </a:solidFill>
              </a:rPr>
              <a:t/>
            </a:r>
            <a:br>
              <a:rPr lang="tr-TR" sz="3100" b="1" dirty="0" smtClean="0">
                <a:solidFill>
                  <a:srgbClr val="FF0000"/>
                </a:solidFill>
              </a:rPr>
            </a:br>
            <a:r>
              <a:rPr lang="tr-TR" b="1" dirty="0">
                <a:solidFill>
                  <a:srgbClr val="FF0000"/>
                </a:solidFill>
              </a:rPr>
              <a:t/>
            </a:r>
            <a:br>
              <a:rPr lang="tr-TR" b="1" dirty="0">
                <a:solidFill>
                  <a:srgbClr val="FF0000"/>
                </a:solidFill>
              </a:rPr>
            </a:br>
            <a:endParaRPr lang="tr-T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26056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35230" y="1379738"/>
            <a:ext cx="10018713" cy="4710344"/>
          </a:xfrm>
        </p:spPr>
        <p:txBody>
          <a:bodyPr>
            <a:normAutofit fontScale="92500" lnSpcReduction="10000"/>
          </a:bodyPr>
          <a:lstStyle/>
          <a:p>
            <a:r>
              <a:rPr lang="tr-TR" i="1" dirty="0">
                <a:solidFill>
                  <a:srgbClr val="FF0000"/>
                </a:solidFill>
              </a:rPr>
              <a:t>Çocuk Pornografisi: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/>
              <a:t>Çocuk pornografisini satın alan ve tüketenler çoğunlukla  </a:t>
            </a:r>
            <a:r>
              <a:rPr lang="tr-TR" dirty="0" err="1"/>
              <a:t>pedofillerdir</a:t>
            </a:r>
            <a:r>
              <a:rPr lang="tr-TR" dirty="0"/>
              <a:t>. 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Esas olarak görsel materyallere dayanır ve fotoğraflar önemli bir yer </a:t>
            </a:r>
            <a:r>
              <a:rPr lang="tr-TR" dirty="0" smtClean="0"/>
              <a:t>tutar.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Hangi sebeple olursa olsun, çocuk istismarı görüntülerini seyreden ya da bu görüntüleri menfaat elde etmek için kullanan kişiler, çocuklarla cinsel ilişkiyi arzulasın ya da arzulamasın, istismardır.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Ancak</a:t>
            </a:r>
            <a:r>
              <a:rPr lang="tr-TR" dirty="0"/>
              <a:t>, bu görüntülere bakan, ticaretini yapan, indiren herkes </a:t>
            </a:r>
            <a:r>
              <a:rPr lang="tr-TR" dirty="0" err="1"/>
              <a:t>pedofil</a:t>
            </a:r>
            <a:r>
              <a:rPr lang="tr-TR" dirty="0"/>
              <a:t> olarak tanımlanamaz.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13633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Cinsel İstismarın Türleri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84310" y="1606859"/>
            <a:ext cx="10018713" cy="4184342"/>
          </a:xfrm>
        </p:spPr>
        <p:txBody>
          <a:bodyPr>
            <a:normAutofit fontScale="47500" lnSpcReduction="20000"/>
          </a:bodyPr>
          <a:lstStyle/>
          <a:p>
            <a:pPr lvl="0"/>
            <a:r>
              <a:rPr lang="tr-TR" sz="3500" b="1" dirty="0">
                <a:solidFill>
                  <a:srgbClr val="FF0000"/>
                </a:solidFill>
              </a:rPr>
              <a:t>Temas İçermeyen Cinsel İstismar Türleri:</a:t>
            </a:r>
            <a:r>
              <a:rPr lang="tr-TR" sz="3500" dirty="0">
                <a:solidFill>
                  <a:srgbClr val="FF0000"/>
                </a:solidFill>
              </a:rPr>
              <a:t> </a:t>
            </a:r>
            <a:r>
              <a:rPr lang="tr-TR" sz="3500" dirty="0"/>
              <a:t>Teşhir ve röntgencilik </a:t>
            </a:r>
            <a:r>
              <a:rPr lang="tr-TR" sz="3500" dirty="0" err="1"/>
              <a:t>v.b</a:t>
            </a:r>
            <a:r>
              <a:rPr lang="tr-TR" sz="3500" dirty="0"/>
              <a:t>.</a:t>
            </a:r>
          </a:p>
          <a:p>
            <a:pPr marL="0" indent="0">
              <a:buNone/>
            </a:pPr>
            <a:r>
              <a:rPr lang="tr-TR" sz="3500" dirty="0"/>
              <a:t> </a:t>
            </a:r>
            <a:endParaRPr lang="tr-TR" sz="3500" dirty="0">
              <a:solidFill>
                <a:srgbClr val="FF0000"/>
              </a:solidFill>
            </a:endParaRPr>
          </a:p>
          <a:p>
            <a:pPr lvl="0"/>
            <a:r>
              <a:rPr lang="tr-TR" sz="3500" b="1" dirty="0">
                <a:solidFill>
                  <a:srgbClr val="FF0000"/>
                </a:solidFill>
              </a:rPr>
              <a:t>Cinsel Dokunma:</a:t>
            </a:r>
            <a:r>
              <a:rPr lang="tr-TR" sz="3500" dirty="0">
                <a:solidFill>
                  <a:srgbClr val="FF0000"/>
                </a:solidFill>
              </a:rPr>
              <a:t> </a:t>
            </a:r>
            <a:r>
              <a:rPr lang="tr-TR" sz="3500" dirty="0"/>
              <a:t>Vücudun özel bölgelerine yapılan herhangi bir dokunmadır. </a:t>
            </a:r>
          </a:p>
          <a:p>
            <a:endParaRPr lang="tr-TR" sz="3500" dirty="0"/>
          </a:p>
          <a:p>
            <a:pPr lvl="0"/>
            <a:r>
              <a:rPr lang="tr-TR" sz="3500" b="1" dirty="0">
                <a:solidFill>
                  <a:srgbClr val="FF0000"/>
                </a:solidFill>
              </a:rPr>
              <a:t>Cinsel ilişki</a:t>
            </a:r>
            <a:endParaRPr lang="tr-TR" sz="3500" dirty="0">
              <a:solidFill>
                <a:srgbClr val="FF0000"/>
              </a:solidFill>
            </a:endParaRPr>
          </a:p>
          <a:p>
            <a:endParaRPr lang="tr-TR" sz="3500" dirty="0"/>
          </a:p>
          <a:p>
            <a:pPr lvl="0"/>
            <a:r>
              <a:rPr lang="tr-TR" sz="3500" b="1" dirty="0">
                <a:solidFill>
                  <a:srgbClr val="FF0000"/>
                </a:solidFill>
              </a:rPr>
              <a:t>Cinsel Sömürü:</a:t>
            </a:r>
            <a:r>
              <a:rPr lang="tr-TR" sz="3500" dirty="0">
                <a:solidFill>
                  <a:srgbClr val="FF0000"/>
                </a:solidFill>
              </a:rPr>
              <a:t> </a:t>
            </a:r>
            <a:r>
              <a:rPr lang="tr-TR" sz="3500" dirty="0"/>
              <a:t>Sömürüden sorumlu olan kişilerin çocukla direkt temasa girmedikleri ancak çocuğun cinsel kurban olarak seçildiği olguları içerir. Cinsel tatminden çok, parasal kazanç için gerçekleşen bir faaliyettir. Çocuk pornografisi </a:t>
            </a:r>
            <a:r>
              <a:rPr lang="tr-TR" sz="3500" dirty="0" err="1" smtClean="0"/>
              <a:t>vb</a:t>
            </a:r>
            <a:r>
              <a:rPr lang="tr-TR" sz="3500" dirty="0" smtClean="0"/>
              <a:t> türleri vardır. </a:t>
            </a:r>
            <a:endParaRPr lang="tr-TR" sz="3500" dirty="0"/>
          </a:p>
          <a:p>
            <a:endParaRPr lang="tr-TR" sz="3500" dirty="0"/>
          </a:p>
          <a:p>
            <a:pPr lvl="0"/>
            <a:r>
              <a:rPr lang="tr-TR" sz="3500" b="1" dirty="0">
                <a:solidFill>
                  <a:srgbClr val="FF0000"/>
                </a:solidFill>
              </a:rPr>
              <a:t>Başka İstismar Türlerini De İçeren Cinsel İstismar:</a:t>
            </a:r>
            <a:r>
              <a:rPr lang="tr-TR" sz="3500" dirty="0"/>
              <a:t> Diğer istismar türlerinin çeşitli kombinasyonlarıdır. Cinsel istismara aşağılama da eşlik edebilir. Fiziksel yönden kötü muamele ile, alkol ve uyuşturucu kullanmaya zorlama gibi çeşitli istismar türleri de vardır.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94667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Cinsel İstismar Sonucunda…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90842" y="1970843"/>
            <a:ext cx="10018713" cy="4370773"/>
          </a:xfrm>
        </p:spPr>
        <p:txBody>
          <a:bodyPr>
            <a:normAutofit fontScale="47500" lnSpcReduction="20000"/>
          </a:bodyPr>
          <a:lstStyle/>
          <a:p>
            <a:r>
              <a:rPr lang="tr-TR" sz="4400" dirty="0"/>
              <a:t>Uykusuzluk, kabus görme, kusma, mide bulantısı, iştahsızlık, kronik ağrı, baş ağrısı, tıbbi olarak teşhis edilemeyen kronik hastalık duygusu veya benzeri </a:t>
            </a:r>
            <a:r>
              <a:rPr lang="tr-TR" sz="4400" dirty="0" err="1"/>
              <a:t>somatoform</a:t>
            </a:r>
            <a:r>
              <a:rPr lang="tr-TR" sz="4400" dirty="0"/>
              <a:t> semptomlar, </a:t>
            </a:r>
          </a:p>
          <a:p>
            <a:pPr marL="0" indent="0">
              <a:buNone/>
            </a:pPr>
            <a:r>
              <a:rPr lang="tr-TR" sz="4400" dirty="0"/>
              <a:t> </a:t>
            </a:r>
          </a:p>
          <a:p>
            <a:r>
              <a:rPr lang="tr-TR" sz="4400" dirty="0"/>
              <a:t>Nadiren ölümler, erken gebelikler </a:t>
            </a:r>
          </a:p>
          <a:p>
            <a:endParaRPr lang="tr-TR" sz="4400" dirty="0"/>
          </a:p>
          <a:p>
            <a:r>
              <a:rPr lang="tr-TR" sz="4400" dirty="0"/>
              <a:t>Cinselliğin zedelenmesi, ihanet ve çaresizlik duygusu yaşama </a:t>
            </a:r>
          </a:p>
          <a:p>
            <a:endParaRPr lang="tr-TR" sz="4400" dirty="0"/>
          </a:p>
          <a:p>
            <a:r>
              <a:rPr lang="tr-TR" sz="4400" dirty="0"/>
              <a:t>Majör depresyon, travma sonrası stres bozukluğu, akut stres tepkisi, dikkat eksikliği </a:t>
            </a:r>
            <a:r>
              <a:rPr lang="tr-TR" sz="4400" dirty="0" err="1"/>
              <a:t>hiperaktivite</a:t>
            </a:r>
            <a:r>
              <a:rPr lang="tr-TR" sz="4400" dirty="0"/>
              <a:t> bozukluğu, uyum bozukluğu, </a:t>
            </a:r>
            <a:r>
              <a:rPr lang="tr-TR" sz="4400" dirty="0" err="1"/>
              <a:t>anksiyete</a:t>
            </a:r>
            <a:r>
              <a:rPr lang="tr-TR" sz="4400" dirty="0"/>
              <a:t> bozukluğu, yeme bozukluğu</a:t>
            </a:r>
          </a:p>
          <a:p>
            <a:endParaRPr lang="tr-TR" sz="4400" dirty="0"/>
          </a:p>
          <a:p>
            <a:r>
              <a:rPr lang="tr-TR" sz="4400" dirty="0"/>
              <a:t>Akademik sorunlar, okulu </a:t>
            </a:r>
            <a:r>
              <a:rPr lang="tr-TR" sz="4400" dirty="0" smtClean="0"/>
              <a:t>bırakma</a:t>
            </a:r>
            <a:endParaRPr lang="tr-TR" sz="44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893321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90842" y="1344226"/>
            <a:ext cx="10018713" cy="5180861"/>
          </a:xfrm>
        </p:spPr>
        <p:txBody>
          <a:bodyPr>
            <a:normAutofit/>
          </a:bodyPr>
          <a:lstStyle/>
          <a:p>
            <a:r>
              <a:rPr lang="tr-TR" dirty="0"/>
              <a:t>Bazı çocuklar için cinsel istismarın etkileri çok ciddi boyutlarda ve uzun süreliyken, bazı çocuklarda yetişkinliğe kadar uzanan etkiler </a:t>
            </a:r>
            <a:r>
              <a:rPr lang="tr-TR" dirty="0" smtClean="0"/>
              <a:t>bulunmayabilir.</a:t>
            </a:r>
          </a:p>
          <a:p>
            <a:endParaRPr lang="tr-TR" dirty="0"/>
          </a:p>
          <a:p>
            <a:r>
              <a:rPr lang="tr-TR" dirty="0" smtClean="0"/>
              <a:t>Cinsel </a:t>
            </a:r>
            <a:r>
              <a:rPr lang="tr-TR" dirty="0"/>
              <a:t>istismar, uzun bir dönem devam etmişse, bir baba veya baba figürü tarafından gerçekleştirilmişse, ilişki meydana gelmişse, şiddet kullanılmışsa, etkilerinin daha derin ve uzun süreli olabilir.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Çocuğun yaşı, olgunluk derecesi, saldırganla arasındaki yaş farkı, olay sırasında şiddet ve zor kullanılması gibi değişkenler çocuktaki ruhsal travmanın büyüklüğünü etkilemektedir.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82022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84310" y="79310"/>
            <a:ext cx="10018713" cy="1752599"/>
          </a:xfrm>
        </p:spPr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14939" y="2405742"/>
            <a:ext cx="10018713" cy="3124201"/>
          </a:xfrm>
        </p:spPr>
        <p:txBody>
          <a:bodyPr>
            <a:noAutofit/>
          </a:bodyPr>
          <a:lstStyle/>
          <a:p>
            <a:r>
              <a:rPr lang="tr-TR" sz="1400" dirty="0" smtClean="0"/>
              <a:t>ÇEÇEN</a:t>
            </a:r>
            <a:r>
              <a:rPr lang="tr-TR" sz="1400" dirty="0"/>
              <a:t>, A. R. (2007). Çocuk cinsel istismarı: Sıklığı, etkileri ve okul temelli önleme yolları. </a:t>
            </a:r>
            <a:r>
              <a:rPr lang="tr-TR" sz="1400" i="1" dirty="0"/>
              <a:t>Uluslararası İnsan Bilimleri Dergisi</a:t>
            </a:r>
            <a:r>
              <a:rPr lang="tr-TR" sz="1400" dirty="0"/>
              <a:t>,  </a:t>
            </a:r>
            <a:r>
              <a:rPr lang="tr-TR" sz="1400" b="1" dirty="0"/>
              <a:t>4(1)</a:t>
            </a:r>
            <a:r>
              <a:rPr lang="tr-TR" sz="1400" dirty="0"/>
              <a:t>: 1-17.</a:t>
            </a:r>
          </a:p>
          <a:p>
            <a:r>
              <a:rPr lang="tr-TR" sz="1400" dirty="0"/>
              <a:t>ÇOCUK MERKEZİ DERNEĞİ (2012). Çocukların Ev İçinde Yaşadıkları Şiddet Araştırması. İstanbul: Genç Hayat Yayınları, s.: 25-55.</a:t>
            </a:r>
          </a:p>
          <a:p>
            <a:r>
              <a:rPr lang="tr-TR" sz="1400" dirty="0"/>
              <a:t>DERMAN, O. (2014). Çocuk İstismarı ve İhmaline Yaklaşım. Ankara: Akademisyen Tıp Kitabevi.</a:t>
            </a:r>
          </a:p>
          <a:p>
            <a:r>
              <a:rPr lang="tr-TR" sz="1400" dirty="0" smtClean="0"/>
              <a:t>HORNOR</a:t>
            </a:r>
            <a:r>
              <a:rPr lang="tr-TR" sz="1400" dirty="0"/>
              <a:t>, G. (2014). Child </a:t>
            </a:r>
            <a:r>
              <a:rPr lang="tr-TR" sz="1400" dirty="0" err="1"/>
              <a:t>neglect</a:t>
            </a:r>
            <a:r>
              <a:rPr lang="tr-TR" sz="1400" dirty="0"/>
              <a:t>: </a:t>
            </a:r>
            <a:r>
              <a:rPr lang="tr-TR" sz="1400" dirty="0" err="1"/>
              <a:t>Assessment</a:t>
            </a:r>
            <a:r>
              <a:rPr lang="tr-TR" sz="1400" dirty="0"/>
              <a:t> </a:t>
            </a:r>
            <a:r>
              <a:rPr lang="tr-TR" sz="1400" dirty="0" err="1"/>
              <a:t>and</a:t>
            </a:r>
            <a:r>
              <a:rPr lang="tr-TR" sz="1400" dirty="0"/>
              <a:t> </a:t>
            </a:r>
            <a:r>
              <a:rPr lang="tr-TR" sz="1400" dirty="0" err="1"/>
              <a:t>intervention</a:t>
            </a:r>
            <a:r>
              <a:rPr lang="tr-TR" sz="1400" dirty="0"/>
              <a:t>. </a:t>
            </a:r>
            <a:r>
              <a:rPr lang="tr-TR" sz="1400" i="1" dirty="0" err="1"/>
              <a:t>Journal</a:t>
            </a:r>
            <a:r>
              <a:rPr lang="tr-TR" sz="1400" i="1" dirty="0"/>
              <a:t> of </a:t>
            </a:r>
            <a:r>
              <a:rPr lang="tr-TR" sz="1400" i="1" dirty="0" err="1"/>
              <a:t>Pediatric</a:t>
            </a:r>
            <a:r>
              <a:rPr lang="tr-TR" sz="1400" i="1" dirty="0"/>
              <a:t> </a:t>
            </a:r>
            <a:r>
              <a:rPr lang="tr-TR" sz="1400" i="1" dirty="0" err="1"/>
              <a:t>Health</a:t>
            </a:r>
            <a:r>
              <a:rPr lang="tr-TR" sz="1400" i="1" dirty="0"/>
              <a:t> </a:t>
            </a:r>
            <a:r>
              <a:rPr lang="tr-TR" sz="1400" i="1" dirty="0" err="1"/>
              <a:t>Care</a:t>
            </a:r>
            <a:r>
              <a:rPr lang="tr-TR" sz="1400" dirty="0"/>
              <a:t>, </a:t>
            </a:r>
            <a:r>
              <a:rPr lang="tr-TR" sz="1400" b="1" dirty="0"/>
              <a:t>28(2)</a:t>
            </a:r>
            <a:r>
              <a:rPr lang="tr-TR" sz="1400" dirty="0"/>
              <a:t>: 186-192</a:t>
            </a:r>
            <a:r>
              <a:rPr lang="tr-TR" sz="1400" dirty="0" smtClean="0"/>
              <a:t>.</a:t>
            </a:r>
          </a:p>
          <a:p>
            <a:r>
              <a:rPr lang="tr-TR" sz="1400" dirty="0"/>
              <a:t>KEZER, İ. (2014). Çocuk ihmal ve istismarında risk etmenleri. Çocuk İstismarına ve İhmaline Yaklaşım. Temel Bilgiler. Ed.: O. Derman, Ankara: Akademisyen Tıp Kitabevi, s.: 29-33</a:t>
            </a:r>
            <a:r>
              <a:rPr lang="tr-TR" sz="1400" dirty="0" smtClean="0"/>
              <a:t>.</a:t>
            </a:r>
            <a:endParaRPr lang="tr-TR" sz="1400" dirty="0"/>
          </a:p>
          <a:p>
            <a:r>
              <a:rPr lang="tr-TR" sz="1400" dirty="0"/>
              <a:t>POLAT, O. (2007). Tüm Boyutlarıyla Çocuk İstismarı: Tanımlar. Ankara: Seçkin Yayıncılık.</a:t>
            </a:r>
          </a:p>
          <a:p>
            <a:r>
              <a:rPr lang="tr-TR" sz="1400" dirty="0"/>
              <a:t>ŞAHİN, F. (2009). Çocuğun fiziksel, cinsel ve duygusal istismarı. Çocuk ve Şiddet </a:t>
            </a:r>
            <a:r>
              <a:rPr lang="tr-TR" sz="1400" dirty="0" err="1"/>
              <a:t>Çalıştayı</a:t>
            </a:r>
            <a:r>
              <a:rPr lang="tr-TR" sz="1400" dirty="0"/>
              <a:t>, s.:24-26.</a:t>
            </a:r>
          </a:p>
          <a:p>
            <a:endParaRPr lang="tr-TR" sz="1400" dirty="0"/>
          </a:p>
          <a:p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1931925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33600" y="1510004"/>
            <a:ext cx="10018713" cy="3124201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Cinsel İstismar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3838859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Cinsel İstismar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“Henüz olgunluk çağına erişmemiş çocuğun </a:t>
            </a:r>
            <a:r>
              <a:rPr lang="tr-TR" dirty="0" err="1"/>
              <a:t>ensest</a:t>
            </a:r>
            <a:r>
              <a:rPr lang="tr-TR" dirty="0"/>
              <a:t>, sarkıntılık ve tecavüz gibi eylemlerle </a:t>
            </a:r>
            <a:r>
              <a:rPr lang="tr-TR" dirty="0" smtClean="0"/>
              <a:t>bir yetişkin tarafından cinsel </a:t>
            </a:r>
            <a:r>
              <a:rPr lang="tr-TR" dirty="0"/>
              <a:t>açıdan sömürülmesi” </a:t>
            </a:r>
          </a:p>
          <a:p>
            <a:endParaRPr lang="tr-TR" dirty="0"/>
          </a:p>
          <a:p>
            <a:r>
              <a:rPr lang="tr-TR" dirty="0"/>
              <a:t>“Çocuktan en az 6 yaş büyük bir bireyin, kendi cinsel tatmini için, çocuğa yönelik her türlü cinsel eylemi”</a:t>
            </a:r>
          </a:p>
          <a:p>
            <a:endParaRPr lang="tr-TR" dirty="0"/>
          </a:p>
          <a:p>
            <a:r>
              <a:rPr lang="tr-TR" dirty="0"/>
              <a:t>“ Cinsel deneyim için yasal rıza yaşından önce, çocukla her türlü cinsel aktivite”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93277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Çocuğa yönelik </a:t>
            </a:r>
            <a:r>
              <a:rPr lang="tr-TR" dirty="0">
                <a:solidFill>
                  <a:srgbClr val="FF0000"/>
                </a:solidFill>
              </a:rPr>
              <a:t>cinsel </a:t>
            </a:r>
            <a:r>
              <a:rPr lang="tr-TR" dirty="0" smtClean="0">
                <a:solidFill>
                  <a:srgbClr val="FF0000"/>
                </a:solidFill>
              </a:rPr>
              <a:t>istismar </a:t>
            </a:r>
            <a:r>
              <a:rPr lang="tr-TR" dirty="0">
                <a:solidFill>
                  <a:srgbClr val="FF0000"/>
                </a:solidFill>
              </a:rPr>
              <a:t>ile ilgili </a:t>
            </a:r>
            <a:r>
              <a:rPr lang="tr-TR" dirty="0" smtClean="0">
                <a:solidFill>
                  <a:srgbClr val="FF0000"/>
                </a:solidFill>
              </a:rPr>
              <a:t>kavramlar</a:t>
            </a:r>
            <a:r>
              <a:rPr lang="tr-TR" dirty="0">
                <a:solidFill>
                  <a:srgbClr val="FF0000"/>
                </a:solidFill>
              </a:rPr>
              <a:t>: </a:t>
            </a:r>
            <a:br>
              <a:rPr lang="tr-TR" dirty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 err="1">
                <a:solidFill>
                  <a:srgbClr val="FF0000"/>
                </a:solidFill>
              </a:rPr>
              <a:t>Pedofili</a:t>
            </a:r>
            <a:r>
              <a:rPr lang="tr-TR" b="1" dirty="0">
                <a:solidFill>
                  <a:srgbClr val="FF0000"/>
                </a:solidFill>
              </a:rPr>
              <a:t>: </a:t>
            </a:r>
            <a:r>
              <a:rPr lang="tr-TR" dirty="0"/>
              <a:t>Amerikan Psikiyatri Birliği </a:t>
            </a:r>
            <a:r>
              <a:rPr lang="tr-TR" dirty="0" err="1"/>
              <a:t>pedofiliyi</a:t>
            </a:r>
            <a:r>
              <a:rPr lang="tr-TR" dirty="0"/>
              <a:t>, en az 6 aylık bir süre boyunca, ergenlik öncesi çocuk ya da çocuklarla cinsel etkinlikte bulunmakla ilgili, yineleyen düşlemler ve davranışlar şeklinde tanımlamakta ve bir cinsel </a:t>
            </a:r>
            <a:r>
              <a:rPr lang="tr-TR" dirty="0" smtClean="0"/>
              <a:t>bozukluk </a:t>
            </a:r>
            <a:r>
              <a:rPr lang="tr-TR" dirty="0"/>
              <a:t>türü olarak sınıflandırmaktadır (DSM 5, </a:t>
            </a:r>
            <a:r>
              <a:rPr lang="tr-TR" dirty="0" smtClean="0"/>
              <a:t>2014).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Dünya Sağlık Örgütü’ne göre ise </a:t>
            </a:r>
            <a:r>
              <a:rPr lang="tr-TR" dirty="0" err="1"/>
              <a:t>pedofili</a:t>
            </a:r>
            <a:r>
              <a:rPr lang="tr-TR" dirty="0"/>
              <a:t>, temel olarak erkekler olmak üzere, bir yetişkin (18 yaş üzeri) tarafından, ergenlik yaşı öncesindeki (12 yaş altı) bir çocuğa yönlendirilmiş cinsel davranışlardır.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8939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9619" y="1654945"/>
            <a:ext cx="10018713" cy="3124201"/>
          </a:xfrm>
        </p:spPr>
        <p:txBody>
          <a:bodyPr/>
          <a:lstStyle/>
          <a:p>
            <a:r>
              <a:rPr lang="tr-TR" b="1" dirty="0" err="1">
                <a:solidFill>
                  <a:srgbClr val="FF0000"/>
                </a:solidFill>
              </a:rPr>
              <a:t>Ensest</a:t>
            </a:r>
            <a:r>
              <a:rPr lang="tr-TR" b="1" dirty="0">
                <a:solidFill>
                  <a:srgbClr val="FF0000"/>
                </a:solidFill>
              </a:rPr>
              <a:t>: </a:t>
            </a:r>
            <a:r>
              <a:rPr lang="tr-TR" dirty="0"/>
              <a:t>Kelimenin Latince aslı “</a:t>
            </a:r>
            <a:r>
              <a:rPr lang="tr-TR" dirty="0" err="1"/>
              <a:t>incestus</a:t>
            </a:r>
            <a:r>
              <a:rPr lang="tr-TR" dirty="0"/>
              <a:t>” olup, sıfat olarak pis, kirlenmiş, temiz olmayan anlamına gelir. Geleneksel olarak, biyolojik akrabalığı olan aile bireyleri arasındaki ilişki olarak değerlendirilmektedir. 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“Aile içinden çocuğa yönelebilecek olan cinsel istismar” </a:t>
            </a:r>
            <a:r>
              <a:rPr lang="tr-TR" dirty="0" smtClean="0"/>
              <a:t>şeklinde tanımlanmaktadır.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2006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84310" y="1012055"/>
            <a:ext cx="10018713" cy="4779146"/>
          </a:xfrm>
        </p:spPr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Çocuğun Cinsel Sömürüsü: </a:t>
            </a:r>
            <a:r>
              <a:rPr lang="tr-TR" dirty="0"/>
              <a:t>Son yıllarda, çocuğa yönelik cinsel istismar tipleri </a:t>
            </a:r>
            <a:r>
              <a:rPr lang="tr-TR" dirty="0" smtClean="0"/>
              <a:t>içinde </a:t>
            </a:r>
            <a:r>
              <a:rPr lang="tr-TR" dirty="0"/>
              <a:t>görülme sıklığı artan durumlardan birisi de, çocukların ticari olarak cinsel sömürüsüdür. </a:t>
            </a:r>
            <a:endParaRPr lang="tr-TR" dirty="0" smtClean="0"/>
          </a:p>
          <a:p>
            <a:r>
              <a:rPr lang="tr-TR" dirty="0" smtClean="0"/>
              <a:t>Çocukların </a:t>
            </a:r>
            <a:r>
              <a:rPr lang="tr-TR" dirty="0"/>
              <a:t>çift boyutlu sömürüldüğü bu istismar türünde, çocuktan cinsel olarak yararlanmanın yanı sıra, bu durumdan maddi çıkar elde etmek amaçlardan birisi olmaktadır. </a:t>
            </a:r>
            <a:endParaRPr lang="tr-TR" dirty="0" smtClean="0"/>
          </a:p>
          <a:p>
            <a:r>
              <a:rPr lang="tr-TR" dirty="0" smtClean="0">
                <a:solidFill>
                  <a:srgbClr val="FF0000"/>
                </a:solidFill>
              </a:rPr>
              <a:t>Çocuğun cinsel sömürüsü şu şekillerde ortaya çıkabilir</a:t>
            </a:r>
            <a:r>
              <a:rPr lang="tr-TR" dirty="0" smtClean="0"/>
              <a:t>: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954577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i="1" dirty="0">
                <a:solidFill>
                  <a:srgbClr val="FF0000"/>
                </a:solidFill>
              </a:rPr>
              <a:t>Çocuğun cinsel ticari araç olarak kullanılması</a:t>
            </a:r>
            <a:r>
              <a:rPr lang="tr-TR" i="1" dirty="0"/>
              <a:t>:</a:t>
            </a:r>
            <a:r>
              <a:rPr lang="tr-TR" dirty="0"/>
              <a:t> Bir bedel karşılığında, çocuğun cinsel aktivitelerde çalıştırılmasıdır. 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i="1" dirty="0">
                <a:solidFill>
                  <a:srgbClr val="FF0000"/>
                </a:solidFill>
              </a:rPr>
              <a:t>Çocuk Seks Turizmi:</a:t>
            </a:r>
            <a:r>
              <a:rPr lang="tr-TR" b="1" dirty="0"/>
              <a:t> </a:t>
            </a:r>
            <a:r>
              <a:rPr lang="tr-TR" dirty="0"/>
              <a:t>Kişinin, çocukla cinsel aktivite içinde bulunmak üzere, kendi ülkesinden daha az gelişmiş ülkeye seyahat etmesidir. Temel neden, bu ticaretin görüldüğü yerlerdeki yoksul ekonomik yapıdır. </a:t>
            </a:r>
            <a:r>
              <a:rPr lang="tr-TR" dirty="0" smtClean="0"/>
              <a:t>«Turist», </a:t>
            </a:r>
            <a:r>
              <a:rPr lang="tr-TR" dirty="0"/>
              <a:t>para karşılığı cinsel isteklerini elde eder; böylece çocuğun cinsel açıdan </a:t>
            </a:r>
            <a:r>
              <a:rPr lang="tr-TR" dirty="0" smtClean="0"/>
              <a:t>sömürülmesini </a:t>
            </a:r>
            <a:r>
              <a:rPr lang="tr-TR" dirty="0"/>
              <a:t>teşvik eder. 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04324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73087" y="1297619"/>
            <a:ext cx="10018713" cy="5560381"/>
          </a:xfrm>
        </p:spPr>
        <p:txBody>
          <a:bodyPr>
            <a:normAutofit lnSpcReduction="10000"/>
          </a:bodyPr>
          <a:lstStyle/>
          <a:p>
            <a:r>
              <a:rPr lang="tr-TR" i="1" dirty="0">
                <a:solidFill>
                  <a:srgbClr val="FF0000"/>
                </a:solidFill>
              </a:rPr>
              <a:t>Çocuk Evliliği: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/>
              <a:t>18 yaşın altında evlenme olarak tanımlanan erken </a:t>
            </a:r>
            <a:r>
              <a:rPr lang="tr-TR" dirty="0" smtClean="0"/>
              <a:t>evlilikler, </a:t>
            </a:r>
            <a:r>
              <a:rPr lang="tr-TR" dirty="0"/>
              <a:t>okulu bırakma nedeniyle düşük eğitim seviyesi, ergen gebeliği, anne ve bebek ölümleri, yoksulluk gibi çeşitli olumsuz sonuçlara yol </a:t>
            </a:r>
            <a:r>
              <a:rPr lang="tr-TR" dirty="0" smtClean="0"/>
              <a:t>açar.</a:t>
            </a:r>
            <a:endParaRPr lang="tr-TR" dirty="0"/>
          </a:p>
          <a:p>
            <a:r>
              <a:rPr lang="tr-TR" dirty="0"/>
              <a:t>Çocuk evlilikleri hem kızları hem de erkekleri içermektedir. Genç kızlar çoğunlukla kendilerinden büyük yaşta olan genç veya yaşlı erkeklerle evlendirilirken; genç erkekler ise, aynı yaştaki genç kızlarla evlendirilmektedir.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tür evlilikler aileler arasındaki politik, ekonomik, sosyal bağları sağlamak veya güven altına almak için iki </a:t>
            </a:r>
            <a:r>
              <a:rPr lang="tr-TR" dirty="0" smtClean="0"/>
              <a:t>çocuk </a:t>
            </a:r>
            <a:r>
              <a:rPr lang="tr-TR" dirty="0"/>
              <a:t>arasında yapılmaktadır. </a:t>
            </a:r>
            <a:endParaRPr lang="tr-TR" dirty="0" smtClean="0"/>
          </a:p>
          <a:p>
            <a:r>
              <a:rPr lang="tr-TR" dirty="0" smtClean="0"/>
              <a:t>Genç </a:t>
            </a:r>
            <a:r>
              <a:rPr lang="tr-TR" dirty="0"/>
              <a:t>kızlar, kendilerinden çok yaşlı </a:t>
            </a:r>
            <a:r>
              <a:rPr lang="tr-TR" dirty="0" smtClean="0"/>
              <a:t>biri ile, </a:t>
            </a:r>
            <a:r>
              <a:rPr lang="tr-TR" dirty="0"/>
              <a:t>kim daha fazla başlık parası veriyorsa, ailenin zorlamasıyla evlendiriliyor olabilir. </a:t>
            </a:r>
            <a:endParaRPr lang="tr-TR" dirty="0" smtClean="0"/>
          </a:p>
          <a:p>
            <a:r>
              <a:rPr lang="tr-TR" dirty="0" smtClean="0"/>
              <a:t>Birçok </a:t>
            </a:r>
            <a:r>
              <a:rPr lang="tr-TR" dirty="0"/>
              <a:t>çocuk, evlenecekleri eşlerini bilir ve beraber büyürler. 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2290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54688" y="1422240"/>
            <a:ext cx="5307370" cy="5042516"/>
          </a:xfrm>
        </p:spPr>
        <p:txBody>
          <a:bodyPr>
            <a:normAutofit/>
          </a:bodyPr>
          <a:lstStyle/>
          <a:p>
            <a:r>
              <a:rPr lang="tr-TR" sz="1600" dirty="0"/>
              <a:t>Çocuğun, evliliğin anlamını tam anlamıyla kavrayıp rıza göstermesi beklenemez. </a:t>
            </a:r>
          </a:p>
          <a:p>
            <a:pPr marL="0" indent="0">
              <a:buNone/>
            </a:pPr>
            <a:r>
              <a:rPr lang="tr-TR" sz="1600" dirty="0"/>
              <a:t> </a:t>
            </a:r>
          </a:p>
          <a:p>
            <a:r>
              <a:rPr lang="tr-TR" sz="1600" dirty="0"/>
              <a:t>Erken yaşta evlenen genç kızlar tam bir okul eğitimi alamamakta, kendi başlarına yaşamlarını sürdürebilecek donanıma sahip olamamaktadırlar. </a:t>
            </a:r>
            <a:r>
              <a:rPr lang="tr-TR" sz="1600" dirty="0" smtClean="0"/>
              <a:t>Evlendirildikleri kişiye olan </a:t>
            </a:r>
            <a:r>
              <a:rPr lang="tr-TR" sz="1600" dirty="0"/>
              <a:t>ekonomik bağımlılıkları daha da artmaktadır. </a:t>
            </a:r>
            <a:endParaRPr lang="tr-TR" sz="1600" dirty="0" smtClean="0"/>
          </a:p>
          <a:p>
            <a:endParaRPr lang="tr-TR" sz="1600" dirty="0"/>
          </a:p>
          <a:p>
            <a:r>
              <a:rPr lang="tr-TR" sz="1600" dirty="0" smtClean="0"/>
              <a:t>Çocuk </a:t>
            </a:r>
            <a:r>
              <a:rPr lang="tr-TR" sz="1600" dirty="0"/>
              <a:t>yaşta yapılan evlilikler ileriki zamanlarda boşanma veya terk edilme ile sonuçlanabilmektedir. Bu durum, genç kızları ani bir yoksulluk döneminin ardından, yaşamlarını sürdürmek için ticari amaçlı cinsel aktivitelere başvurmak zorunda bırakabilmektedir. </a:t>
            </a:r>
          </a:p>
          <a:p>
            <a:endParaRPr lang="tr-TR" dirty="0"/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91154" y="0"/>
            <a:ext cx="535619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75873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ks">
  <a:themeElements>
    <a:clrScheme name="Paralaks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Paralaks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aks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TM03457496[[fn=Paralaks]]</Template>
  <TotalTime>995</TotalTime>
  <Words>1051</Words>
  <Application>Microsoft Office PowerPoint</Application>
  <PresentationFormat>Geniş ekran</PresentationFormat>
  <Paragraphs>73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7" baseType="lpstr">
      <vt:lpstr>Arial</vt:lpstr>
      <vt:lpstr>Corbel</vt:lpstr>
      <vt:lpstr>Paralaks</vt:lpstr>
      <vt:lpstr>ÇOCUK İSTİSMARI VE İHMALİ  Prof.Dr. Aynur Bütün Ayhan Ankara Üniversitesi Sağlık Bilimleri Fakültesi  </vt:lpstr>
      <vt:lpstr>PowerPoint Sunusu</vt:lpstr>
      <vt:lpstr>Cinsel İstismar </vt:lpstr>
      <vt:lpstr>Çocuğa yönelik cinsel istismar ile ilgili kavramlar: 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Cinsel İstismarın Türleri </vt:lpstr>
      <vt:lpstr>Cinsel İstismar Sonucunda… </vt:lpstr>
      <vt:lpstr>PowerPoint Sunusu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ÇOCUK İSTİSMARI VE İHMALİ</dc:title>
  <dc:creator>Lenovo</dc:creator>
  <cp:lastModifiedBy>Hp</cp:lastModifiedBy>
  <cp:revision>110</cp:revision>
  <dcterms:created xsi:type="dcterms:W3CDTF">2019-08-30T07:33:32Z</dcterms:created>
  <dcterms:modified xsi:type="dcterms:W3CDTF">2021-03-13T17:04:44Z</dcterms:modified>
</cp:coreProperties>
</file>