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0AAC1-8A93-4FC9-BCCB-B63041CB79C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F0894-5319-46E1-8F5C-3546D25E826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KALİTE KONTOLÜNDE ÖRNEKLEME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sz="3600" b="1" dirty="0"/>
              <a:t>Tabakalı Örnekleme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Eğer </a:t>
            </a:r>
            <a:r>
              <a:rPr lang="tr-TR" sz="2800" dirty="0" err="1"/>
              <a:t>populasyon</a:t>
            </a:r>
            <a:r>
              <a:rPr lang="tr-TR" sz="2800" dirty="0"/>
              <a:t>, üzerinde durulan özelliğe etki yapan belirli faktörler bakımından farklı tabakalara, bölümlere ayrılabiliyorsa, örneğin, her tabakayı temsil edecek şekilde alınması gerekir</a:t>
            </a:r>
            <a:r>
              <a:rPr lang="tr-TR" sz="2800" dirty="0" smtClean="0"/>
              <a:t>.</a:t>
            </a:r>
          </a:p>
          <a:p>
            <a:endParaRPr lang="tr-TR" sz="2800" dirty="0"/>
          </a:p>
          <a:p>
            <a:r>
              <a:rPr lang="tr-TR" sz="2800" dirty="0" smtClean="0"/>
              <a:t>Böyle </a:t>
            </a:r>
            <a:r>
              <a:rPr lang="tr-TR" sz="2800" dirty="0"/>
              <a:t>bir tabakaya giren şahıslar yada ürünler birbirine yakın değerler taşıyacaklarından bunlar vasıtasıyla yapılacak tahminin hatası azalmış olur.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sz="3600" b="1" dirty="0"/>
              <a:t>Sistematik </a:t>
            </a:r>
            <a:r>
              <a:rPr lang="tr-TR" sz="3600" b="1" dirty="0" smtClean="0"/>
              <a:t>Örnekleme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Herhangi bir maksat için ve herhangi bir şekilde listelenmiş </a:t>
            </a:r>
            <a:r>
              <a:rPr lang="tr-TR" sz="2400" dirty="0" err="1"/>
              <a:t>populasyonlarda</a:t>
            </a:r>
            <a:r>
              <a:rPr lang="tr-TR" sz="2400" dirty="0"/>
              <a:t> uygulanan bu yöntemde her </a:t>
            </a:r>
            <a:r>
              <a:rPr lang="tr-TR" sz="2400" dirty="0" err="1"/>
              <a:t>k’ıncı</a:t>
            </a:r>
            <a:r>
              <a:rPr lang="tr-TR" sz="2400" dirty="0"/>
              <a:t> birim örneğe alınır.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k</a:t>
            </a:r>
            <a:r>
              <a:rPr lang="tr-TR" sz="2400" dirty="0" smtClean="0"/>
              <a:t>; </a:t>
            </a:r>
            <a:r>
              <a:rPr lang="tr-TR" sz="2400" dirty="0"/>
              <a:t>örnek büyüklüğünün </a:t>
            </a:r>
            <a:r>
              <a:rPr lang="tr-TR" sz="2400" dirty="0" err="1"/>
              <a:t>populasyon</a:t>
            </a:r>
            <a:r>
              <a:rPr lang="tr-TR" sz="2400" dirty="0"/>
              <a:t> büyüklüğüne oranı ile ilgili olarak </a:t>
            </a:r>
            <a:r>
              <a:rPr lang="tr-TR" sz="2400" dirty="0" smtClean="0"/>
              <a:t>tespit </a:t>
            </a:r>
            <a:r>
              <a:rPr lang="tr-TR" sz="2400" dirty="0"/>
              <a:t>edilen rakamlardan </a:t>
            </a:r>
            <a:r>
              <a:rPr lang="tr-TR" sz="2400" dirty="0" smtClean="0"/>
              <a:t>rastgele </a:t>
            </a:r>
            <a:r>
              <a:rPr lang="tr-TR" sz="2400" dirty="0"/>
              <a:t>seçilen biridir.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Örnek </a:t>
            </a:r>
            <a:r>
              <a:rPr lang="tr-TR" sz="2400" dirty="0" smtClean="0"/>
              <a:t>popülasyonun </a:t>
            </a:r>
            <a:r>
              <a:rPr lang="tr-TR" sz="2400" dirty="0"/>
              <a:t>%10’u oranında olacaksa, birden ona kadar olan rakamlardan biri rastgele (kur’a ile) seçilir. Bu </a:t>
            </a:r>
            <a:r>
              <a:rPr lang="tr-TR" sz="2400" dirty="0" smtClean="0"/>
              <a:t>“k” dır</a:t>
            </a:r>
            <a:r>
              <a:rPr lang="tr-TR" sz="2400" dirty="0"/>
              <a:t>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Örneğe </a:t>
            </a:r>
            <a:r>
              <a:rPr lang="tr-TR" sz="2400" dirty="0"/>
              <a:t>girecek ilk ünite listenin </a:t>
            </a:r>
            <a:r>
              <a:rPr lang="tr-TR" sz="2400" dirty="0" err="1"/>
              <a:t>k’ıncı</a:t>
            </a:r>
            <a:r>
              <a:rPr lang="tr-TR" sz="2400" dirty="0"/>
              <a:t> sırasındakidir. Bunlardan sonraki ünite (10+k)’</a:t>
            </a:r>
            <a:r>
              <a:rPr lang="tr-TR" sz="2400" dirty="0" err="1"/>
              <a:t>ıncı</a:t>
            </a:r>
            <a:r>
              <a:rPr lang="tr-TR" sz="2400" dirty="0"/>
              <a:t> sıradakidir.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Üçüncü </a:t>
            </a:r>
            <a:r>
              <a:rPr lang="tr-TR" sz="2400" dirty="0"/>
              <a:t>ünite ise (2x10+k) </a:t>
            </a:r>
            <a:r>
              <a:rPr lang="tr-TR" sz="2400" dirty="0" err="1"/>
              <a:t>ıncı</a:t>
            </a:r>
            <a:r>
              <a:rPr lang="tr-TR" sz="2400" dirty="0"/>
              <a:t> ünitedir. k=6 olarak bulunmuşsa, listenin 6’ıncı, 16’ıncı, 26’ıncı, 36’ıncı .................. sırasındaki üniteler örneğe alınır.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Örnekleme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/>
              <a:t>Örnekleme bir ana kütlenin, belirli özellikleri hakkında karar vermek amacı ile nispeten küçük bir kısmının seçilmesi işlemi olarak </a:t>
            </a:r>
            <a:r>
              <a:rPr lang="tr-TR" sz="2400" dirty="0" smtClean="0"/>
              <a:t>tanımlanabilir</a:t>
            </a:r>
          </a:p>
          <a:p>
            <a:endParaRPr lang="tr-TR" sz="2400" dirty="0" smtClean="0"/>
          </a:p>
          <a:p>
            <a:r>
              <a:rPr lang="tr-TR" sz="2400" dirty="0"/>
              <a:t>Alıcı ile satıcı firmalar veya aynı işletmede birinden diğerine yarı mamul gönderen bölümler arasında bir parti malın, uygunluk kalitesi bakımından kabulü veya reddi söz konusudur.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Muayene </a:t>
            </a:r>
            <a:r>
              <a:rPr lang="tr-TR" sz="2400" dirty="0"/>
              <a:t>ve analiz işlemine geçmeden önce, %100 muayene ve analiz veya örnekleme alternatiflerinden birinin seçilmesi gerekir.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Örnekleme başarısına etkili faktörler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Maliyet Faktörü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Aşırı Güven Faktörü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Ayıklama Faktörü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Sayısal Çokluk Faktörü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Reddedilebilme Faktörü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Yapılabilirlik Faktörü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Örneklemede işlenen hatalar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Kabul edilebilir bir parti reddedilir</a:t>
            </a:r>
          </a:p>
          <a:p>
            <a:pPr lvl="0"/>
            <a:r>
              <a:rPr lang="tr-TR" dirty="0"/>
              <a:t>Reddedilecek bir parti kabul edilebilir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 alma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Amaçlı </a:t>
            </a:r>
            <a:r>
              <a:rPr lang="tr-TR" dirty="0" smtClean="0"/>
              <a:t>örnekleme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Rastgele örnekleme</a:t>
            </a:r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Sistematik </a:t>
            </a:r>
            <a:r>
              <a:rPr lang="tr-TR" dirty="0"/>
              <a:t>örnekleme</a:t>
            </a:r>
          </a:p>
          <a:p>
            <a:pPr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 algn="ctr" rtl="0">
              <a:spcBef>
                <a:spcPct val="0"/>
              </a:spcBef>
            </a:pPr>
            <a:r>
              <a:rPr lang="tr-TR" sz="3600" b="1" dirty="0" smtClean="0"/>
              <a:t>Amaçlı örnekleme</a:t>
            </a:r>
            <a:r>
              <a:rPr lang="tr-TR" sz="2800" dirty="0" smtClean="0"/>
              <a:t/>
            </a:r>
            <a:br>
              <a:rPr lang="tr-TR" sz="2800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sz="2800" dirty="0" smtClean="0"/>
              <a:t>Bu </a:t>
            </a:r>
            <a:r>
              <a:rPr lang="tr-TR" sz="2800" dirty="0"/>
              <a:t>yöntemin esası bir </a:t>
            </a:r>
            <a:r>
              <a:rPr lang="tr-TR" sz="2800" dirty="0" err="1"/>
              <a:t>populasyon</a:t>
            </a:r>
            <a:r>
              <a:rPr lang="tr-TR" sz="2800" dirty="0"/>
              <a:t> içinden gözle tahmin ederek, bilgi edinmek istenen özelliği temsil edebilecek üniteleri ayırmaktır. </a:t>
            </a:r>
            <a:endParaRPr lang="tr-TR" sz="2800" dirty="0" smtClean="0"/>
          </a:p>
          <a:p>
            <a:pPr algn="just">
              <a:buNone/>
            </a:pPr>
            <a:endParaRPr lang="tr-TR" sz="2800" dirty="0"/>
          </a:p>
          <a:p>
            <a:pPr algn="just">
              <a:buNone/>
            </a:pPr>
            <a:r>
              <a:rPr lang="tr-TR" sz="2800" dirty="0" smtClean="0"/>
              <a:t>Fiyatın </a:t>
            </a:r>
            <a:r>
              <a:rPr lang="tr-TR" sz="2800" dirty="0"/>
              <a:t>kaliteye göre takdir edildiği hallerde pazara sürülen malın söz konusu kalitesi hakkında bilgi edinmek amacı ile genellikle bu yöntemle örnek seçilebilir.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Rastgele örnekleme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Basit rastgele örnekleme</a:t>
            </a:r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Kademeli </a:t>
            </a:r>
            <a:r>
              <a:rPr lang="tr-TR" dirty="0"/>
              <a:t>örnekleme</a:t>
            </a:r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Tabakalı </a:t>
            </a:r>
            <a:r>
              <a:rPr lang="tr-TR" dirty="0"/>
              <a:t>örnekleme</a:t>
            </a:r>
          </a:p>
          <a:p>
            <a:pPr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sz="3600" b="1" dirty="0"/>
              <a:t>Basit Rastgele </a:t>
            </a:r>
            <a:r>
              <a:rPr lang="tr-TR" sz="3600" b="1" dirty="0" smtClean="0"/>
              <a:t>Örnekleme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800" dirty="0" err="1"/>
              <a:t>Populasyona</a:t>
            </a:r>
            <a:r>
              <a:rPr lang="tr-TR" sz="2800" dirty="0"/>
              <a:t> dahil her ünitenin örneğe girme ihtimali eşitse, bu çeşit örneklemeye basit </a:t>
            </a:r>
            <a:r>
              <a:rPr lang="tr-TR" sz="2800" dirty="0" err="1"/>
              <a:t>rasgele</a:t>
            </a:r>
            <a:r>
              <a:rPr lang="tr-TR" sz="2800" dirty="0"/>
              <a:t> örnekleme denir. </a:t>
            </a:r>
            <a:endParaRPr lang="tr-TR" sz="2800" dirty="0" smtClean="0"/>
          </a:p>
          <a:p>
            <a:pPr algn="just"/>
            <a:endParaRPr lang="tr-TR" sz="2800" dirty="0"/>
          </a:p>
          <a:p>
            <a:pPr algn="just"/>
            <a:r>
              <a:rPr lang="tr-TR" sz="2800" dirty="0" smtClean="0"/>
              <a:t>Üniteler </a:t>
            </a:r>
            <a:r>
              <a:rPr lang="tr-TR" sz="2800" dirty="0"/>
              <a:t>arasındaki farklılığın tamamen tesadüfi olduğu </a:t>
            </a:r>
            <a:r>
              <a:rPr lang="tr-TR" sz="2800" dirty="0" err="1"/>
              <a:t>populasyonlar</a:t>
            </a:r>
            <a:r>
              <a:rPr lang="tr-TR" sz="2800" dirty="0"/>
              <a:t> (normal </a:t>
            </a:r>
            <a:r>
              <a:rPr lang="tr-TR" sz="2800" dirty="0" err="1"/>
              <a:t>populasyonlar</a:t>
            </a:r>
            <a:r>
              <a:rPr lang="tr-TR" sz="2800" dirty="0"/>
              <a:t>) bu tip örneklerle gayet iyi temsil edilirler. </a:t>
            </a:r>
            <a:endParaRPr lang="tr-TR" sz="2800" dirty="0" smtClean="0"/>
          </a:p>
          <a:p>
            <a:pPr algn="just"/>
            <a:endParaRPr lang="tr-TR" sz="2800" dirty="0"/>
          </a:p>
          <a:p>
            <a:pPr algn="just"/>
            <a:r>
              <a:rPr lang="tr-TR" sz="2800" dirty="0" smtClean="0"/>
              <a:t>Bu </a:t>
            </a:r>
            <a:r>
              <a:rPr lang="tr-TR" sz="2800" dirty="0"/>
              <a:t>tip örneklemede her ünitenin örneğe rastgele seçilmesi şarttır.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sz="3600" b="1" dirty="0"/>
              <a:t>Kademeli </a:t>
            </a:r>
            <a:r>
              <a:rPr lang="tr-TR" sz="3600" b="1" dirty="0" smtClean="0"/>
              <a:t>Örnekleme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usulde üzerinde çalışılacak örnek esas </a:t>
            </a:r>
            <a:r>
              <a:rPr lang="tr-TR" dirty="0" err="1"/>
              <a:t>populasyndan</a:t>
            </a:r>
            <a:r>
              <a:rPr lang="tr-TR" dirty="0"/>
              <a:t> iki ve daha fazla kademede seçilir. </a:t>
            </a:r>
            <a:endParaRPr lang="tr-TR" dirty="0" smtClean="0"/>
          </a:p>
          <a:p>
            <a:endParaRPr lang="tr-TR" dirty="0"/>
          </a:p>
          <a:p>
            <a:r>
              <a:rPr lang="tr-TR" sz="2400" dirty="0">
                <a:solidFill>
                  <a:srgbClr val="FF0000"/>
                </a:solidFill>
              </a:rPr>
              <a:t>birinci problem, her kademede uygulanacak örnekleme oranının </a:t>
            </a:r>
            <a:r>
              <a:rPr lang="tr-TR" sz="2400" dirty="0" smtClean="0">
                <a:solidFill>
                  <a:srgbClr val="FF0000"/>
                </a:solidFill>
              </a:rPr>
              <a:t>tayinidir</a:t>
            </a:r>
          </a:p>
          <a:p>
            <a:endParaRPr lang="tr-TR" sz="2400" dirty="0">
              <a:solidFill>
                <a:srgbClr val="FF0000"/>
              </a:solidFill>
            </a:endParaRPr>
          </a:p>
          <a:p>
            <a:r>
              <a:rPr lang="tr-TR" sz="2400" dirty="0">
                <a:solidFill>
                  <a:srgbClr val="FF0000"/>
                </a:solidFill>
              </a:rPr>
              <a:t>İkinci problem ise her kademedeki örneklerin seçilmesidir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400</Words>
  <Application>Microsoft Office PowerPoint</Application>
  <PresentationFormat>Ekran Gösterisi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KALİTE KONTOLÜNDE ÖRNEKLEME</vt:lpstr>
      <vt:lpstr>Örnekleme</vt:lpstr>
      <vt:lpstr>Örnekleme başarısına etkili faktörler</vt:lpstr>
      <vt:lpstr>Örneklemede işlenen hatalar</vt:lpstr>
      <vt:lpstr>Örnek alma yöntemleri</vt:lpstr>
      <vt:lpstr>Amaçlı örnekleme </vt:lpstr>
      <vt:lpstr>Rastgele örnekleme</vt:lpstr>
      <vt:lpstr>Basit Rastgele Örnekleme</vt:lpstr>
      <vt:lpstr>Kademeli Örnekleme</vt:lpstr>
      <vt:lpstr>Tabakalı Örnekleme</vt:lpstr>
      <vt:lpstr>Sistematik Örnekleme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KALİTE KONTOLÜNDE ÖRNEKLEME</dc:title>
  <dc:creator>Adabarbaros</dc:creator>
  <cp:lastModifiedBy>Adabarbaros</cp:lastModifiedBy>
  <cp:revision>7</cp:revision>
  <dcterms:created xsi:type="dcterms:W3CDTF">2017-01-30T09:14:14Z</dcterms:created>
  <dcterms:modified xsi:type="dcterms:W3CDTF">2017-01-30T10:15:56Z</dcterms:modified>
</cp:coreProperties>
</file>