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-24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A2E37-54DE-49ED-A12D-6F9B935FF9D6}" type="datetimeFigureOut">
              <a:rPr lang="tr-TR" smtClean="0"/>
              <a:t>06.03.2020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3D784-BD0B-4FEC-BF02-5EDEAC3F023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165666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A2E37-54DE-49ED-A12D-6F9B935FF9D6}" type="datetimeFigureOut">
              <a:rPr lang="tr-TR" smtClean="0"/>
              <a:t>06.03.2020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3D784-BD0B-4FEC-BF02-5EDEAC3F023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03750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A2E37-54DE-49ED-A12D-6F9B935FF9D6}" type="datetimeFigureOut">
              <a:rPr lang="tr-TR" smtClean="0"/>
              <a:t>06.03.2020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3D784-BD0B-4FEC-BF02-5EDEAC3F023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89931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A2E37-54DE-49ED-A12D-6F9B935FF9D6}" type="datetimeFigureOut">
              <a:rPr lang="tr-TR" smtClean="0"/>
              <a:t>06.03.2020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3D784-BD0B-4FEC-BF02-5EDEAC3F023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280197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A2E37-54DE-49ED-A12D-6F9B935FF9D6}" type="datetimeFigureOut">
              <a:rPr lang="tr-TR" smtClean="0"/>
              <a:t>06.03.2020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3D784-BD0B-4FEC-BF02-5EDEAC3F023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17147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A2E37-54DE-49ED-A12D-6F9B935FF9D6}" type="datetimeFigureOut">
              <a:rPr lang="tr-TR" smtClean="0"/>
              <a:t>06.03.2020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3D784-BD0B-4FEC-BF02-5EDEAC3F023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602707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A2E37-54DE-49ED-A12D-6F9B935FF9D6}" type="datetimeFigureOut">
              <a:rPr lang="tr-TR" smtClean="0"/>
              <a:t>06.03.2020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3D784-BD0B-4FEC-BF02-5EDEAC3F023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513700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A2E37-54DE-49ED-A12D-6F9B935FF9D6}" type="datetimeFigureOut">
              <a:rPr lang="tr-TR" smtClean="0"/>
              <a:t>06.03.2020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3D784-BD0B-4FEC-BF02-5EDEAC3F023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735477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A2E37-54DE-49ED-A12D-6F9B935FF9D6}" type="datetimeFigureOut">
              <a:rPr lang="tr-TR" smtClean="0"/>
              <a:t>06.03.2020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3D784-BD0B-4FEC-BF02-5EDEAC3F023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863646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A2E37-54DE-49ED-A12D-6F9B935FF9D6}" type="datetimeFigureOut">
              <a:rPr lang="tr-TR" smtClean="0"/>
              <a:t>06.03.2020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3D784-BD0B-4FEC-BF02-5EDEAC3F023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997632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A2E37-54DE-49ED-A12D-6F9B935FF9D6}" type="datetimeFigureOut">
              <a:rPr lang="tr-TR" smtClean="0"/>
              <a:t>06.03.2020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3D784-BD0B-4FEC-BF02-5EDEAC3F023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677364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5A2E37-54DE-49ED-A12D-6F9B935FF9D6}" type="datetimeFigureOut">
              <a:rPr lang="tr-TR" smtClean="0"/>
              <a:t>06.03.2020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63D784-BD0B-4FEC-BF02-5EDEAC3F023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890549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ÜRETİM PLANLAMA VE KONTROL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770593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 GANTT DİYAGRAMI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214282" y="1600200"/>
            <a:ext cx="7710518" cy="4873752"/>
          </a:xfrm>
        </p:spPr>
        <p:txBody>
          <a:bodyPr>
            <a:noAutofit/>
          </a:bodyPr>
          <a:lstStyle/>
          <a:p>
            <a:pPr algn="just"/>
            <a:r>
              <a:rPr lang="tr-TR" sz="2600" dirty="0" smtClean="0"/>
              <a:t>Henry L. </a:t>
            </a:r>
            <a:r>
              <a:rPr lang="tr-TR" sz="2600" dirty="0" err="1" smtClean="0"/>
              <a:t>Gantt</a:t>
            </a:r>
            <a:r>
              <a:rPr lang="tr-TR" sz="2600" dirty="0" smtClean="0"/>
              <a:t> tarafından geliştirilmiştir.</a:t>
            </a:r>
          </a:p>
          <a:p>
            <a:pPr algn="just"/>
            <a:r>
              <a:rPr lang="tr-TR" sz="2600" dirty="0" smtClean="0"/>
              <a:t> </a:t>
            </a:r>
            <a:r>
              <a:rPr lang="tr-TR" sz="2600" dirty="0" err="1" smtClean="0"/>
              <a:t>Gantt</a:t>
            </a:r>
            <a:r>
              <a:rPr lang="tr-TR" sz="2600" dirty="0" smtClean="0"/>
              <a:t> diyagramı, basit ve kullanışlı olması nedeni ile küçük ve orta büyüklükteki işletmelerin programcıları için önemli bir araç olma niteliğindedir.</a:t>
            </a:r>
          </a:p>
          <a:p>
            <a:pPr algn="just"/>
            <a:r>
              <a:rPr lang="tr-TR" sz="2600" dirty="0" err="1" smtClean="0"/>
              <a:t>Gantt</a:t>
            </a:r>
            <a:r>
              <a:rPr lang="tr-TR" sz="2600" dirty="0" smtClean="0"/>
              <a:t> diyagramı dinamiktir, yani programlanan işle belirli bir anda fiilen yapılmış olan iş miktarını kıyaslama olanağını sağlar. </a:t>
            </a:r>
          </a:p>
          <a:p>
            <a:pPr algn="just"/>
            <a:r>
              <a:rPr lang="tr-TR" sz="2600" dirty="0" err="1" smtClean="0"/>
              <a:t>Gantt</a:t>
            </a:r>
            <a:r>
              <a:rPr lang="tr-TR" sz="2600" dirty="0" smtClean="0"/>
              <a:t> diyagramında satırların </a:t>
            </a:r>
            <a:r>
              <a:rPr lang="tr-TR" sz="2600" dirty="0" err="1" smtClean="0"/>
              <a:t>herbiri</a:t>
            </a:r>
            <a:r>
              <a:rPr lang="tr-TR" sz="2600" dirty="0" smtClean="0"/>
              <a:t> ayrı bir tezgah, iş parçası, mamul, faaliyet grubu veya siparişe ayrılır. Genellikle sütunlar zamanı gösterir.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4294967295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/>
          <a:lstStyle/>
          <a:p>
            <a:fld id="{B1DEFA8C-F947-479F-BE07-76B6B3F80BF1}" type="slidenum">
              <a:rPr lang="tr-TR" smtClean="0"/>
              <a:pPr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08885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/>
              <a:t>GANTT DİYAGRAMINDA KULLANILAN SEMBOLLER</a:t>
            </a:r>
            <a:endParaRPr lang="tr-TR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71604" y="2000240"/>
            <a:ext cx="5963521" cy="3918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3 Slayt Numarası Yer Tutucusu"/>
          <p:cNvSpPr>
            <a:spLocks noGrp="1"/>
          </p:cNvSpPr>
          <p:nvPr>
            <p:ph type="sldNum" sz="quarter" idx="4294967295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/>
          <a:lstStyle/>
          <a:p>
            <a:fld id="{B1DEFA8C-F947-479F-BE07-76B6B3F80BF1}" type="slidenum">
              <a:rPr lang="tr-TR" smtClean="0"/>
              <a:pPr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61330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İŞ DAĞITIMI VE TAKİBİ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 algn="just"/>
            <a:r>
              <a:rPr lang="tr-TR" sz="3200" dirty="0" smtClean="0"/>
              <a:t>ÜPK faaliyetlerinin sonunda ortaya çıkan iş emirlerinin ilgili yerlere zamanında ulaştırılması </a:t>
            </a:r>
            <a:r>
              <a:rPr lang="tr-TR" sz="3200" u="sng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İş Dağıtımı </a:t>
            </a:r>
            <a:r>
              <a:rPr lang="tr-TR" sz="3200" dirty="0" smtClean="0"/>
              <a:t>fonksiyonunu oluşturur. </a:t>
            </a:r>
          </a:p>
          <a:p>
            <a:pPr algn="just"/>
            <a:r>
              <a:rPr lang="tr-TR" sz="3200" dirty="0" smtClean="0"/>
              <a:t>İmalatın programlara uygun biçimde yürüyüp yürümediğini kontrol amacı ile yürütülen faaliyetlere </a:t>
            </a:r>
            <a:r>
              <a:rPr lang="tr-TR" sz="3200" u="sng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iş takibi </a:t>
            </a:r>
            <a:r>
              <a:rPr lang="tr-TR" sz="3200" dirty="0" smtClean="0"/>
              <a:t>denir. </a:t>
            </a:r>
          </a:p>
          <a:p>
            <a:pPr algn="just"/>
            <a:r>
              <a:rPr lang="tr-TR" sz="3200" dirty="0" smtClean="0"/>
              <a:t>İş takibi iş dağıtımından hemen sonra gelen bir kontrol faaliyetidir. 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4294967295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/>
          <a:lstStyle/>
          <a:p>
            <a:fld id="{B1DEFA8C-F947-479F-BE07-76B6B3F80BF1}" type="slidenum">
              <a:rPr lang="tr-TR" smtClean="0"/>
              <a:pPr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60442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İŞ DAĞITIMI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 algn="just"/>
            <a:endParaRPr lang="tr-TR" sz="2400" dirty="0" smtClean="0"/>
          </a:p>
          <a:p>
            <a:pPr algn="just"/>
            <a:r>
              <a:rPr lang="tr-TR" sz="2400" dirty="0" smtClean="0"/>
              <a:t>İş dağıtımı ünitesinin sorumluluğuna giren faaliyetler şunlardır (</a:t>
            </a:r>
            <a:r>
              <a:rPr lang="tr-TR" sz="2400" dirty="0" err="1" smtClean="0"/>
              <a:t>Kobu</a:t>
            </a:r>
            <a:r>
              <a:rPr lang="tr-TR" sz="2400" dirty="0" smtClean="0"/>
              <a:t>, 2006):</a:t>
            </a:r>
          </a:p>
          <a:p>
            <a:pPr marL="708660" lvl="1" indent="-342900" algn="just">
              <a:buFont typeface="+mj-lt"/>
              <a:buAutoNum type="arabicPeriod"/>
            </a:pPr>
            <a:r>
              <a:rPr lang="tr-TR" sz="2000" dirty="0" smtClean="0"/>
              <a:t>Programda belirtilen üretim için gerekli malzemelerin depoda bulunup bulunmadığını kontrol etmek, üretime başlanacağı zaman malzemenin depodan çekilip iş istasyonuna gönderilmesini sağlamak.</a:t>
            </a:r>
          </a:p>
          <a:p>
            <a:pPr marL="708660" lvl="1" indent="-342900" algn="just">
              <a:buFont typeface="+mj-lt"/>
              <a:buAutoNum type="arabicPeriod"/>
            </a:pPr>
            <a:r>
              <a:rPr lang="tr-TR" sz="2000" dirty="0" smtClean="0"/>
              <a:t>Yardımcı araç-gereç ve tertibatın istenilen zamanda iş istasyonunda hazır bulundurulmasını sağlamak.</a:t>
            </a:r>
          </a:p>
          <a:p>
            <a:pPr marL="708660" lvl="1" indent="-342900" algn="just">
              <a:buFont typeface="+mj-lt"/>
              <a:buAutoNum type="arabicPeriod"/>
            </a:pPr>
            <a:r>
              <a:rPr lang="tr-TR" sz="2000" dirty="0" smtClean="0"/>
              <a:t>İş emirlerini yazmak ve üretim departmanlarındaki sorumlu personele (şef, ustabaşı gibi) teslim etmek.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4294967295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/>
          <a:lstStyle/>
          <a:p>
            <a:fld id="{B1DEFA8C-F947-479F-BE07-76B6B3F80BF1}" type="slidenum">
              <a:rPr lang="tr-TR" smtClean="0"/>
              <a:pPr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67843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İŞ DAĞITIMI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 marL="708660" lvl="1" indent="-342900" algn="just">
              <a:buFont typeface="+mj-lt"/>
              <a:buAutoNum type="arabicPeriod"/>
            </a:pPr>
            <a:endParaRPr lang="tr-TR" sz="2000" dirty="0" smtClean="0"/>
          </a:p>
          <a:p>
            <a:pPr marL="822960" lvl="1" indent="-457200" algn="just">
              <a:buFont typeface="+mj-lt"/>
              <a:buAutoNum type="arabicPeriod" startAt="4"/>
            </a:pPr>
            <a:r>
              <a:rPr lang="tr-TR" sz="2000" dirty="0" smtClean="0"/>
              <a:t>İş emirlerini iş dağıtım tablolarına işlemek.</a:t>
            </a:r>
          </a:p>
          <a:p>
            <a:pPr marL="708660" lvl="1" indent="-342900" algn="just">
              <a:buFont typeface="+mj-lt"/>
              <a:buAutoNum type="arabicPeriod" startAt="4"/>
            </a:pPr>
            <a:r>
              <a:rPr lang="tr-TR" sz="2000" dirty="0" smtClean="0"/>
              <a:t>Belirli bir siparişin başlamasından az önce ilgili </a:t>
            </a:r>
            <a:r>
              <a:rPr lang="tr-TR" sz="2000" dirty="0" err="1" smtClean="0"/>
              <a:t>ustabaşılara</a:t>
            </a:r>
            <a:r>
              <a:rPr lang="tr-TR" sz="2000" dirty="0" smtClean="0"/>
              <a:t> hatırlatmada bulunmak.</a:t>
            </a:r>
          </a:p>
          <a:p>
            <a:pPr marL="708660" lvl="1" indent="-342900" algn="just">
              <a:buFont typeface="+mj-lt"/>
              <a:buAutoNum type="arabicPeriod" startAt="4"/>
            </a:pPr>
            <a:r>
              <a:rPr lang="tr-TR" sz="2000" dirty="0" smtClean="0"/>
              <a:t>İşin yapılışı esnasında sistematik kontrollerle gecikme olup olmadığını tespit etmek, aksaklıkları ilgili ünitelere derhal bildirmek. Biten işlerin gelecek iş istasyonlarına sevkini sağlamak.</a:t>
            </a:r>
          </a:p>
          <a:p>
            <a:pPr marL="708660" lvl="1" indent="-342900" algn="just">
              <a:buFont typeface="+mj-lt"/>
              <a:buAutoNum type="arabicPeriod" startAt="4"/>
            </a:pPr>
            <a:r>
              <a:rPr lang="tr-TR" sz="2000" dirty="0" smtClean="0"/>
              <a:t>İş bittikten sonra; daha önce verilen dokümanlarla birlikte, işçilik kartını toplamak ve değerlendirdikten sonra arşive kaldırmak. Değerleme sonuçlarını,  ilgili departmanlara uygun formlarla bildirmek.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4294967295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/>
          <a:lstStyle/>
          <a:p>
            <a:fld id="{B1DEFA8C-F947-479F-BE07-76B6B3F80BF1}" type="slidenum">
              <a:rPr lang="tr-TR" smtClean="0"/>
              <a:pPr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38010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İŞ DAĞITIM LEVHASI</a:t>
            </a:r>
            <a:endParaRPr lang="tr-TR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43042" y="1857364"/>
            <a:ext cx="5166490" cy="43005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3 Slayt Numarası Yer Tutucusu"/>
          <p:cNvSpPr>
            <a:spLocks noGrp="1"/>
          </p:cNvSpPr>
          <p:nvPr>
            <p:ph type="sldNum" sz="quarter" idx="4294967295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/>
          <a:lstStyle/>
          <a:p>
            <a:fld id="{B1DEFA8C-F947-479F-BE07-76B6B3F80BF1}" type="slidenum">
              <a:rPr lang="tr-TR" smtClean="0"/>
              <a:pPr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21093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dirty="0"/>
              <a:t>Bülent </a:t>
            </a:r>
            <a:r>
              <a:rPr lang="tr-TR" dirty="0" err="1"/>
              <a:t>Kobu</a:t>
            </a:r>
            <a:r>
              <a:rPr lang="tr-TR" dirty="0"/>
              <a:t>, </a:t>
            </a:r>
            <a:r>
              <a:rPr lang="tr-TR" b="1" dirty="0"/>
              <a:t>Üretim Yönetimi</a:t>
            </a:r>
            <a:r>
              <a:rPr lang="tr-TR" dirty="0"/>
              <a:t>, Beta Basım Yayım, İstanbul, 2006.</a:t>
            </a:r>
          </a:p>
          <a:p>
            <a:pPr lvl="0"/>
            <a:r>
              <a:rPr lang="tr-TR" dirty="0"/>
              <a:t>Sevinç Üreten, </a:t>
            </a:r>
            <a:r>
              <a:rPr lang="tr-TR" b="1" dirty="0"/>
              <a:t>Üretim/İşlemler Yönetimi Stratejik Kararlar ve Karar Modelleri</a:t>
            </a:r>
            <a:r>
              <a:rPr lang="tr-TR" dirty="0"/>
              <a:t>, Gazi Kitabevi, 2005.</a:t>
            </a:r>
          </a:p>
          <a:p>
            <a:pPr lvl="0"/>
            <a:r>
              <a:rPr lang="tr-TR" dirty="0"/>
              <a:t>Mahmut Tekin, </a:t>
            </a:r>
            <a:r>
              <a:rPr lang="tr-TR" b="1" dirty="0"/>
              <a:t>Üretim Yönetimi Cilt 1</a:t>
            </a:r>
            <a:r>
              <a:rPr lang="tr-TR" dirty="0"/>
              <a:t>, 5. Baskı, 2005</a:t>
            </a:r>
            <a:r>
              <a:rPr lang="tr-TR" dirty="0" smtClean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52948469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323</Words>
  <Application>Microsoft Office PowerPoint</Application>
  <PresentationFormat>Ekran Gösterisi (4:3)</PresentationFormat>
  <Paragraphs>34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Ofis Teması</vt:lpstr>
      <vt:lpstr>ÜRETİM PLANLAMA VE KONTROL</vt:lpstr>
      <vt:lpstr> GANTT DİYAGRAMI</vt:lpstr>
      <vt:lpstr>GANTT DİYAGRAMINDA KULLANILAN SEMBOLLER</vt:lpstr>
      <vt:lpstr>İŞ DAĞITIMI VE TAKİBİ</vt:lpstr>
      <vt:lpstr>İŞ DAĞITIMI</vt:lpstr>
      <vt:lpstr>İŞ DAĞITIMI</vt:lpstr>
      <vt:lpstr>İŞ DAĞITIM LEVHASI</vt:lpstr>
      <vt:lpstr>KAYNAKLAR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ÜRETİM PLANLAMA VE KONTROL</dc:title>
  <dc:creator>ESRA AYHAN</dc:creator>
  <cp:lastModifiedBy>ESRA AYHAN</cp:lastModifiedBy>
  <cp:revision>1</cp:revision>
  <dcterms:created xsi:type="dcterms:W3CDTF">2020-03-06T13:06:36Z</dcterms:created>
  <dcterms:modified xsi:type="dcterms:W3CDTF">2020-03-06T13:08:55Z</dcterms:modified>
</cp:coreProperties>
</file>