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1" r:id="rId2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92" d="100"/>
          <a:sy n="92" d="100"/>
        </p:scale>
        <p:origin x="40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B21AC0-27A4-4608-BCAD-C07B9F2A92A3}" type="datetimeFigureOut">
              <a:rPr lang="tr-TR" smtClean="0"/>
              <a:t>29.11.2017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A7894-430C-434D-9638-EF004A41831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276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7948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2324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9164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4196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9458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7724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7704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1256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8229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0927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2994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5367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01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 Narrow" panose="020B0606020202030204" pitchFamily="34" charset="0"/>
              </a:defRPr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7B01D-BE5C-4F00-AE04-26B3F8B6198B}" type="datetimeFigureOut">
              <a:rPr lang="tr-TR" smtClean="0"/>
              <a:t>29.11.2017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0C21-644F-449B-B5C8-6CEB95CE3D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5975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7B01D-BE5C-4F00-AE04-26B3F8B6198B}" type="datetimeFigureOut">
              <a:rPr lang="tr-TR" smtClean="0"/>
              <a:t>29.11.2017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0C21-644F-449B-B5C8-6CEB95CE3D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3129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7B01D-BE5C-4F00-AE04-26B3F8B6198B}" type="datetimeFigureOut">
              <a:rPr lang="tr-TR" smtClean="0"/>
              <a:t>29.11.2017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0C21-644F-449B-B5C8-6CEB95CE3D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6742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7B01D-BE5C-4F00-AE04-26B3F8B6198B}" type="datetimeFigureOut">
              <a:rPr lang="tr-TR" smtClean="0"/>
              <a:t>29.11.2017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0C21-644F-449B-B5C8-6CEB95CE3D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8102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7B01D-BE5C-4F00-AE04-26B3F8B6198B}" type="datetimeFigureOut">
              <a:rPr lang="tr-TR" smtClean="0"/>
              <a:t>29.11.2017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0C21-644F-449B-B5C8-6CEB95CE3D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6369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7B01D-BE5C-4F00-AE04-26B3F8B6198B}" type="datetimeFigureOut">
              <a:rPr lang="tr-TR" smtClean="0"/>
              <a:t>29.11.2017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0C21-644F-449B-B5C8-6CEB95CE3D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3750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7B01D-BE5C-4F00-AE04-26B3F8B6198B}" type="datetimeFigureOut">
              <a:rPr lang="tr-TR" smtClean="0"/>
              <a:t>29.11.2017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0C21-644F-449B-B5C8-6CEB95CE3D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929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7B01D-BE5C-4F00-AE04-26B3F8B6198B}" type="datetimeFigureOut">
              <a:rPr lang="tr-TR" smtClean="0"/>
              <a:t>29.11.2017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0C21-644F-449B-B5C8-6CEB95CE3D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9074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7B01D-BE5C-4F00-AE04-26B3F8B6198B}" type="datetimeFigureOut">
              <a:rPr lang="tr-TR" smtClean="0"/>
              <a:t>29.11.2017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0C21-644F-449B-B5C8-6CEB95CE3D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7882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7B01D-BE5C-4F00-AE04-26B3F8B6198B}" type="datetimeFigureOut">
              <a:rPr lang="tr-TR" smtClean="0"/>
              <a:t>29.11.2017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0C21-644F-449B-B5C8-6CEB95CE3D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8256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7B01D-BE5C-4F00-AE04-26B3F8B6198B}" type="datetimeFigureOut">
              <a:rPr lang="tr-TR" smtClean="0"/>
              <a:t>29.11.2017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0C21-644F-449B-B5C8-6CEB95CE3D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1298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7B01D-BE5C-4F00-AE04-26B3F8B6198B}" type="datetimeFigureOut">
              <a:rPr lang="tr-TR" smtClean="0"/>
              <a:t>29.11.2017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D0C21-644F-449B-B5C8-6CEB95CE3D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542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3999" y="315923"/>
            <a:ext cx="9669137" cy="1711181"/>
          </a:xfrm>
          <a:ln w="38100"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Arial Narrow" panose="020B0606020202030204" pitchFamily="34" charset="0"/>
              </a:rPr>
              <a:t>KANATLI FİZYOLOJİSİ</a:t>
            </a:r>
            <a:r>
              <a:rPr lang="tr-TR" dirty="0">
                <a:latin typeface="Arial Narrow" panose="020B0606020202030204" pitchFamily="34" charset="0"/>
              </a:rPr>
              <a:t/>
            </a:r>
            <a:br>
              <a:rPr lang="tr-TR" dirty="0">
                <a:latin typeface="Arial Narrow" panose="020B0606020202030204" pitchFamily="34" charset="0"/>
              </a:rPr>
            </a:br>
            <a:r>
              <a:rPr lang="tr-TR" b="1" dirty="0" smtClean="0">
                <a:latin typeface="Arial Narrow" panose="020B0606020202030204" pitchFamily="34" charset="0"/>
              </a:rPr>
              <a:t>SİNDİRİM SİSTEMİ</a:t>
            </a:r>
            <a:endParaRPr lang="tr-TR" dirty="0">
              <a:latin typeface="Arial Narrow" panose="020B0606020202030204" pitchFamily="34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863685" y="5202238"/>
            <a:ext cx="9144000" cy="1655762"/>
          </a:xfrm>
        </p:spPr>
        <p:txBody>
          <a:bodyPr/>
          <a:lstStyle/>
          <a:p>
            <a:r>
              <a:rPr lang="tr-TR" b="1" dirty="0"/>
              <a:t>Doç. Dr. Dr. Yasemin SALGIRLI DEMİRBAŞ</a:t>
            </a:r>
          </a:p>
          <a:p>
            <a:r>
              <a:rPr lang="tr-TR" b="1" dirty="0" err="1"/>
              <a:t>Resident</a:t>
            </a:r>
            <a:r>
              <a:rPr lang="tr-TR" b="1" dirty="0"/>
              <a:t> ECAWBM (BM)</a:t>
            </a:r>
          </a:p>
        </p:txBody>
      </p:sp>
      <p:sp>
        <p:nvSpPr>
          <p:cNvPr id="5" name="AutoShape 2" descr="digestive system of birds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26" name="Picture 2" descr="bird gastrointestinal system control ile ilgili g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25" y="2240689"/>
            <a:ext cx="3663950" cy="27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922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400" y="365125"/>
            <a:ext cx="3076575" cy="1325563"/>
          </a:xfrm>
          <a:ln>
            <a:solidFill>
              <a:srgbClr val="C00000"/>
            </a:solidFill>
          </a:ln>
        </p:spPr>
        <p:txBody>
          <a:bodyPr/>
          <a:lstStyle/>
          <a:p>
            <a:r>
              <a:rPr lang="tr-TR" u="sng" dirty="0" err="1" smtClean="0"/>
              <a:t>Farenks</a:t>
            </a:r>
            <a:endParaRPr lang="en-US" u="sng" dirty="0">
              <a:ea typeface="ＭＳ Ｐゴシック" pitchFamily="34" charset="-128"/>
            </a:endParaRP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5"/>
            <a:ext cx="5903068" cy="4098520"/>
          </a:xfrm>
        </p:spPr>
        <p:txBody>
          <a:bodyPr>
            <a:normAutofit fontScale="92500" lnSpcReduction="20000"/>
          </a:bodyPr>
          <a:lstStyle/>
          <a:p>
            <a:r>
              <a:rPr lang="tr-TR" dirty="0" smtClean="0"/>
              <a:t>Memelilerden farklı olarak ağız ve yutak arasında keskin bir ayrım yoktur</a:t>
            </a:r>
            <a:endParaRPr lang="tr-TR" dirty="0"/>
          </a:p>
          <a:p>
            <a:r>
              <a:rPr lang="tr-TR" dirty="0" smtClean="0"/>
              <a:t>Kanatlılarda </a:t>
            </a:r>
            <a:r>
              <a:rPr lang="tr-TR" dirty="0" err="1" smtClean="0"/>
              <a:t>farengeal</a:t>
            </a:r>
            <a:r>
              <a:rPr lang="tr-TR" dirty="0" smtClean="0"/>
              <a:t> </a:t>
            </a:r>
            <a:r>
              <a:rPr lang="tr-TR" dirty="0" err="1" smtClean="0"/>
              <a:t>istmus</a:t>
            </a:r>
            <a:r>
              <a:rPr lang="tr-TR" dirty="0" smtClean="0"/>
              <a:t> yoktur</a:t>
            </a:r>
            <a:endParaRPr lang="tr-TR" dirty="0"/>
          </a:p>
          <a:p>
            <a:r>
              <a:rPr lang="tr-TR" dirty="0" smtClean="0"/>
              <a:t>Oral ve </a:t>
            </a:r>
            <a:r>
              <a:rPr lang="tr-TR" dirty="0" err="1" smtClean="0"/>
              <a:t>farengeal</a:t>
            </a:r>
            <a:r>
              <a:rPr lang="tr-TR" dirty="0" smtClean="0"/>
              <a:t> boşluğa birlikte </a:t>
            </a:r>
            <a:r>
              <a:rPr lang="en-US" i="1" dirty="0" err="1" smtClean="0"/>
              <a:t>orophar</a:t>
            </a:r>
            <a:r>
              <a:rPr lang="tr-TR" i="1" dirty="0" err="1" smtClean="0"/>
              <a:t>enks</a:t>
            </a:r>
            <a:r>
              <a:rPr lang="tr-TR" i="1" dirty="0" smtClean="0"/>
              <a:t> </a:t>
            </a:r>
            <a:r>
              <a:rPr lang="tr-TR" dirty="0" smtClean="0"/>
              <a:t>denilmektedir</a:t>
            </a:r>
            <a:r>
              <a:rPr lang="tr-TR" i="1" dirty="0" smtClean="0"/>
              <a:t>.</a:t>
            </a:r>
            <a:endParaRPr lang="tr-TR" dirty="0"/>
          </a:p>
          <a:p>
            <a:r>
              <a:rPr lang="tr-TR" dirty="0" smtClean="0"/>
              <a:t>Damaktaki </a:t>
            </a:r>
            <a:r>
              <a:rPr lang="tr-TR" dirty="0" err="1" smtClean="0"/>
              <a:t>longitudinal</a:t>
            </a:r>
            <a:r>
              <a:rPr lang="tr-TR" dirty="0" smtClean="0"/>
              <a:t> yarığa «</a:t>
            </a:r>
            <a:r>
              <a:rPr lang="tr-TR" dirty="0" err="1" smtClean="0"/>
              <a:t>koana</a:t>
            </a:r>
            <a:r>
              <a:rPr lang="tr-TR" dirty="0" smtClean="0"/>
              <a:t>» denilmektedir. </a:t>
            </a:r>
          </a:p>
          <a:p>
            <a:r>
              <a:rPr lang="tr-TR" dirty="0" err="1" smtClean="0"/>
              <a:t>Koananın</a:t>
            </a:r>
            <a:r>
              <a:rPr lang="tr-TR" dirty="0" smtClean="0"/>
              <a:t> </a:t>
            </a:r>
            <a:r>
              <a:rPr lang="tr-TR" dirty="0" err="1" smtClean="0"/>
              <a:t>kaudalinde</a:t>
            </a:r>
            <a:r>
              <a:rPr lang="tr-TR" dirty="0" smtClean="0"/>
              <a:t> </a:t>
            </a:r>
            <a:r>
              <a:rPr lang="tr-TR" dirty="0" err="1" smtClean="0"/>
              <a:t>infundibular</a:t>
            </a:r>
            <a:r>
              <a:rPr lang="tr-TR" dirty="0" smtClean="0"/>
              <a:t> boşluk bulunur – işitme kanalına açılır. </a:t>
            </a:r>
          </a:p>
          <a:p>
            <a:r>
              <a:rPr lang="tr-TR" dirty="0" smtClean="0"/>
              <a:t>Yem kabuklarını açmak için damak da kullanılmaktadır.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578" y="1690688"/>
            <a:ext cx="4630365" cy="347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3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4648200" y="279401"/>
            <a:ext cx="3371850" cy="1035050"/>
          </a:xfrm>
          <a:ln>
            <a:solidFill>
              <a:srgbClr val="C00000"/>
            </a:solidFill>
          </a:ln>
        </p:spPr>
        <p:txBody>
          <a:bodyPr/>
          <a:lstStyle/>
          <a:p>
            <a:pPr eaLnBrk="1" hangingPunct="1"/>
            <a:r>
              <a:rPr lang="tr-TR" u="sng" dirty="0" err="1" smtClean="0">
                <a:ea typeface="ＭＳ Ｐゴシック" pitchFamily="34" charset="-128"/>
              </a:rPr>
              <a:t>Özofagus</a:t>
            </a:r>
            <a:endParaRPr lang="en-US" u="sng" dirty="0">
              <a:ea typeface="ＭＳ Ｐゴシック" pitchFamily="34" charset="-128"/>
            </a:endParaRPr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8756" y="1600199"/>
            <a:ext cx="6933515" cy="5139966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tr-TR" dirty="0" err="1" smtClean="0"/>
              <a:t>Özofagus</a:t>
            </a:r>
            <a:r>
              <a:rPr lang="tr-TR" dirty="0" smtClean="0"/>
              <a:t> ağız ve bezli mide arasındaki tüp benzeri bir yapıdır. </a:t>
            </a:r>
          </a:p>
          <a:p>
            <a:pPr eaLnBrk="1" hangingPunct="1"/>
            <a:r>
              <a:rPr lang="tr-TR" dirty="0" smtClean="0"/>
              <a:t>Besinin ağızdan bezli mideye taşınmasında görev alır.</a:t>
            </a:r>
            <a:endParaRPr lang="tr-TR" b="1" dirty="0"/>
          </a:p>
          <a:p>
            <a:r>
              <a:rPr lang="tr-TR" dirty="0" err="1" smtClean="0"/>
              <a:t>Servikal</a:t>
            </a:r>
            <a:r>
              <a:rPr lang="tr-TR" dirty="0" smtClean="0"/>
              <a:t> ve </a:t>
            </a:r>
            <a:r>
              <a:rPr lang="tr-TR" dirty="0" err="1" smtClean="0"/>
              <a:t>torasik</a:t>
            </a:r>
            <a:r>
              <a:rPr lang="tr-TR" dirty="0" smtClean="0"/>
              <a:t> olmak üzere iki bölümü vardır. </a:t>
            </a:r>
          </a:p>
          <a:p>
            <a:r>
              <a:rPr lang="tr-TR" dirty="0" err="1" smtClean="0"/>
              <a:t>Servikal</a:t>
            </a:r>
            <a:r>
              <a:rPr lang="tr-TR" dirty="0" smtClean="0"/>
              <a:t> bölüm</a:t>
            </a:r>
            <a:r>
              <a:rPr lang="tr-TR" b="1" u="sng" dirty="0" smtClean="0"/>
              <a:t> kursak</a:t>
            </a:r>
            <a:r>
              <a:rPr lang="tr-TR" dirty="0" smtClean="0"/>
              <a:t> </a:t>
            </a:r>
            <a:r>
              <a:rPr lang="tr-TR" dirty="0"/>
              <a:t>oluşturacak şekilde genişlemiştir.</a:t>
            </a:r>
          </a:p>
          <a:p>
            <a:r>
              <a:rPr lang="tr-TR" dirty="0" smtClean="0"/>
              <a:t>Alt ve üst </a:t>
            </a:r>
            <a:r>
              <a:rPr lang="tr-TR" dirty="0" err="1" smtClean="0"/>
              <a:t>özofageal</a:t>
            </a:r>
            <a:r>
              <a:rPr lang="tr-TR" dirty="0" smtClean="0"/>
              <a:t> </a:t>
            </a:r>
            <a:r>
              <a:rPr lang="tr-TR" dirty="0" err="1" smtClean="0"/>
              <a:t>sfinkter</a:t>
            </a:r>
            <a:r>
              <a:rPr lang="tr-TR" dirty="0" smtClean="0"/>
              <a:t> yoktur.</a:t>
            </a:r>
            <a:r>
              <a:rPr lang="tr-TR" b="1" u="sng" dirty="0"/>
              <a:t> </a:t>
            </a:r>
            <a:endParaRPr lang="tr-TR" dirty="0"/>
          </a:p>
          <a:p>
            <a:r>
              <a:rPr lang="tr-TR" dirty="0" smtClean="0"/>
              <a:t>Kursak, besinlerin depo edilmesini sağlar- tek veya çift loblu olabilir.</a:t>
            </a:r>
            <a:endParaRPr lang="tr-TR" u="sng" dirty="0"/>
          </a:p>
          <a:p>
            <a:r>
              <a:rPr lang="tr-TR" b="1" dirty="0" err="1" smtClean="0"/>
              <a:t>Özofagusun</a:t>
            </a:r>
            <a:r>
              <a:rPr lang="tr-TR" b="1" dirty="0" smtClean="0"/>
              <a:t> esas </a:t>
            </a:r>
            <a:r>
              <a:rPr lang="tr-TR" b="1" dirty="0" err="1" smtClean="0"/>
              <a:t>sekresyonu</a:t>
            </a:r>
            <a:r>
              <a:rPr lang="tr-TR" b="1" dirty="0" smtClean="0"/>
              <a:t> </a:t>
            </a:r>
            <a:r>
              <a:rPr lang="tr-TR" b="1" dirty="0" err="1" smtClean="0"/>
              <a:t>müközdür</a:t>
            </a:r>
            <a:r>
              <a:rPr lang="tr-TR" b="1" dirty="0" smtClean="0"/>
              <a:t>.</a:t>
            </a:r>
          </a:p>
          <a:p>
            <a:r>
              <a:rPr lang="tr-TR" dirty="0" err="1" smtClean="0"/>
              <a:t>Özofagustaki</a:t>
            </a:r>
            <a:r>
              <a:rPr lang="tr-TR" dirty="0" smtClean="0"/>
              <a:t> mukusun önemi sınırlı miktardaki tükürüğü </a:t>
            </a:r>
            <a:r>
              <a:rPr lang="tr-TR" dirty="0" err="1" smtClean="0"/>
              <a:t>kompanze</a:t>
            </a:r>
            <a:r>
              <a:rPr lang="tr-TR" dirty="0" smtClean="0"/>
              <a:t> etmesidir.</a:t>
            </a:r>
            <a:r>
              <a:rPr lang="en-US" u="sng" dirty="0" smtClean="0"/>
              <a:t> </a:t>
            </a:r>
            <a:endParaRPr lang="tr-TR" u="sng" dirty="0"/>
          </a:p>
          <a:p>
            <a:pPr eaLnBrk="1" hangingPunct="1"/>
            <a:r>
              <a:rPr lang="tr-TR" dirty="0" smtClean="0"/>
              <a:t>İmparator penguen ve flamingolarda, besleyici </a:t>
            </a:r>
            <a:r>
              <a:rPr lang="tr-TR" dirty="0" err="1" smtClean="0"/>
              <a:t>merokrin</a:t>
            </a:r>
            <a:r>
              <a:rPr lang="tr-TR" dirty="0" smtClean="0"/>
              <a:t> tipi salgı yavruların beslenmesinde kullanılmaktadır.</a:t>
            </a:r>
            <a:endParaRPr lang="en-US" dirty="0">
              <a:ea typeface="ＭＳ Ｐゴシック" pitchFamily="34" charset="-128"/>
            </a:endParaRPr>
          </a:p>
        </p:txBody>
      </p:sp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501" y="2185481"/>
            <a:ext cx="3178299" cy="270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342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>
          <a:xfrm>
            <a:off x="4480371" y="284227"/>
            <a:ext cx="2943225" cy="911225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 eaLnBrk="1" hangingPunct="1"/>
            <a:r>
              <a:rPr lang="tr-TR" u="sng" dirty="0" smtClean="0">
                <a:ea typeface="ＭＳ Ｐゴシック" pitchFamily="34" charset="-128"/>
              </a:rPr>
              <a:t>Kursak</a:t>
            </a:r>
            <a:endParaRPr lang="en-US" u="sng" dirty="0">
              <a:ea typeface="ＭＳ Ｐゴシック" pitchFamily="34" charset="-128"/>
            </a:endParaRP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848" y="1522379"/>
            <a:ext cx="3826768" cy="4637112"/>
          </a:xfrm>
        </p:spPr>
        <p:txBody>
          <a:bodyPr/>
          <a:lstStyle/>
          <a:p>
            <a:r>
              <a:rPr lang="tr-TR" sz="2400" dirty="0" smtClean="0"/>
              <a:t>Besinlerin mideye geçmeden önce geçici olarak depolandığı yerdir.</a:t>
            </a:r>
            <a:endParaRPr lang="en-US" sz="2400" dirty="0">
              <a:ea typeface="ＭＳ Ｐゴシック" pitchFamily="34" charset="-128"/>
            </a:endParaRPr>
          </a:p>
          <a:p>
            <a:pPr eaLnBrk="1" hangingPunct="1"/>
            <a:r>
              <a:rPr lang="tr-TR" sz="2400" dirty="0" smtClean="0">
                <a:ea typeface="ＭＳ Ｐゴシック" pitchFamily="34" charset="-128"/>
              </a:rPr>
              <a:t>Görevi: Yemlerin ıslatılması ve geçici olarak saklanması</a:t>
            </a:r>
            <a:endParaRPr lang="tr-TR" sz="2400" dirty="0">
              <a:ea typeface="ＭＳ Ｐゴシック" pitchFamily="34" charset="-128"/>
            </a:endParaRPr>
          </a:p>
          <a:p>
            <a:pPr eaLnBrk="1" hangingPunct="1"/>
            <a:endParaRPr lang="tr-TR" dirty="0">
              <a:ea typeface="ＭＳ Ｐゴシック" pitchFamily="34" charset="-128"/>
            </a:endParaRPr>
          </a:p>
        </p:txBody>
      </p:sp>
      <p:pic>
        <p:nvPicPr>
          <p:cNvPr id="55299" name="Picture 4" descr="CIMG148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4495800"/>
            <a:ext cx="25654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4597400" y="5470814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KURSAK</a:t>
            </a:r>
            <a:endParaRPr lang="en-US" sz="1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</p:txBody>
      </p:sp>
      <p:sp>
        <p:nvSpPr>
          <p:cNvPr id="55301" name="AutoShape 6"/>
          <p:cNvSpPr>
            <a:spLocks noChangeArrowheads="1"/>
          </p:cNvSpPr>
          <p:nvPr/>
        </p:nvSpPr>
        <p:spPr bwMode="auto">
          <a:xfrm>
            <a:off x="5951984" y="5572125"/>
            <a:ext cx="1371600" cy="2286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>
              <a:latin typeface="Constantia" pitchFamily="18" charset="0"/>
            </a:endParaRPr>
          </a:p>
        </p:txBody>
      </p:sp>
      <p:sp>
        <p:nvSpPr>
          <p:cNvPr id="7" name="Rounded Rectangle 26"/>
          <p:cNvSpPr/>
          <p:nvPr/>
        </p:nvSpPr>
        <p:spPr>
          <a:xfrm>
            <a:off x="2438400" y="4495800"/>
            <a:ext cx="3200400" cy="54864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tr-TR" sz="1600" dirty="0" smtClean="0"/>
              <a:t>Besinler 12 saat kadar burada kalabilir</a:t>
            </a:r>
            <a:endParaRPr lang="en-US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784" y="954993"/>
            <a:ext cx="2940890" cy="336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6687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692" y="1565214"/>
            <a:ext cx="5538281" cy="4637112"/>
          </a:xfrm>
        </p:spPr>
        <p:txBody>
          <a:bodyPr>
            <a:normAutofit/>
          </a:bodyPr>
          <a:lstStyle/>
          <a:p>
            <a:r>
              <a:rPr lang="tr-TR" sz="2400" dirty="0" smtClean="0"/>
              <a:t>Kursağın çıkarılmasının ad-</a:t>
            </a:r>
            <a:r>
              <a:rPr lang="tr-TR" sz="2400" dirty="0" err="1" smtClean="0"/>
              <a:t>libitum</a:t>
            </a:r>
            <a:r>
              <a:rPr lang="tr-TR" sz="2400" dirty="0" smtClean="0"/>
              <a:t> beslenen tavuklarda büyüme üzerine hiçbir olumsuz etkisinin olmadığı ortaya konulmuştur.</a:t>
            </a:r>
            <a:endParaRPr lang="tr-TR" sz="2400" dirty="0"/>
          </a:p>
          <a:p>
            <a:r>
              <a:rPr lang="tr-TR" sz="2400" dirty="0" smtClean="0"/>
              <a:t>Kanatlılar kısa sürede büyük miktarda yem alma ve sindirim öncesi güvenli bir yerde depolama yetisine sahiptir </a:t>
            </a:r>
          </a:p>
          <a:p>
            <a:r>
              <a:rPr lang="tr-TR" sz="2400" u="sng" dirty="0" smtClean="0"/>
              <a:t>Tükürük amilazı sayesinde burada az miktarda sindirim gerçekleşmektedir. </a:t>
            </a:r>
          </a:p>
          <a:p>
            <a:r>
              <a:rPr lang="tr-TR" sz="2400" dirty="0" smtClean="0"/>
              <a:t>Amilaz kaynakları: Tükürük, </a:t>
            </a:r>
            <a:r>
              <a:rPr lang="tr-TR" sz="2400" dirty="0" err="1" smtClean="0"/>
              <a:t>intestinal</a:t>
            </a:r>
            <a:r>
              <a:rPr lang="tr-TR" sz="2400" dirty="0" smtClean="0"/>
              <a:t> </a:t>
            </a:r>
            <a:r>
              <a:rPr lang="tr-TR" sz="2400" dirty="0" err="1" smtClean="0"/>
              <a:t>reflü</a:t>
            </a:r>
            <a:r>
              <a:rPr lang="tr-TR" sz="2400" dirty="0" smtClean="0"/>
              <a:t>, bitki/bakteri kaynağı </a:t>
            </a:r>
          </a:p>
          <a:p>
            <a:r>
              <a:rPr lang="tr-TR" sz="2400" b="1" dirty="0" smtClean="0"/>
              <a:t>Nişasta </a:t>
            </a:r>
            <a:r>
              <a:rPr lang="tr-TR" sz="2400" dirty="0" smtClean="0"/>
              <a:t>kursakta hidrolize olup </a:t>
            </a:r>
            <a:r>
              <a:rPr lang="en-US" sz="2400" dirty="0" smtClean="0"/>
              <a:t> </a:t>
            </a:r>
            <a:r>
              <a:rPr lang="tr-TR" sz="2400" dirty="0" smtClean="0"/>
              <a:t>alkol, laktik asit ve diğer asitlere çevrilerek emilir. </a:t>
            </a:r>
            <a:endParaRPr lang="en-US" sz="2400" dirty="0"/>
          </a:p>
          <a:p>
            <a:pPr eaLnBrk="1" hangingPunct="1"/>
            <a:endParaRPr lang="tr-TR" dirty="0">
              <a:ea typeface="ＭＳ Ｐゴシック" pitchFamily="34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241" y="2129059"/>
            <a:ext cx="390207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480371" y="284227"/>
            <a:ext cx="2943225" cy="911225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 eaLnBrk="1" hangingPunct="1"/>
            <a:r>
              <a:rPr lang="tr-TR" u="sng" dirty="0" smtClean="0">
                <a:ea typeface="ＭＳ Ｐゴシック" pitchFamily="34" charset="-128"/>
              </a:rPr>
              <a:t>Kursak</a:t>
            </a:r>
            <a:endParaRPr lang="en-US" u="sng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7248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91050" y="355601"/>
            <a:ext cx="4604905" cy="1168400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algn="ctr"/>
            <a:r>
              <a:rPr lang="tr-TR" b="1" u="sng" dirty="0" smtClean="0"/>
              <a:t>KURSAK SÜTÜ</a:t>
            </a:r>
            <a:endParaRPr lang="tr-TR" b="1" u="sng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5523689" cy="4127703"/>
          </a:xfrm>
        </p:spPr>
        <p:txBody>
          <a:bodyPr>
            <a:normAutofit/>
          </a:bodyPr>
          <a:lstStyle/>
          <a:p>
            <a:r>
              <a:rPr lang="tr-TR" dirty="0" smtClean="0"/>
              <a:t>Güvercin ve kumruda: üreme döneminde </a:t>
            </a:r>
            <a:r>
              <a:rPr lang="tr-TR" dirty="0" err="1" smtClean="0"/>
              <a:t>prolaktin</a:t>
            </a:r>
            <a:r>
              <a:rPr lang="tr-TR" dirty="0" smtClean="0"/>
              <a:t> etkisi ile üretilmektedir </a:t>
            </a:r>
          </a:p>
          <a:p>
            <a:r>
              <a:rPr lang="tr-TR" dirty="0" smtClean="0"/>
              <a:t>Kursak sütü içeriği: </a:t>
            </a:r>
            <a:r>
              <a:rPr lang="en-US" dirty="0" smtClean="0"/>
              <a:t>%</a:t>
            </a:r>
            <a:r>
              <a:rPr lang="tr-TR" dirty="0" smtClean="0"/>
              <a:t> </a:t>
            </a:r>
            <a:r>
              <a:rPr lang="en-US" dirty="0" smtClean="0"/>
              <a:t>12.4 </a:t>
            </a:r>
            <a:r>
              <a:rPr lang="en-US" dirty="0"/>
              <a:t>protein, %8.6 </a:t>
            </a:r>
            <a:r>
              <a:rPr lang="tr-TR" dirty="0" smtClean="0"/>
              <a:t>yağlar</a:t>
            </a:r>
            <a:r>
              <a:rPr lang="en-US" dirty="0"/>
              <a:t>, %1.37</a:t>
            </a:r>
            <a:r>
              <a:rPr lang="tr-TR" dirty="0" smtClean="0"/>
              <a:t>  ve </a:t>
            </a:r>
            <a:r>
              <a:rPr lang="en-US" dirty="0" smtClean="0"/>
              <a:t>% 74</a:t>
            </a:r>
            <a:r>
              <a:rPr lang="tr-TR" dirty="0" smtClean="0"/>
              <a:t> su</a:t>
            </a:r>
            <a:endParaRPr lang="en-US" dirty="0"/>
          </a:p>
          <a:p>
            <a:r>
              <a:rPr lang="tr-TR" dirty="0" smtClean="0"/>
              <a:t>Protein ve </a:t>
            </a:r>
            <a:r>
              <a:rPr lang="tr-TR" dirty="0" err="1" smtClean="0"/>
              <a:t>esansiyel</a:t>
            </a:r>
            <a:r>
              <a:rPr lang="tr-TR" dirty="0" smtClean="0"/>
              <a:t> yağ asitlerinde zengin</a:t>
            </a:r>
          </a:p>
          <a:p>
            <a:r>
              <a:rPr lang="tr-TR" dirty="0" smtClean="0"/>
              <a:t>Kalsiyum ve karbonhidrattan yoksun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976" y="2393004"/>
            <a:ext cx="3499705" cy="262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71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000421" y="269876"/>
            <a:ext cx="2781300" cy="1070894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tr-TR" u="sng" dirty="0" smtClean="0"/>
              <a:t>MİDE</a:t>
            </a:r>
            <a:endParaRPr lang="tr-TR" u="sng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98930" y="1690688"/>
            <a:ext cx="6092141" cy="4421088"/>
          </a:xfrm>
        </p:spPr>
        <p:txBody>
          <a:bodyPr>
            <a:normAutofit/>
          </a:bodyPr>
          <a:lstStyle/>
          <a:p>
            <a:r>
              <a:rPr lang="tr-TR" sz="2400" dirty="0" smtClean="0"/>
              <a:t>Besinlerin küçük ünitelere parçalandığı organ</a:t>
            </a:r>
            <a:endParaRPr lang="tr-TR" sz="2400" dirty="0"/>
          </a:p>
          <a:p>
            <a:r>
              <a:rPr lang="tr-TR" sz="2400" b="1" dirty="0" smtClean="0"/>
              <a:t>2 bölümden oluşur</a:t>
            </a:r>
            <a:r>
              <a:rPr lang="en-US" sz="2400" b="1" dirty="0" smtClean="0"/>
              <a:t>:</a:t>
            </a:r>
            <a:endParaRPr lang="en-US" sz="2400" b="1" dirty="0"/>
          </a:p>
          <a:p>
            <a:r>
              <a:rPr lang="tr-TR" sz="2400" u="sng" dirty="0" smtClean="0"/>
              <a:t>Bezli mide</a:t>
            </a:r>
            <a:r>
              <a:rPr lang="tr-TR" sz="2400" dirty="0" smtClean="0"/>
              <a:t>: Depolama</a:t>
            </a:r>
            <a:endParaRPr lang="en-US" sz="2400" dirty="0"/>
          </a:p>
          <a:p>
            <a:r>
              <a:rPr lang="tr-TR" sz="2400" u="sng" dirty="0" smtClean="0"/>
              <a:t>Taşlık</a:t>
            </a:r>
            <a:r>
              <a:rPr lang="tr-TR" sz="2400" dirty="0" smtClean="0"/>
              <a:t>: lifli ve kaba partikülleri içerisinde bulunan kum parçacığı, taşlar ve kaslı yapısı ile küçük partiküllere ayırma </a:t>
            </a:r>
          </a:p>
          <a:p>
            <a:r>
              <a:rPr lang="tr-TR" sz="2400" b="1" dirty="0" err="1" smtClean="0"/>
              <a:t>Gastrik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sekresyonun</a:t>
            </a:r>
            <a:r>
              <a:rPr lang="tr-TR" sz="2400" b="1" dirty="0" smtClean="0"/>
              <a:t> üç fazı</a:t>
            </a:r>
            <a:r>
              <a:rPr lang="en-US" sz="2400" b="1" dirty="0" smtClean="0"/>
              <a:t>: </a:t>
            </a:r>
            <a:r>
              <a:rPr lang="tr-TR" sz="2400" dirty="0" err="1" smtClean="0"/>
              <a:t>sefalik</a:t>
            </a:r>
            <a:r>
              <a:rPr lang="tr-TR" sz="2400" dirty="0" smtClean="0"/>
              <a:t> faz, </a:t>
            </a:r>
            <a:r>
              <a:rPr lang="tr-TR" sz="2400" dirty="0" err="1" smtClean="0"/>
              <a:t>gastrik</a:t>
            </a:r>
            <a:r>
              <a:rPr lang="tr-TR" sz="2400" dirty="0" smtClean="0"/>
              <a:t> faz, </a:t>
            </a:r>
            <a:r>
              <a:rPr lang="tr-TR" sz="2400" dirty="0" err="1" smtClean="0"/>
              <a:t>intestinal</a:t>
            </a:r>
            <a:r>
              <a:rPr lang="tr-TR" sz="2400" dirty="0" smtClean="0"/>
              <a:t> faz.</a:t>
            </a:r>
          </a:p>
          <a:p>
            <a:r>
              <a:rPr lang="en-US" sz="2400" dirty="0" smtClean="0"/>
              <a:t> </a:t>
            </a:r>
            <a:r>
              <a:rPr lang="tr-TR" sz="2400" dirty="0" smtClean="0"/>
              <a:t>Üç faz da kanatlılarda mevcuttur.</a:t>
            </a:r>
            <a:endParaRPr lang="en-US" sz="2400" dirty="0"/>
          </a:p>
        </p:txBody>
      </p:sp>
      <p:pic>
        <p:nvPicPr>
          <p:cNvPr id="4" name="Picture 2" descr="Poultry Digestive Syste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16081" y="1340769"/>
            <a:ext cx="3563001" cy="4072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1662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4081511" y="209318"/>
            <a:ext cx="4371975" cy="984715"/>
          </a:xfrm>
          <a:ln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u="sng" dirty="0" smtClean="0">
                <a:ea typeface="ＭＳ Ｐゴシック" pitchFamily="34" charset="-128"/>
              </a:rPr>
              <a:t>Bezli mide-</a:t>
            </a:r>
            <a:r>
              <a:rPr lang="tr-TR" u="sng" dirty="0" err="1" smtClean="0">
                <a:ea typeface="ＭＳ Ｐゴシック" pitchFamily="34" charset="-128"/>
              </a:rPr>
              <a:t>proventrikulus</a:t>
            </a:r>
            <a:endParaRPr lang="en-US" u="sng" dirty="0">
              <a:ea typeface="ＭＳ Ｐゴシック" pitchFamily="34" charset="-128"/>
            </a:endParaRPr>
          </a:p>
        </p:txBody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95400"/>
            <a:ext cx="8229600" cy="4495800"/>
          </a:xfrm>
        </p:spPr>
        <p:txBody>
          <a:bodyPr/>
          <a:lstStyle/>
          <a:p>
            <a:r>
              <a:rPr lang="tr-TR" sz="3000" dirty="0" smtClean="0">
                <a:ea typeface="ＭＳ Ｐゴシック" pitchFamily="34" charset="-128"/>
              </a:rPr>
              <a:t>Gerçek mide olarak da bilinir</a:t>
            </a:r>
            <a:r>
              <a:rPr lang="en-US" sz="3000" dirty="0" smtClean="0">
                <a:ea typeface="ＭＳ Ｐゴシック" pitchFamily="34" charset="-128"/>
              </a:rPr>
              <a:t>.</a:t>
            </a:r>
            <a:endParaRPr lang="en-US" sz="3000" dirty="0">
              <a:ea typeface="ＭＳ Ｐゴシック" pitchFamily="34" charset="-128"/>
            </a:endParaRPr>
          </a:p>
          <a:p>
            <a:r>
              <a:rPr lang="tr-TR" sz="3000" dirty="0" smtClean="0">
                <a:ea typeface="ＭＳ Ｐゴシック" pitchFamily="34" charset="-128"/>
              </a:rPr>
              <a:t>Yemek borusunun taşlığa girmeden önceki bölümde özelleşmiş bir şekilde genişlemesi sonucu oluşmuştur.</a:t>
            </a:r>
            <a:endParaRPr lang="en-US" sz="3000" dirty="0">
              <a:ea typeface="ＭＳ Ｐゴシック" pitchFamily="34" charset="-128"/>
            </a:endParaRPr>
          </a:p>
        </p:txBody>
      </p:sp>
      <p:pic>
        <p:nvPicPr>
          <p:cNvPr id="59395" name="Picture 4" descr="CIMG147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48" y="2876549"/>
            <a:ext cx="4564151" cy="342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8229600" y="3352801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Proventriculus</a:t>
            </a:r>
          </a:p>
        </p:txBody>
      </p:sp>
      <p:sp>
        <p:nvSpPr>
          <p:cNvPr id="59397" name="AutoShape 6"/>
          <p:cNvSpPr>
            <a:spLocks noChangeArrowheads="1"/>
          </p:cNvSpPr>
          <p:nvPr/>
        </p:nvSpPr>
        <p:spPr bwMode="auto">
          <a:xfrm rot="-1255470">
            <a:off x="3640153" y="3597276"/>
            <a:ext cx="2660650" cy="304800"/>
          </a:xfrm>
          <a:prstGeom prst="leftArrow">
            <a:avLst>
              <a:gd name="adj1" fmla="val 28537"/>
              <a:gd name="adj2" fmla="val 199801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>
              <a:latin typeface="Constantia" pitchFamily="18" charset="0"/>
            </a:endParaRPr>
          </a:p>
        </p:txBody>
      </p:sp>
      <p:sp>
        <p:nvSpPr>
          <p:cNvPr id="59398" name="Oval 7"/>
          <p:cNvSpPr>
            <a:spLocks noChangeArrowheads="1"/>
          </p:cNvSpPr>
          <p:nvPr/>
        </p:nvSpPr>
        <p:spPr bwMode="auto">
          <a:xfrm>
            <a:off x="2903318" y="3749676"/>
            <a:ext cx="1752600" cy="1447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>
              <a:latin typeface="Constantia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6072" y="2876550"/>
            <a:ext cx="3229669" cy="34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42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3064" y="1628775"/>
            <a:ext cx="5985753" cy="4495800"/>
          </a:xfrm>
        </p:spPr>
        <p:txBody>
          <a:bodyPr>
            <a:normAutofit fontScale="85000" lnSpcReduction="20000"/>
          </a:bodyPr>
          <a:lstStyle/>
          <a:p>
            <a:r>
              <a:rPr lang="tr-TR" dirty="0" smtClean="0"/>
              <a:t>Mide sıvısının üretimi buradadır.</a:t>
            </a:r>
            <a:endParaRPr lang="tr-TR" dirty="0"/>
          </a:p>
          <a:p>
            <a:r>
              <a:rPr lang="tr-TR" dirty="0" smtClean="0"/>
              <a:t>Mide sıvısı </a:t>
            </a:r>
            <a:r>
              <a:rPr lang="tr-TR" dirty="0" err="1" smtClean="0"/>
              <a:t>pepsinojen</a:t>
            </a:r>
            <a:r>
              <a:rPr lang="tr-TR" dirty="0" smtClean="0"/>
              <a:t> olarak bilinen </a:t>
            </a:r>
            <a:r>
              <a:rPr lang="tr-TR" dirty="0" err="1" smtClean="0"/>
              <a:t>proenzim</a:t>
            </a:r>
            <a:r>
              <a:rPr lang="tr-TR" dirty="0" smtClean="0"/>
              <a:t> ve hidroklorik asit içermektedir. </a:t>
            </a:r>
          </a:p>
          <a:p>
            <a:r>
              <a:rPr lang="tr-TR" b="1" dirty="0" err="1" smtClean="0"/>
              <a:t>Oksintikopeptik</a:t>
            </a:r>
            <a:r>
              <a:rPr lang="tr-TR" b="1" dirty="0" smtClean="0"/>
              <a:t> hücreler</a:t>
            </a:r>
            <a:r>
              <a:rPr lang="tr-TR" dirty="0" smtClean="0"/>
              <a:t>, HCL ve </a:t>
            </a:r>
            <a:r>
              <a:rPr lang="tr-TR" dirty="0" err="1" smtClean="0"/>
              <a:t>pepsinojen</a:t>
            </a:r>
            <a:r>
              <a:rPr lang="tr-TR" dirty="0" smtClean="0"/>
              <a:t> salgılamaktadır. </a:t>
            </a:r>
          </a:p>
          <a:p>
            <a:r>
              <a:rPr lang="tr-TR" dirty="0" smtClean="0"/>
              <a:t>Mide sıvısı diyetin protein içeriğine karşılık üretilmektedir.</a:t>
            </a:r>
            <a:endParaRPr lang="tr-TR" dirty="0"/>
          </a:p>
          <a:p>
            <a:r>
              <a:rPr lang="tr-TR" dirty="0" smtClean="0"/>
              <a:t>Bazal </a:t>
            </a:r>
            <a:r>
              <a:rPr lang="tr-TR" dirty="0" err="1" smtClean="0"/>
              <a:t>gastrik</a:t>
            </a:r>
            <a:r>
              <a:rPr lang="tr-TR" dirty="0" smtClean="0"/>
              <a:t> </a:t>
            </a:r>
            <a:r>
              <a:rPr lang="tr-TR" dirty="0" err="1" smtClean="0"/>
              <a:t>sekresyon</a:t>
            </a:r>
            <a:r>
              <a:rPr lang="tr-TR" dirty="0" smtClean="0"/>
              <a:t> oranı </a:t>
            </a:r>
            <a:r>
              <a:rPr lang="en-US" dirty="0" smtClean="0"/>
              <a:t>15.4 </a:t>
            </a:r>
            <a:r>
              <a:rPr lang="en-US" dirty="0"/>
              <a:t>ml/hour </a:t>
            </a:r>
            <a:r>
              <a:rPr lang="tr-TR" dirty="0" smtClean="0"/>
              <a:t>(</a:t>
            </a:r>
            <a:r>
              <a:rPr lang="en-US" dirty="0" smtClean="0"/>
              <a:t>93 </a:t>
            </a:r>
            <a:r>
              <a:rPr lang="en-US" dirty="0" err="1"/>
              <a:t>mEq</a:t>
            </a:r>
            <a:r>
              <a:rPr lang="en-US" dirty="0"/>
              <a:t>/liter </a:t>
            </a:r>
            <a:r>
              <a:rPr lang="tr-TR" dirty="0" smtClean="0"/>
              <a:t>asit ve</a:t>
            </a:r>
            <a:r>
              <a:rPr lang="en-US" dirty="0" smtClean="0"/>
              <a:t> </a:t>
            </a:r>
            <a:r>
              <a:rPr lang="en-US" dirty="0"/>
              <a:t>247 Pu/ml of </a:t>
            </a:r>
            <a:r>
              <a:rPr lang="en-US" dirty="0" smtClean="0"/>
              <a:t>pepsin</a:t>
            </a:r>
            <a:r>
              <a:rPr lang="tr-TR" dirty="0" smtClean="0"/>
              <a:t> içerir)</a:t>
            </a:r>
            <a:endParaRPr lang="tr-TR" dirty="0"/>
          </a:p>
          <a:p>
            <a:r>
              <a:rPr lang="tr-TR" dirty="0" err="1" smtClean="0"/>
              <a:t>Memlilere</a:t>
            </a:r>
            <a:r>
              <a:rPr lang="tr-TR" dirty="0" smtClean="0"/>
              <a:t> göre kanatlılarda asit </a:t>
            </a:r>
            <a:r>
              <a:rPr lang="tr-TR" dirty="0" err="1" smtClean="0"/>
              <a:t>sekresyonu</a:t>
            </a:r>
            <a:r>
              <a:rPr lang="tr-TR" dirty="0" smtClean="0"/>
              <a:t> daha fazladır. </a:t>
            </a:r>
          </a:p>
          <a:p>
            <a:r>
              <a:rPr lang="tr-TR" b="1" dirty="0" smtClean="0"/>
              <a:t>Kursakta </a:t>
            </a:r>
            <a:r>
              <a:rPr lang="tr-TR" b="1" dirty="0" err="1" smtClean="0"/>
              <a:t>amilolizis</a:t>
            </a:r>
            <a:r>
              <a:rPr lang="tr-TR" b="1" dirty="0" smtClean="0"/>
              <a:t> gerçekleşir ancak midede böyle bir bulgu mevcut değildir. </a:t>
            </a:r>
            <a:endParaRPr lang="en-US" sz="3000" b="1" dirty="0">
              <a:ea typeface="ＭＳ Ｐゴシック" pitchFamily="34" charset="-128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502" y="1992629"/>
            <a:ext cx="4030088" cy="3159589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081511" y="209318"/>
            <a:ext cx="4371975" cy="984715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 eaLnBrk="1" hangingPunct="1"/>
            <a:r>
              <a:rPr lang="tr-TR" u="sng" dirty="0" smtClean="0">
                <a:ea typeface="ＭＳ Ｐゴシック" pitchFamily="34" charset="-128"/>
              </a:rPr>
              <a:t>Bezli mide</a:t>
            </a:r>
            <a:endParaRPr lang="en-US" u="sng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4881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943475" y="266700"/>
            <a:ext cx="2457450" cy="842963"/>
          </a:xfrm>
          <a:ln>
            <a:solidFill>
              <a:srgbClr val="C00000"/>
            </a:solidFill>
          </a:ln>
        </p:spPr>
        <p:txBody>
          <a:bodyPr/>
          <a:lstStyle/>
          <a:p>
            <a:r>
              <a:rPr lang="tr-TR" b="1" u="sng" dirty="0" smtClean="0"/>
              <a:t>TAŞLIK</a:t>
            </a:r>
            <a:endParaRPr lang="tr-TR" b="1" u="sng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79982" y="1505114"/>
            <a:ext cx="6411012" cy="4409912"/>
          </a:xfrm>
        </p:spPr>
        <p:txBody>
          <a:bodyPr>
            <a:normAutofit/>
          </a:bodyPr>
          <a:lstStyle/>
          <a:p>
            <a:r>
              <a:rPr lang="tr-TR" sz="2400" dirty="0" smtClean="0">
                <a:ea typeface="ＭＳ Ｐゴシック" pitchFamily="34" charset="-128"/>
              </a:rPr>
              <a:t>Kaslı mide veya </a:t>
            </a:r>
            <a:r>
              <a:rPr lang="tr-TR" sz="2400" dirty="0" err="1" smtClean="0">
                <a:ea typeface="ＭＳ Ｐゴシック" pitchFamily="34" charset="-128"/>
              </a:rPr>
              <a:t>ventrikulus</a:t>
            </a:r>
            <a:r>
              <a:rPr lang="tr-TR" sz="2400" dirty="0" smtClean="0">
                <a:ea typeface="ＭＳ Ｐゴシック" pitchFamily="34" charset="-128"/>
              </a:rPr>
              <a:t> olarak da bilinir</a:t>
            </a:r>
            <a:r>
              <a:rPr lang="en-US" sz="2400" dirty="0" smtClean="0">
                <a:ea typeface="ＭＳ Ｐゴシック" pitchFamily="34" charset="-128"/>
              </a:rPr>
              <a:t>.</a:t>
            </a:r>
            <a:endParaRPr lang="en-US" sz="2400" dirty="0">
              <a:ea typeface="ＭＳ Ｐゴシック" pitchFamily="34" charset="-128"/>
            </a:endParaRPr>
          </a:p>
          <a:p>
            <a:r>
              <a:rPr lang="tr-TR" sz="2400" dirty="0" smtClean="0"/>
              <a:t>Güçlü kas tabakası sayesinde kanatlılarda diş görevi görmektedir </a:t>
            </a:r>
            <a:r>
              <a:rPr lang="en-US" sz="2400" dirty="0" smtClean="0"/>
              <a:t>.</a:t>
            </a:r>
            <a:endParaRPr lang="en-US" sz="2400" dirty="0"/>
          </a:p>
          <a:p>
            <a:pPr>
              <a:buNone/>
            </a:pPr>
            <a:r>
              <a:rPr lang="tr-TR" sz="2400" b="1" dirty="0" smtClean="0"/>
              <a:t>Görevleri</a:t>
            </a:r>
            <a:endParaRPr lang="en-US" sz="2400" b="1" dirty="0"/>
          </a:p>
          <a:p>
            <a:pPr marL="457200" indent="-457200">
              <a:buFont typeface="+mj-lt"/>
              <a:buAutoNum type="arabicPeriod"/>
            </a:pPr>
            <a:r>
              <a:rPr lang="tr-TR" sz="2400" dirty="0" smtClean="0"/>
              <a:t>Yemlerin parçalanması ve karışmasını sağlayan güçlü kas </a:t>
            </a:r>
            <a:r>
              <a:rPr lang="tr-TR" sz="2400" dirty="0" err="1" smtClean="0"/>
              <a:t>kontraksiyonları</a:t>
            </a:r>
            <a:r>
              <a:rPr lang="en-US" sz="2400" dirty="0" smtClean="0"/>
              <a:t>.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tr-TR" sz="2400" dirty="0" smtClean="0"/>
              <a:t>Bu bölümde mevcut olan kum ve taşlar bu işlemi </a:t>
            </a:r>
            <a:r>
              <a:rPr lang="tr-TR" sz="2400" smtClean="0"/>
              <a:t>kolaylaştırmaktadır</a:t>
            </a:r>
            <a:r>
              <a:rPr lang="tr-TR" sz="2400" smtClean="0"/>
              <a:t>.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tr-TR" sz="2400" dirty="0" smtClean="0"/>
              <a:t>Yemin çeşidine göre dakikada 2-5 </a:t>
            </a:r>
            <a:r>
              <a:rPr lang="tr-TR" sz="2400" dirty="0" err="1" smtClean="0"/>
              <a:t>kontraksiyon</a:t>
            </a:r>
            <a:r>
              <a:rPr lang="tr-TR" sz="2400" dirty="0" smtClean="0"/>
              <a:t> gerçekleşmektedir. </a:t>
            </a:r>
            <a:endParaRPr lang="en-US" dirty="0"/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662" y="1505114"/>
            <a:ext cx="3229774" cy="2418232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662" y="4243389"/>
            <a:ext cx="3332761" cy="167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86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>
          <a:xfrm>
            <a:off x="4038600" y="152400"/>
            <a:ext cx="4533900" cy="1143000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 eaLnBrk="1" hangingPunct="1"/>
            <a:r>
              <a:rPr lang="tr-TR" u="sng" dirty="0" smtClean="0">
                <a:ea typeface="ＭＳ Ｐゴシック" pitchFamily="34" charset="-128"/>
              </a:rPr>
              <a:t>İnce bağırsaklar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2247" y="1248383"/>
            <a:ext cx="3352800" cy="4658072"/>
          </a:xfrm>
        </p:spPr>
        <p:txBody>
          <a:bodyPr>
            <a:normAutofit/>
          </a:bodyPr>
          <a:lstStyle/>
          <a:p>
            <a:pPr eaLnBrk="1" hangingPunct="1"/>
            <a:r>
              <a:rPr lang="tr-TR" sz="2400" b="1" dirty="0" smtClean="0">
                <a:ea typeface="ＭＳ Ｐゴシック" pitchFamily="34" charset="-128"/>
              </a:rPr>
              <a:t>3 bölümden oluşur</a:t>
            </a:r>
            <a:r>
              <a:rPr lang="en-US" sz="2400" b="1" dirty="0" smtClean="0">
                <a:ea typeface="ＭＳ Ｐゴシック" pitchFamily="34" charset="-128"/>
              </a:rPr>
              <a:t>: </a:t>
            </a:r>
            <a:endParaRPr lang="en-US" sz="2400" b="1" dirty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sz="2400" dirty="0">
                <a:ea typeface="ＭＳ Ｐゴシック" pitchFamily="34" charset="-128"/>
              </a:rPr>
              <a:t>	- Duodenum </a:t>
            </a:r>
          </a:p>
          <a:p>
            <a:pPr marL="0" indent="0">
              <a:buNone/>
            </a:pPr>
            <a:r>
              <a:rPr lang="en-US" sz="2400" dirty="0">
                <a:ea typeface="ＭＳ Ｐゴシック" pitchFamily="34" charset="-128"/>
              </a:rPr>
              <a:t>	- Ileum</a:t>
            </a:r>
          </a:p>
          <a:p>
            <a:pPr marL="0" indent="0">
              <a:buNone/>
            </a:pPr>
            <a:r>
              <a:rPr lang="en-US" sz="2400" dirty="0">
                <a:ea typeface="ＭＳ Ｐゴシック" pitchFamily="34" charset="-128"/>
              </a:rPr>
              <a:t>	- Jejunum </a:t>
            </a:r>
          </a:p>
          <a:p>
            <a:r>
              <a:rPr lang="tr-TR" sz="2400" b="1" dirty="0" smtClean="0">
                <a:ea typeface="ＭＳ Ｐゴシック" pitchFamily="34" charset="-128"/>
              </a:rPr>
              <a:t>Görevi</a:t>
            </a:r>
            <a:r>
              <a:rPr lang="en-US" sz="2400" b="1" dirty="0" smtClean="0">
                <a:ea typeface="ＭＳ Ｐゴシック" pitchFamily="34" charset="-128"/>
              </a:rPr>
              <a:t>: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tr-TR" sz="2400" dirty="0" smtClean="0">
                <a:ea typeface="ＭＳ Ｐゴシック" pitchFamily="34" charset="-128"/>
              </a:rPr>
              <a:t>Emilim</a:t>
            </a:r>
            <a:r>
              <a:rPr lang="en-US" sz="2400" dirty="0" smtClean="0">
                <a:ea typeface="ＭＳ Ｐゴシック" pitchFamily="34" charset="-128"/>
              </a:rPr>
              <a:t>.</a:t>
            </a:r>
            <a:endParaRPr lang="tr-TR" sz="2400" dirty="0">
              <a:ea typeface="ＭＳ Ｐゴシック" pitchFamily="34" charset="-128"/>
            </a:endParaRPr>
          </a:p>
          <a:p>
            <a:r>
              <a:rPr lang="tr-TR" sz="2400" dirty="0" smtClean="0"/>
              <a:t>Yetişkin kanatlıda yaklaşık </a:t>
            </a:r>
            <a:r>
              <a:rPr lang="en-US" sz="2400" dirty="0" smtClean="0"/>
              <a:t>1.5 m</a:t>
            </a:r>
            <a:r>
              <a:rPr lang="tr-TR" sz="2400" dirty="0" smtClean="0"/>
              <a:t> uzunluğunda</a:t>
            </a:r>
          </a:p>
          <a:p>
            <a:r>
              <a:rPr lang="tr-TR" sz="2400" dirty="0" smtClean="0"/>
              <a:t>Memelilere kıyasla görece olarak kısa</a:t>
            </a:r>
            <a:endParaRPr lang="en-US" sz="2400" dirty="0"/>
          </a:p>
          <a:p>
            <a:pPr eaLnBrk="1" hangingPunct="1">
              <a:buFont typeface="Wingdings" pitchFamily="2" charset="2"/>
              <a:buNone/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65539" name="Picture 4" descr="CIMG14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524000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381500" y="4363375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r-T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İnce bağırsaklar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65541" name="AutoShape 8"/>
          <p:cNvSpPr>
            <a:spLocks/>
          </p:cNvSpPr>
          <p:nvPr/>
        </p:nvSpPr>
        <p:spPr bwMode="auto">
          <a:xfrm>
            <a:off x="6781800" y="2209800"/>
            <a:ext cx="1143000" cy="2438400"/>
          </a:xfrm>
          <a:prstGeom prst="leftBracket">
            <a:avLst>
              <a:gd name="adj" fmla="val 1777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tr-TR">
              <a:latin typeface="Constantia" pitchFamily="18" charset="0"/>
            </a:endParaRPr>
          </a:p>
        </p:txBody>
      </p:sp>
      <p:sp>
        <p:nvSpPr>
          <p:cNvPr id="65542" name="AutoShape 9"/>
          <p:cNvSpPr>
            <a:spLocks noChangeArrowheads="1"/>
          </p:cNvSpPr>
          <p:nvPr/>
        </p:nvSpPr>
        <p:spPr bwMode="auto">
          <a:xfrm>
            <a:off x="5334000" y="3048000"/>
            <a:ext cx="1371600" cy="1219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5160 h 21600"/>
              <a:gd name="T14" fmla="*/ 21029 w 21600"/>
              <a:gd name="T15" fmla="*/ 699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7825" y="0"/>
                </a:lnTo>
                <a:lnTo>
                  <a:pt x="17825" y="5160"/>
                </a:lnTo>
                <a:lnTo>
                  <a:pt x="12427" y="5160"/>
                </a:lnTo>
                <a:cubicBezTo>
                  <a:pt x="5564" y="5160"/>
                  <a:pt x="0" y="8293"/>
                  <a:pt x="0" y="12158"/>
                </a:cubicBezTo>
                <a:lnTo>
                  <a:pt x="0" y="21600"/>
                </a:lnTo>
                <a:lnTo>
                  <a:pt x="1879" y="21600"/>
                </a:lnTo>
                <a:lnTo>
                  <a:pt x="1879" y="12158"/>
                </a:lnTo>
                <a:cubicBezTo>
                  <a:pt x="1879" y="9308"/>
                  <a:pt x="6602" y="6998"/>
                  <a:pt x="12427" y="6998"/>
                </a:cubicBezTo>
                <a:lnTo>
                  <a:pt x="17825" y="6998"/>
                </a:lnTo>
                <a:lnTo>
                  <a:pt x="17825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0155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6010072" cy="4477898"/>
          </a:xfrm>
        </p:spPr>
        <p:txBody>
          <a:bodyPr>
            <a:normAutofit/>
          </a:bodyPr>
          <a:lstStyle/>
          <a:p>
            <a:r>
              <a:rPr lang="tr-TR" dirty="0" smtClean="0"/>
              <a:t>Yüksek </a:t>
            </a:r>
            <a:r>
              <a:rPr lang="tr-TR" dirty="0" err="1" smtClean="0"/>
              <a:t>metabolik</a:t>
            </a:r>
            <a:r>
              <a:rPr lang="tr-TR" dirty="0" smtClean="0"/>
              <a:t> hız=yakıt ihtiyacı fazla</a:t>
            </a:r>
            <a:endParaRPr lang="en-US" dirty="0"/>
          </a:p>
          <a:p>
            <a:r>
              <a:rPr lang="tr-TR" dirty="0" smtClean="0"/>
              <a:t>Sindirim sistemi hafif ve fonksiyonel olmalı</a:t>
            </a:r>
            <a:endParaRPr lang="tr-TR" dirty="0"/>
          </a:p>
          <a:p>
            <a:r>
              <a:rPr lang="tr-TR" b="1" dirty="0" smtClean="0"/>
              <a:t>Kuşlar için: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 smtClean="0"/>
              <a:t>Düşük vücut ağırlığının devam ettirilmesi önemli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 smtClean="0"/>
              <a:t>Çok az yağ </a:t>
            </a:r>
            <a:r>
              <a:rPr lang="tr-TR" dirty="0" err="1" smtClean="0"/>
              <a:t>stoğu</a:t>
            </a:r>
            <a:r>
              <a:rPr lang="tr-TR" dirty="0" smtClean="0"/>
              <a:t> lokalizasyonu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 smtClean="0"/>
              <a:t>Besin alımı ve sindirimi çabuk ve etkili olmalı</a:t>
            </a:r>
            <a:endParaRPr lang="tr-TR" dirty="0"/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4670087" y="264606"/>
            <a:ext cx="2851826" cy="132556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b="1" dirty="0" smtClean="0">
                <a:latin typeface="Arial Narrow" panose="020B0606020202030204" pitchFamily="34" charset="0"/>
              </a:rPr>
              <a:t>GİRİŞ</a:t>
            </a:r>
            <a:endParaRPr lang="tr-TR" sz="3200" b="1" dirty="0">
              <a:latin typeface="Arial Narrow" panose="020B0606020202030204" pitchFamily="34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913" y="2383276"/>
            <a:ext cx="3607975" cy="270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34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308069" y="307976"/>
            <a:ext cx="4638675" cy="958850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tr-TR" u="sng" dirty="0" smtClean="0"/>
              <a:t>İnce bağırsaklar</a:t>
            </a:r>
            <a:endParaRPr lang="tr-TR" u="sng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48511" y="1590472"/>
            <a:ext cx="4978896" cy="4565104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Duoden</a:t>
            </a:r>
            <a:r>
              <a:rPr lang="tr-TR" sz="2000" dirty="0" smtClean="0"/>
              <a:t>al kıvrımda pankreas bulunur </a:t>
            </a:r>
          </a:p>
          <a:p>
            <a:r>
              <a:rPr lang="tr-TR" sz="2000" dirty="0" smtClean="0"/>
              <a:t>Karbonhidrat, protein ve yağların sindirimi </a:t>
            </a:r>
            <a:r>
              <a:rPr lang="tr-TR" sz="2000" dirty="0" err="1" smtClean="0"/>
              <a:t>instestinal</a:t>
            </a:r>
            <a:r>
              <a:rPr lang="tr-TR" sz="2000" dirty="0" smtClean="0"/>
              <a:t> ve pankreas sıvıları ile safra yardımı ile burada gerçekleşir </a:t>
            </a:r>
          </a:p>
          <a:p>
            <a:r>
              <a:rPr lang="tr-TR" sz="2000" dirty="0" err="1" smtClean="0"/>
              <a:t>Jejunum</a:t>
            </a:r>
            <a:r>
              <a:rPr lang="tr-TR" sz="2000" dirty="0" smtClean="0"/>
              <a:t> ve </a:t>
            </a:r>
            <a:r>
              <a:rPr lang="tr-TR" sz="2000" dirty="0" err="1" smtClean="0"/>
              <a:t>ileumun</a:t>
            </a:r>
            <a:r>
              <a:rPr lang="tr-TR" sz="2000" dirty="0" smtClean="0"/>
              <a:t> toplam uzunluğu yaklaşık</a:t>
            </a:r>
            <a:r>
              <a:rPr lang="en-US" sz="2000" dirty="0" smtClean="0"/>
              <a:t> </a:t>
            </a:r>
            <a:r>
              <a:rPr lang="en-US" sz="2000" dirty="0"/>
              <a:t>120 </a:t>
            </a:r>
            <a:r>
              <a:rPr lang="en-US" sz="2000" dirty="0" smtClean="0"/>
              <a:t>cm</a:t>
            </a:r>
            <a:r>
              <a:rPr lang="tr-TR" sz="2000" dirty="0" smtClean="0"/>
              <a:t>’</a:t>
            </a:r>
            <a:r>
              <a:rPr lang="tr-TR" sz="2000" dirty="0" err="1" smtClean="0"/>
              <a:t>dir</a:t>
            </a:r>
            <a:r>
              <a:rPr lang="tr-TR" sz="2000" dirty="0" smtClean="0"/>
              <a:t>.</a:t>
            </a:r>
          </a:p>
          <a:p>
            <a:r>
              <a:rPr lang="tr-TR" sz="2000" dirty="0" smtClean="0"/>
              <a:t>Safra ve </a:t>
            </a:r>
            <a:r>
              <a:rPr lang="tr-TR" sz="2000" dirty="0" err="1" smtClean="0"/>
              <a:t>pankreatik</a:t>
            </a:r>
            <a:r>
              <a:rPr lang="tr-TR" sz="2000" dirty="0" smtClean="0"/>
              <a:t> kanalların </a:t>
            </a:r>
            <a:r>
              <a:rPr lang="tr-TR" sz="2000" dirty="0" err="1" smtClean="0"/>
              <a:t>duodenuma</a:t>
            </a:r>
            <a:r>
              <a:rPr lang="tr-TR" sz="2000" dirty="0" smtClean="0"/>
              <a:t> açılma noktasından başlar, </a:t>
            </a:r>
            <a:r>
              <a:rPr lang="tr-TR" sz="2000" dirty="0" err="1" smtClean="0"/>
              <a:t>ileo</a:t>
            </a:r>
            <a:r>
              <a:rPr lang="tr-TR" sz="2000" dirty="0" smtClean="0"/>
              <a:t>-</a:t>
            </a:r>
            <a:r>
              <a:rPr lang="tr-TR" sz="2000" dirty="0" err="1" smtClean="0"/>
              <a:t>sekal</a:t>
            </a:r>
            <a:r>
              <a:rPr lang="tr-TR" sz="2000" dirty="0" smtClean="0"/>
              <a:t>-kolik birleşme noktasına kadar devam eder</a:t>
            </a:r>
            <a:endParaRPr lang="en-US" sz="2000" dirty="0"/>
          </a:p>
          <a:p>
            <a:endParaRPr lang="tr-TR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244" y="1690688"/>
            <a:ext cx="4273381" cy="3479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6322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65242" y="1506761"/>
            <a:ext cx="4978896" cy="4565104"/>
          </a:xfrm>
        </p:spPr>
        <p:txBody>
          <a:bodyPr>
            <a:normAutofit/>
          </a:bodyPr>
          <a:lstStyle/>
          <a:p>
            <a:r>
              <a:rPr lang="tr-TR" dirty="0" err="1" smtClean="0"/>
              <a:t>Yolk</a:t>
            </a:r>
            <a:r>
              <a:rPr lang="tr-TR" dirty="0" smtClean="0"/>
              <a:t> kesesi </a:t>
            </a:r>
            <a:r>
              <a:rPr lang="en-US" dirty="0" smtClean="0"/>
              <a:t>(Meckel</a:t>
            </a:r>
            <a:r>
              <a:rPr lang="tr-TR" dirty="0" smtClean="0"/>
              <a:t> </a:t>
            </a:r>
            <a:r>
              <a:rPr lang="en-US" dirty="0" err="1" smtClean="0"/>
              <a:t>diverti</a:t>
            </a:r>
            <a:r>
              <a:rPr lang="tr-TR" dirty="0" smtClean="0"/>
              <a:t>külü</a:t>
            </a:r>
            <a:r>
              <a:rPr lang="en-US" dirty="0" smtClean="0"/>
              <a:t>)</a:t>
            </a:r>
            <a:r>
              <a:rPr lang="tr-TR" dirty="0" smtClean="0"/>
              <a:t> </a:t>
            </a:r>
            <a:r>
              <a:rPr lang="tr-TR" dirty="0" err="1" smtClean="0"/>
              <a:t>jejunum</a:t>
            </a:r>
            <a:r>
              <a:rPr lang="tr-TR" dirty="0" smtClean="0"/>
              <a:t> ve </a:t>
            </a:r>
            <a:r>
              <a:rPr lang="tr-TR" dirty="0" err="1" smtClean="0"/>
              <a:t>ileumun</a:t>
            </a:r>
            <a:r>
              <a:rPr lang="tr-TR" dirty="0" smtClean="0"/>
              <a:t> ayrım noktasında bulunur.</a:t>
            </a:r>
            <a:endParaRPr lang="tr-TR" dirty="0"/>
          </a:p>
          <a:p>
            <a:r>
              <a:rPr lang="tr-TR" dirty="0" smtClean="0"/>
              <a:t>Burası </a:t>
            </a:r>
            <a:r>
              <a:rPr lang="tr-TR" dirty="0" err="1" smtClean="0"/>
              <a:t>embriyonel</a:t>
            </a:r>
            <a:r>
              <a:rPr lang="tr-TR" dirty="0" smtClean="0"/>
              <a:t> gelişim sırasında </a:t>
            </a:r>
            <a:r>
              <a:rPr lang="tr-TR" dirty="0" err="1" smtClean="0"/>
              <a:t>yolk</a:t>
            </a:r>
            <a:r>
              <a:rPr lang="tr-TR" dirty="0" smtClean="0"/>
              <a:t> kesesinin tutunma noktasıdır.</a:t>
            </a:r>
            <a:endParaRPr lang="en-US" dirty="0"/>
          </a:p>
          <a:p>
            <a:endParaRPr lang="tr-TR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2420888"/>
            <a:ext cx="2298700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3308069" y="307976"/>
            <a:ext cx="4638675" cy="958850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tr-TR" u="sng" dirty="0" smtClean="0"/>
              <a:t>İnce bağırsaklar</a:t>
            </a:r>
            <a:endParaRPr lang="tr-TR" u="sng" dirty="0"/>
          </a:p>
        </p:txBody>
      </p:sp>
    </p:spTree>
    <p:extLst>
      <p:ext uri="{BB962C8B-B14F-4D97-AF65-F5344CB8AC3E}">
        <p14:creationId xmlns:p14="http://schemas.microsoft.com/office/powerpoint/2010/main" val="437296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77072" y="1508288"/>
            <a:ext cx="7604877" cy="501505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2000" b="1" dirty="0" err="1" smtClean="0"/>
              <a:t>İntestinal</a:t>
            </a:r>
            <a:r>
              <a:rPr lang="tr-TR" sz="2000" b="1" dirty="0" smtClean="0"/>
              <a:t> sıvıda bulunan enzimler</a:t>
            </a:r>
            <a:r>
              <a:rPr lang="en-US" sz="2000" b="1" dirty="0" smtClean="0"/>
              <a:t>:</a:t>
            </a:r>
            <a:endParaRPr lang="en-US" sz="2000" b="1" dirty="0"/>
          </a:p>
          <a:p>
            <a:pPr marL="914400" lvl="1" indent="-457200">
              <a:buFont typeface="+mj-lt"/>
              <a:buAutoNum type="arabicPeriod"/>
            </a:pPr>
            <a:r>
              <a:rPr lang="tr-TR" sz="2000" dirty="0" smtClean="0"/>
              <a:t>Amilaz</a:t>
            </a:r>
            <a:r>
              <a:rPr lang="en-US" sz="2000" dirty="0" smtClean="0"/>
              <a:t>, </a:t>
            </a:r>
            <a:r>
              <a:rPr lang="tr-TR" sz="2000" dirty="0" smtClean="0"/>
              <a:t>karbonhidrat sindirimi</a:t>
            </a:r>
            <a:r>
              <a:rPr lang="en-US" sz="2000" dirty="0" smtClean="0"/>
              <a:t>.</a:t>
            </a:r>
            <a:endParaRPr lang="pt-BR" sz="2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err="1" smtClean="0"/>
              <a:t>Inverta</a:t>
            </a:r>
            <a:r>
              <a:rPr lang="tr-TR" sz="2000" dirty="0" smtClean="0"/>
              <a:t>z</a:t>
            </a:r>
            <a:r>
              <a:rPr lang="en-US" sz="2000" dirty="0" smtClean="0"/>
              <a:t>, </a:t>
            </a:r>
            <a:r>
              <a:rPr lang="tr-TR" sz="2000" dirty="0"/>
              <a:t>karbonhidrat sindirimi</a:t>
            </a:r>
            <a:r>
              <a:rPr lang="en-US" sz="2000" dirty="0" smtClean="0"/>
              <a:t>.</a:t>
            </a:r>
            <a:endParaRPr lang="en-US" sz="2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err="1" smtClean="0"/>
              <a:t>Tr</a:t>
            </a:r>
            <a:r>
              <a:rPr lang="tr-TR" sz="2000" dirty="0" smtClean="0"/>
              <a:t>ip</a:t>
            </a:r>
            <a:r>
              <a:rPr lang="en-US" sz="2000" dirty="0" smtClean="0"/>
              <a:t>sin</a:t>
            </a:r>
            <a:r>
              <a:rPr lang="en-US" sz="2000" dirty="0"/>
              <a:t>, </a:t>
            </a:r>
            <a:r>
              <a:rPr lang="en-US" sz="2000" dirty="0" smtClean="0"/>
              <a:t>protein</a:t>
            </a:r>
            <a:r>
              <a:rPr lang="tr-TR" sz="2000" dirty="0" smtClean="0"/>
              <a:t> </a:t>
            </a:r>
            <a:r>
              <a:rPr lang="en-US" sz="2000" dirty="0" smtClean="0"/>
              <a:t>s</a:t>
            </a:r>
            <a:r>
              <a:rPr lang="tr-TR" sz="2000" dirty="0" smtClean="0"/>
              <a:t>indirimi</a:t>
            </a:r>
            <a:r>
              <a:rPr lang="en-US" sz="2000" dirty="0" smtClean="0"/>
              <a:t>.</a:t>
            </a:r>
            <a:endParaRPr lang="en-US" sz="2000" dirty="0"/>
          </a:p>
          <a:p>
            <a:r>
              <a:rPr lang="tr-TR" sz="2000" dirty="0" err="1" smtClean="0"/>
              <a:t>Panreatik</a:t>
            </a:r>
            <a:r>
              <a:rPr lang="tr-TR" sz="2000" dirty="0" smtClean="0"/>
              <a:t> sıvı da </a:t>
            </a:r>
            <a:r>
              <a:rPr lang="tr-TR" sz="2000" dirty="0" err="1" smtClean="0"/>
              <a:t>k.h</a:t>
            </a:r>
            <a:r>
              <a:rPr lang="tr-TR" sz="2000" dirty="0" smtClean="0"/>
              <a:t>, protein, yağ sindiriminde rol oynayan çok sayıda enzim içerir.</a:t>
            </a:r>
            <a:endParaRPr lang="en-US" sz="2000" dirty="0"/>
          </a:p>
          <a:p>
            <a:r>
              <a:rPr lang="tr-TR" sz="2000" dirty="0" smtClean="0"/>
              <a:t>Karaciğerde üretilen safra yağların </a:t>
            </a:r>
            <a:r>
              <a:rPr lang="tr-TR" sz="2000" dirty="0" err="1" smtClean="0"/>
              <a:t>emülsifikasyonundan</a:t>
            </a:r>
            <a:r>
              <a:rPr lang="tr-TR" sz="2000" dirty="0" smtClean="0"/>
              <a:t> sorumludur. </a:t>
            </a:r>
          </a:p>
          <a:p>
            <a:r>
              <a:rPr lang="tr-TR" sz="2000" dirty="0" smtClean="0"/>
              <a:t>Sindirim sonrası emilim </a:t>
            </a:r>
            <a:r>
              <a:rPr lang="tr-TR" sz="2000" dirty="0" err="1" smtClean="0"/>
              <a:t>villuslarda</a:t>
            </a:r>
            <a:r>
              <a:rPr lang="tr-TR" sz="2000" dirty="0" smtClean="0"/>
              <a:t> gerçekleşir.</a:t>
            </a:r>
            <a:endParaRPr lang="en-US" sz="2000" dirty="0"/>
          </a:p>
          <a:p>
            <a:r>
              <a:rPr lang="tr-TR" sz="2000" dirty="0" smtClean="0"/>
              <a:t>Emilen besin parçaları portal </a:t>
            </a:r>
            <a:r>
              <a:rPr lang="tr-TR" sz="2000" dirty="0" err="1" smtClean="0"/>
              <a:t>ven</a:t>
            </a:r>
            <a:r>
              <a:rPr lang="tr-TR" sz="2000" dirty="0" smtClean="0"/>
              <a:t> aracılığı ile karaciğere ulaşır.</a:t>
            </a:r>
            <a:endParaRPr lang="tr-TR" sz="20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950" y="2540257"/>
            <a:ext cx="3623148" cy="2402305"/>
          </a:xfrm>
          <a:prstGeom prst="rect">
            <a:avLst/>
          </a:prstGeom>
        </p:spPr>
      </p:pic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3308069" y="307976"/>
            <a:ext cx="4638675" cy="958850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tr-TR" u="sng" dirty="0" smtClean="0"/>
              <a:t>İnce bağırsaklar</a:t>
            </a:r>
            <a:endParaRPr lang="tr-TR" u="sng" dirty="0"/>
          </a:p>
        </p:txBody>
      </p:sp>
    </p:spTree>
    <p:extLst>
      <p:ext uri="{BB962C8B-B14F-4D97-AF65-F5344CB8AC3E}">
        <p14:creationId xmlns:p14="http://schemas.microsoft.com/office/powerpoint/2010/main" val="1758654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714750" y="279401"/>
            <a:ext cx="4286250" cy="1035050"/>
          </a:xfrm>
          <a:ln>
            <a:solidFill>
              <a:srgbClr val="C00000"/>
            </a:solidFill>
          </a:ln>
        </p:spPr>
        <p:txBody>
          <a:bodyPr/>
          <a:lstStyle/>
          <a:p>
            <a:r>
              <a:rPr lang="tr-TR" b="1" dirty="0" smtClean="0"/>
              <a:t>TEŞEKKÜRLER</a:t>
            </a:r>
            <a:endParaRPr lang="tr-TR" b="1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0" y="1562100"/>
            <a:ext cx="571500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38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00100" y="1590169"/>
            <a:ext cx="6641560" cy="4898180"/>
          </a:xfrm>
        </p:spPr>
        <p:txBody>
          <a:bodyPr>
            <a:normAutofit fontScale="92500" lnSpcReduction="10000"/>
          </a:bodyPr>
          <a:lstStyle/>
          <a:p>
            <a:r>
              <a:rPr lang="tr-TR" dirty="0" smtClean="0"/>
              <a:t>Karnivor, </a:t>
            </a:r>
            <a:r>
              <a:rPr lang="tr-TR" dirty="0" err="1" smtClean="0"/>
              <a:t>herbivor</a:t>
            </a:r>
            <a:r>
              <a:rPr lang="tr-TR" dirty="0" smtClean="0"/>
              <a:t>, omnivor olabilirler</a:t>
            </a:r>
          </a:p>
          <a:p>
            <a:r>
              <a:rPr lang="tr-TR" dirty="0" smtClean="0"/>
              <a:t>Et </a:t>
            </a:r>
            <a:r>
              <a:rPr lang="en-US" dirty="0" smtClean="0"/>
              <a:t>(</a:t>
            </a:r>
            <a:r>
              <a:rPr lang="tr-TR" dirty="0" smtClean="0"/>
              <a:t>kurtçuk, kurt, fare vb.</a:t>
            </a:r>
            <a:r>
              <a:rPr lang="en-US" dirty="0" smtClean="0"/>
              <a:t>)</a:t>
            </a:r>
            <a:endParaRPr lang="tr-TR" dirty="0"/>
          </a:p>
          <a:p>
            <a:r>
              <a:rPr lang="tr-TR" dirty="0" smtClean="0"/>
              <a:t>V</a:t>
            </a:r>
            <a:r>
              <a:rPr lang="en-US" dirty="0" smtClean="0"/>
              <a:t>e</a:t>
            </a:r>
            <a:r>
              <a:rPr lang="tr-TR" dirty="0" err="1" smtClean="0"/>
              <a:t>jetasyo</a:t>
            </a:r>
            <a:r>
              <a:rPr lang="en-US" dirty="0" smtClean="0"/>
              <a:t>n (</a:t>
            </a:r>
            <a:r>
              <a:rPr lang="tr-TR" dirty="0" smtClean="0"/>
              <a:t>çimen, tohum, bitki </a:t>
            </a:r>
            <a:r>
              <a:rPr lang="tr-TR" dirty="0" err="1" smtClean="0"/>
              <a:t>vb</a:t>
            </a:r>
            <a:r>
              <a:rPr lang="en-US" dirty="0" smtClean="0"/>
              <a:t>).</a:t>
            </a:r>
            <a:endParaRPr lang="tr-TR" dirty="0"/>
          </a:p>
          <a:p>
            <a:r>
              <a:rPr lang="tr-TR" dirty="0" smtClean="0"/>
              <a:t>Sindirimin tamamlanmasında enzimler ve salgılar önemli</a:t>
            </a:r>
            <a:endParaRPr lang="tr-TR" dirty="0"/>
          </a:p>
          <a:p>
            <a:r>
              <a:rPr lang="tr-TR" dirty="0" smtClean="0"/>
              <a:t>Bu sistemin görevi emilemeyen kompleks molekülleri basit ve emilebilir hale getirmek.</a:t>
            </a:r>
          </a:p>
          <a:p>
            <a:r>
              <a:rPr lang="tr-TR" b="1" dirty="0" smtClean="0"/>
              <a:t>Kompleks moleküller:</a:t>
            </a:r>
            <a:endParaRPr lang="en-US" b="1" dirty="0"/>
          </a:p>
          <a:p>
            <a:pPr>
              <a:buFont typeface="Wingdings" pitchFamily="2" charset="2"/>
              <a:buChar char="v"/>
            </a:pPr>
            <a:r>
              <a:rPr lang="tr-TR" dirty="0" smtClean="0"/>
              <a:t>Karbonhidrat - glikoz</a:t>
            </a: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Protein</a:t>
            </a:r>
            <a:r>
              <a:rPr lang="tr-TR" dirty="0" smtClean="0"/>
              <a:t> – amino asitler</a:t>
            </a: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tr-TR" dirty="0" smtClean="0"/>
              <a:t>Yağlar – yağ asitleri</a:t>
            </a:r>
            <a:endParaRPr lang="en-US" dirty="0"/>
          </a:p>
          <a:p>
            <a:endParaRPr lang="en-US" dirty="0"/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4670087" y="264606"/>
            <a:ext cx="2851826" cy="132556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b="1" dirty="0" smtClean="0">
                <a:latin typeface="Arial Narrow" panose="020B0606020202030204" pitchFamily="34" charset="0"/>
              </a:rPr>
              <a:t>GİRİŞ</a:t>
            </a:r>
            <a:endParaRPr lang="tr-TR" sz="3200" dirty="0">
              <a:latin typeface="Arial Narrow" panose="020B060602020203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211" y="1971038"/>
            <a:ext cx="2430157" cy="1360888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211" y="3486150"/>
            <a:ext cx="2139871" cy="142398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9874" y="3505200"/>
            <a:ext cx="2185458" cy="1404937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4211" y="5064362"/>
            <a:ext cx="2139871" cy="1423987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4368" y="4992924"/>
            <a:ext cx="1996469" cy="1495425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4575" y="1938239"/>
            <a:ext cx="1970757" cy="147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70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xfrm>
            <a:off x="6305550" y="476250"/>
            <a:ext cx="4500439" cy="5177408"/>
          </a:xfrm>
        </p:spPr>
        <p:txBody>
          <a:bodyPr>
            <a:normAutofit/>
          </a:bodyPr>
          <a:lstStyle/>
          <a:p>
            <a:r>
              <a:rPr lang="tr-TR" sz="2800" b="1" dirty="0" smtClean="0">
                <a:ea typeface="ＭＳ Ｐゴシック" pitchFamily="34" charset="-128"/>
              </a:rPr>
              <a:t>Sindirim sisteminin bölümleri:</a:t>
            </a:r>
            <a:br>
              <a:rPr lang="tr-TR" sz="2800" b="1" dirty="0" smtClean="0">
                <a:ea typeface="ＭＳ Ｐゴシック" pitchFamily="34" charset="-128"/>
              </a:rPr>
            </a:br>
            <a:r>
              <a:rPr lang="en-US" sz="2800" dirty="0" smtClean="0">
                <a:ea typeface="ＭＳ Ｐゴシック" pitchFamily="34" charset="-128"/>
              </a:rPr>
              <a:t>• </a:t>
            </a:r>
            <a:r>
              <a:rPr lang="tr-TR" sz="2800" dirty="0" smtClean="0">
                <a:ea typeface="ＭＳ Ｐゴシック" pitchFamily="34" charset="-128"/>
              </a:rPr>
              <a:t>Ağız boşluğu</a:t>
            </a:r>
            <a:r>
              <a:rPr lang="en-US" sz="2800" dirty="0">
                <a:ea typeface="ＭＳ Ｐゴシック" pitchFamily="34" charset="-128"/>
              </a:rPr>
              <a:t/>
            </a:r>
            <a:br>
              <a:rPr lang="en-US" sz="2800" dirty="0">
                <a:ea typeface="ＭＳ Ｐゴシック" pitchFamily="34" charset="-128"/>
              </a:rPr>
            </a:br>
            <a:r>
              <a:rPr lang="en-US" sz="2800" dirty="0">
                <a:ea typeface="ＭＳ Ｐゴシック" pitchFamily="34" charset="-128"/>
              </a:rPr>
              <a:t>• </a:t>
            </a:r>
            <a:r>
              <a:rPr lang="tr-TR" sz="2800" dirty="0" err="1" smtClean="0">
                <a:ea typeface="ＭＳ Ｐゴシック" pitchFamily="34" charset="-128"/>
              </a:rPr>
              <a:t>Farenks</a:t>
            </a:r>
            <a:r>
              <a:rPr lang="en-US" sz="2800" dirty="0">
                <a:ea typeface="ＭＳ Ｐゴシック" pitchFamily="34" charset="-128"/>
              </a:rPr>
              <a:t/>
            </a:r>
            <a:br>
              <a:rPr lang="en-US" sz="2800" dirty="0">
                <a:ea typeface="ＭＳ Ｐゴシック" pitchFamily="34" charset="-128"/>
              </a:rPr>
            </a:br>
            <a:r>
              <a:rPr lang="en-US" sz="2800" dirty="0">
                <a:ea typeface="ＭＳ Ｐゴシック" pitchFamily="34" charset="-128"/>
              </a:rPr>
              <a:t>• </a:t>
            </a:r>
            <a:r>
              <a:rPr lang="tr-TR" sz="2800" dirty="0" err="1" smtClean="0">
                <a:ea typeface="ＭＳ Ｐゴシック" pitchFamily="34" charset="-128"/>
              </a:rPr>
              <a:t>Özofagus</a:t>
            </a:r>
            <a:r>
              <a:rPr lang="tr-TR" sz="2800" dirty="0" smtClean="0">
                <a:ea typeface="ＭＳ Ｐゴシック" pitchFamily="34" charset="-128"/>
              </a:rPr>
              <a:t> ve kursak</a:t>
            </a:r>
            <a:r>
              <a:rPr lang="en-US" sz="2800" dirty="0">
                <a:ea typeface="ＭＳ Ｐゴシック" pitchFamily="34" charset="-128"/>
              </a:rPr>
              <a:t/>
            </a:r>
            <a:br>
              <a:rPr lang="en-US" sz="2800" dirty="0">
                <a:ea typeface="ＭＳ Ｐゴシック" pitchFamily="34" charset="-128"/>
              </a:rPr>
            </a:br>
            <a:r>
              <a:rPr lang="en-US" sz="2800" dirty="0">
                <a:ea typeface="ＭＳ Ｐゴシック" pitchFamily="34" charset="-128"/>
              </a:rPr>
              <a:t>• </a:t>
            </a:r>
            <a:r>
              <a:rPr lang="tr-TR" sz="2800" dirty="0" smtClean="0">
                <a:ea typeface="ＭＳ Ｐゴシック" pitchFamily="34" charset="-128"/>
              </a:rPr>
              <a:t>Mide (bezli mide ve taşlık)</a:t>
            </a:r>
            <a:r>
              <a:rPr lang="en-US" sz="2800" dirty="0">
                <a:ea typeface="ＭＳ Ｐゴシック" pitchFamily="34" charset="-128"/>
              </a:rPr>
              <a:t/>
            </a:r>
            <a:br>
              <a:rPr lang="en-US" sz="2800" dirty="0">
                <a:ea typeface="ＭＳ Ｐゴシック" pitchFamily="34" charset="-128"/>
              </a:rPr>
            </a:br>
            <a:r>
              <a:rPr lang="en-US" sz="2800" dirty="0">
                <a:ea typeface="ＭＳ Ｐゴシック" pitchFamily="34" charset="-128"/>
              </a:rPr>
              <a:t>• </a:t>
            </a:r>
            <a:r>
              <a:rPr lang="tr-TR" sz="2800" dirty="0" smtClean="0">
                <a:ea typeface="ＭＳ Ｐゴシック" pitchFamily="34" charset="-128"/>
              </a:rPr>
              <a:t>İnce bağırsaklar</a:t>
            </a:r>
            <a:br>
              <a:rPr lang="tr-TR" sz="2800" dirty="0" smtClean="0">
                <a:ea typeface="ＭＳ Ｐゴシック" pitchFamily="34" charset="-128"/>
              </a:rPr>
            </a:br>
            <a:r>
              <a:rPr lang="en-US" sz="2800" dirty="0" smtClean="0">
                <a:ea typeface="ＭＳ Ｐゴシック" pitchFamily="34" charset="-128"/>
              </a:rPr>
              <a:t>• </a:t>
            </a:r>
            <a:r>
              <a:rPr lang="tr-TR" sz="2800" dirty="0" smtClean="0">
                <a:ea typeface="ＭＳ Ｐゴシック" pitchFamily="34" charset="-128"/>
              </a:rPr>
              <a:t>Kalın bağırsaklar</a:t>
            </a:r>
            <a:r>
              <a:rPr lang="en-US" sz="2800" dirty="0">
                <a:ea typeface="ＭＳ Ｐゴシック" pitchFamily="34" charset="-128"/>
              </a:rPr>
              <a:t/>
            </a:r>
            <a:br>
              <a:rPr lang="en-US" sz="2800" dirty="0">
                <a:ea typeface="ＭＳ Ｐゴシック" pitchFamily="34" charset="-128"/>
              </a:rPr>
            </a:br>
            <a:r>
              <a:rPr lang="en-US" sz="2800" dirty="0">
                <a:ea typeface="ＭＳ Ｐゴシック" pitchFamily="34" charset="-128"/>
              </a:rPr>
              <a:t>• </a:t>
            </a:r>
            <a:r>
              <a:rPr lang="tr-TR" sz="2800" dirty="0" err="1" smtClean="0">
                <a:ea typeface="ＭＳ Ｐゴシック" pitchFamily="34" charset="-128"/>
              </a:rPr>
              <a:t>Kloaka</a:t>
            </a:r>
            <a:endParaRPr lang="en-US" sz="2800" dirty="0">
              <a:ea typeface="ＭＳ Ｐゴシック" pitchFamily="34" charset="-128"/>
            </a:endParaRPr>
          </a:p>
        </p:txBody>
      </p:sp>
      <p:pic>
        <p:nvPicPr>
          <p:cNvPr id="47106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1582" y="899095"/>
            <a:ext cx="3048000" cy="4754563"/>
          </a:xfrm>
        </p:spPr>
      </p:pic>
    </p:spTree>
    <p:extLst>
      <p:ext uri="{BB962C8B-B14F-4D97-AF65-F5344CB8AC3E}">
        <p14:creationId xmlns:p14="http://schemas.microsoft.com/office/powerpoint/2010/main" val="575661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3158836" y="393700"/>
            <a:ext cx="5594639" cy="1325563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 eaLnBrk="1" hangingPunct="1"/>
            <a:r>
              <a:rPr lang="tr-TR" u="sng" dirty="0" smtClean="0">
                <a:ea typeface="ＭＳ Ｐゴシック" pitchFamily="34" charset="-128"/>
              </a:rPr>
              <a:t>Ağızın bölümleri</a:t>
            </a:r>
            <a:endParaRPr lang="en-US" u="sng" dirty="0">
              <a:ea typeface="ＭＳ Ｐゴシック" pitchFamily="34" charset="-128"/>
            </a:endParaRP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5"/>
            <a:ext cx="6720191" cy="4652996"/>
          </a:xfrm>
        </p:spPr>
        <p:txBody>
          <a:bodyPr>
            <a:normAutofit/>
          </a:bodyPr>
          <a:lstStyle/>
          <a:p>
            <a:r>
              <a:rPr lang="tr-TR" dirty="0" smtClean="0">
                <a:ea typeface="ＭＳ Ｐゴシック" pitchFamily="34" charset="-128"/>
              </a:rPr>
              <a:t>Ağız, gaga diye bilinen alt ve üst çene kısımlarından oluşmaktadır. </a:t>
            </a:r>
          </a:p>
          <a:p>
            <a:r>
              <a:rPr lang="tr-TR" dirty="0" smtClean="0">
                <a:ea typeface="ＭＳ Ｐゴシック" pitchFamily="34" charset="-128"/>
              </a:rPr>
              <a:t>Tabanında dil vardır: Yemeğin </a:t>
            </a:r>
            <a:r>
              <a:rPr lang="tr-TR" dirty="0" err="1" smtClean="0">
                <a:ea typeface="ＭＳ Ｐゴシック" pitchFamily="34" charset="-128"/>
              </a:rPr>
              <a:t>özofagus</a:t>
            </a:r>
            <a:r>
              <a:rPr lang="tr-TR" dirty="0" smtClean="0">
                <a:ea typeface="ＭＳ Ｐゴシック" pitchFamily="34" charset="-128"/>
              </a:rPr>
              <a:t> ve </a:t>
            </a:r>
            <a:r>
              <a:rPr lang="tr-TR" dirty="0" err="1" smtClean="0">
                <a:ea typeface="ＭＳ Ｐゴシック" pitchFamily="34" charset="-128"/>
              </a:rPr>
              <a:t>farenkse</a:t>
            </a:r>
            <a:r>
              <a:rPr lang="tr-TR" dirty="0" smtClean="0">
                <a:ea typeface="ＭＳ Ｐゴシック" pitchFamily="34" charset="-128"/>
              </a:rPr>
              <a:t> iletilmesinde görev alır. </a:t>
            </a:r>
          </a:p>
          <a:p>
            <a:r>
              <a:rPr lang="tr-TR" dirty="0" smtClean="0">
                <a:ea typeface="ＭＳ Ｐゴシック" pitchFamily="34" charset="-128"/>
              </a:rPr>
              <a:t>Dil yüzeyinde tat tomurcukları içeren </a:t>
            </a:r>
            <a:r>
              <a:rPr lang="tr-TR" dirty="0" err="1" smtClean="0">
                <a:ea typeface="ＭＳ Ｐゴシック" pitchFamily="34" charset="-128"/>
              </a:rPr>
              <a:t>papillalar</a:t>
            </a:r>
            <a:r>
              <a:rPr lang="tr-TR" dirty="0" smtClean="0">
                <a:ea typeface="ＭＳ Ｐゴシック" pitchFamily="34" charset="-128"/>
              </a:rPr>
              <a:t> vardır.</a:t>
            </a:r>
          </a:p>
          <a:p>
            <a:r>
              <a:rPr lang="tr-TR" dirty="0" smtClean="0">
                <a:ea typeface="ＭＳ Ｐゴシック" pitchFamily="34" charset="-128"/>
              </a:rPr>
              <a:t>Tat tomurcukları, tat almada görev alır. </a:t>
            </a:r>
            <a:endParaRPr lang="en-US" dirty="0">
              <a:ea typeface="ＭＳ Ｐゴシック" pitchFamily="34" charset="-128"/>
            </a:endParaRPr>
          </a:p>
        </p:txBody>
      </p:sp>
      <p:pic>
        <p:nvPicPr>
          <p:cNvPr id="51203" name="Picture 4" descr="CIMG146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504" y="2418540"/>
            <a:ext cx="3831420" cy="287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147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3505200" y="320676"/>
            <a:ext cx="5476875" cy="1325563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 eaLnBrk="1" hangingPunct="1"/>
            <a:r>
              <a:rPr lang="tr-TR" u="sng" dirty="0" smtClean="0">
                <a:ea typeface="ＭＳ Ｐゴシック" pitchFamily="34" charset="-128"/>
              </a:rPr>
              <a:t>Ağızın bölümleri</a:t>
            </a:r>
            <a:endParaRPr lang="en-US" u="sng" dirty="0">
              <a:ea typeface="ＭＳ Ｐゴシック" pitchFamily="34" charset="-128"/>
            </a:endParaRP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9625" y="1939925"/>
            <a:ext cx="6720191" cy="4652996"/>
          </a:xfrm>
        </p:spPr>
        <p:txBody>
          <a:bodyPr>
            <a:normAutofit/>
          </a:bodyPr>
          <a:lstStyle/>
          <a:p>
            <a:r>
              <a:rPr lang="tr-TR" dirty="0" smtClean="0"/>
              <a:t>Tükürük bezleri </a:t>
            </a:r>
            <a:r>
              <a:rPr lang="tr-TR" b="1" dirty="0" smtClean="0"/>
              <a:t>mukus</a:t>
            </a:r>
            <a:r>
              <a:rPr lang="tr-TR" dirty="0" smtClean="0"/>
              <a:t> ve türe özgü olarak </a:t>
            </a:r>
            <a:r>
              <a:rPr lang="tr-TR" b="1" dirty="0" smtClean="0"/>
              <a:t>amilaz</a:t>
            </a:r>
            <a:r>
              <a:rPr lang="tr-TR" dirty="0" smtClean="0"/>
              <a:t> salgılar. </a:t>
            </a:r>
          </a:p>
          <a:p>
            <a:r>
              <a:rPr lang="tr-TR" dirty="0" smtClean="0"/>
              <a:t>Amilaz- hindi ve horozda yok; serçe ve diğer türlerde bulunur. </a:t>
            </a:r>
          </a:p>
          <a:p>
            <a:r>
              <a:rPr lang="tr-TR" dirty="0" smtClean="0"/>
              <a:t>Horozda günlük tükürük </a:t>
            </a:r>
            <a:r>
              <a:rPr lang="tr-TR" dirty="0" err="1" smtClean="0"/>
              <a:t>sekresyonu</a:t>
            </a:r>
            <a:r>
              <a:rPr lang="tr-TR" dirty="0" smtClean="0"/>
              <a:t>: </a:t>
            </a:r>
            <a:r>
              <a:rPr lang="en-US" dirty="0" smtClean="0"/>
              <a:t>7</a:t>
            </a:r>
            <a:r>
              <a:rPr lang="tr-TR" dirty="0" smtClean="0"/>
              <a:t>- </a:t>
            </a:r>
            <a:r>
              <a:rPr lang="en-US" dirty="0" smtClean="0"/>
              <a:t>25 </a:t>
            </a:r>
            <a:r>
              <a:rPr lang="en-US" dirty="0"/>
              <a:t>ml</a:t>
            </a:r>
            <a:r>
              <a:rPr lang="tr-TR" dirty="0"/>
              <a:t>.</a:t>
            </a:r>
          </a:p>
          <a:p>
            <a:r>
              <a:rPr lang="tr-TR" dirty="0" smtClean="0"/>
              <a:t>Mukusun görevi: Besini yumuşatmak ve </a:t>
            </a:r>
            <a:r>
              <a:rPr lang="tr-TR" dirty="0" err="1" smtClean="0"/>
              <a:t>özofagusa</a:t>
            </a:r>
            <a:r>
              <a:rPr lang="tr-TR" dirty="0" smtClean="0"/>
              <a:t> iletmek </a:t>
            </a:r>
          </a:p>
          <a:p>
            <a:r>
              <a:rPr lang="tr-TR" dirty="0" smtClean="0"/>
              <a:t>Bazı türlerde- yuva yapımı ve sinek avlanmasına yardımcı yapışkan özellikte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2" name="AutoShape 2" descr="taste buds birds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AutoShape 4" descr="taste buds birds ile ilgili görsel sonuc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518" y="1710672"/>
            <a:ext cx="2619375" cy="1743075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517" y="3626492"/>
            <a:ext cx="2619375" cy="174307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357" y="5542312"/>
            <a:ext cx="2811693" cy="117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63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4914900" y="203201"/>
            <a:ext cx="2428875" cy="996950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 eaLnBrk="1" hangingPunct="1"/>
            <a:r>
              <a:rPr lang="tr-TR" u="sng" dirty="0" smtClean="0">
                <a:ea typeface="ＭＳ Ｐゴシック" pitchFamily="34" charset="-128"/>
              </a:rPr>
              <a:t>Dil</a:t>
            </a:r>
            <a:endParaRPr lang="en-US" u="sng" dirty="0">
              <a:ea typeface="ＭＳ Ｐゴシック" pitchFamily="34" charset="-128"/>
            </a:endParaRP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5"/>
            <a:ext cx="5834974" cy="4147158"/>
          </a:xfrm>
        </p:spPr>
        <p:txBody>
          <a:bodyPr/>
          <a:lstStyle/>
          <a:p>
            <a:r>
              <a:rPr lang="tr-TR" dirty="0" smtClean="0"/>
              <a:t>Tipik olarak küçük, </a:t>
            </a:r>
            <a:r>
              <a:rPr lang="tr-TR" dirty="0" err="1" smtClean="0"/>
              <a:t>kornifiye</a:t>
            </a:r>
            <a:r>
              <a:rPr lang="tr-TR" dirty="0" smtClean="0"/>
              <a:t> </a:t>
            </a:r>
            <a:r>
              <a:rPr lang="tr-TR" dirty="0" err="1" smtClean="0"/>
              <a:t>epitel</a:t>
            </a:r>
            <a:r>
              <a:rPr lang="tr-TR" dirty="0" smtClean="0"/>
              <a:t> ile kaplı, keskin kenarlı </a:t>
            </a:r>
          </a:p>
          <a:p>
            <a:r>
              <a:rPr lang="tr-TR" dirty="0" smtClean="0">
                <a:ea typeface="ＭＳ Ｐゴシック" pitchFamily="34" charset="-128"/>
              </a:rPr>
              <a:t>Papağanlarda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>
                <a:ea typeface="ＭＳ Ｐゴシック" pitchFamily="34" charset="-128"/>
              </a:rPr>
              <a:t>– </a:t>
            </a:r>
            <a:r>
              <a:rPr lang="tr-TR" dirty="0" smtClean="0">
                <a:ea typeface="ＭＳ Ｐゴシック" pitchFamily="34" charset="-128"/>
              </a:rPr>
              <a:t>çok kaslı</a:t>
            </a:r>
            <a:endParaRPr lang="en-US" dirty="0">
              <a:ea typeface="ＭＳ Ｐゴシック" pitchFamily="34" charset="-128"/>
            </a:endParaRPr>
          </a:p>
          <a:p>
            <a:r>
              <a:rPr lang="tr-TR" dirty="0" smtClean="0">
                <a:ea typeface="ＭＳ Ｐゴシック" pitchFamily="34" charset="-128"/>
              </a:rPr>
              <a:t>Bir çok türde</a:t>
            </a:r>
            <a:r>
              <a:rPr lang="en-US" dirty="0" smtClean="0">
                <a:ea typeface="ＭＳ Ｐゴシック" pitchFamily="34" charset="-128"/>
              </a:rPr>
              <a:t>–</a:t>
            </a:r>
            <a:r>
              <a:rPr lang="tr-TR" dirty="0" smtClean="0">
                <a:ea typeface="ＭＳ Ｐゴシック" pitchFamily="34" charset="-128"/>
              </a:rPr>
              <a:t> az sayıda </a:t>
            </a:r>
            <a:r>
              <a:rPr lang="tr-TR" dirty="0" err="1" smtClean="0">
                <a:ea typeface="ＭＳ Ｐゴシック" pitchFamily="34" charset="-128"/>
              </a:rPr>
              <a:t>intrinsik</a:t>
            </a:r>
            <a:r>
              <a:rPr lang="tr-TR" dirty="0" smtClean="0">
                <a:ea typeface="ＭＳ Ｐゴシック" pitchFamily="34" charset="-128"/>
              </a:rPr>
              <a:t> kas</a:t>
            </a:r>
            <a:endParaRPr lang="en-US" dirty="0">
              <a:ea typeface="ＭＳ Ｐゴシック" pitchFamily="34" charset="-128"/>
            </a:endParaRPr>
          </a:p>
          <a:p>
            <a:r>
              <a:rPr lang="tr-TR" dirty="0" smtClean="0">
                <a:ea typeface="ＭＳ Ｐゴシック" pitchFamily="34" charset="-128"/>
              </a:rPr>
              <a:t>Az sayıda tat tomurcuğu içerir</a:t>
            </a:r>
            <a:endParaRPr lang="tr-TR" dirty="0">
              <a:ea typeface="ＭＳ Ｐゴシック" pitchFamily="34" charset="-128"/>
            </a:endParaRPr>
          </a:p>
          <a:p>
            <a:r>
              <a:rPr lang="tr-TR" dirty="0" smtClean="0"/>
              <a:t>Ağaçkakan ve ispinozlarda dil üzerinde dokunma </a:t>
            </a:r>
            <a:r>
              <a:rPr lang="tr-TR" dirty="0" err="1" smtClean="0"/>
              <a:t>korpuskülleri</a:t>
            </a:r>
            <a:r>
              <a:rPr lang="tr-TR" dirty="0" smtClean="0"/>
              <a:t> bulunur</a:t>
            </a:r>
            <a:endParaRPr lang="en-US" dirty="0">
              <a:ea typeface="ＭＳ Ｐゴシック" pitchFamily="34" charset="-128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9" y="1825625"/>
            <a:ext cx="3552825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97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5219700" y="260350"/>
            <a:ext cx="1924050" cy="1325563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 eaLnBrk="1" hangingPunct="1"/>
            <a:r>
              <a:rPr lang="tr-TR" u="sng" dirty="0" smtClean="0">
                <a:ea typeface="ＭＳ Ｐゴシック" pitchFamily="34" charset="-128"/>
              </a:rPr>
              <a:t>Gaga</a:t>
            </a:r>
            <a:endParaRPr lang="en-US" u="sng" dirty="0">
              <a:ea typeface="ＭＳ Ｐゴシック" pitchFamily="34" charset="-128"/>
            </a:endParaRP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5"/>
            <a:ext cx="5475051" cy="3728869"/>
          </a:xfrm>
        </p:spPr>
        <p:txBody>
          <a:bodyPr>
            <a:normAutofit/>
          </a:bodyPr>
          <a:lstStyle/>
          <a:p>
            <a:r>
              <a:rPr lang="tr-TR" b="1" dirty="0" smtClean="0">
                <a:ea typeface="ＭＳ Ｐゴシック" pitchFamily="34" charset="-128"/>
              </a:rPr>
              <a:t>Görevi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>
                <a:ea typeface="ＭＳ Ｐゴシック" pitchFamily="34" charset="-128"/>
              </a:rPr>
              <a:t>– </a:t>
            </a:r>
            <a:r>
              <a:rPr lang="tr-TR" dirty="0" smtClean="0">
                <a:ea typeface="ＭＳ Ｐゴシック" pitchFamily="34" charset="-128"/>
              </a:rPr>
              <a:t>besin alımı, öldürme, yutmaya hazırlama</a:t>
            </a:r>
            <a:endParaRPr lang="en-US" dirty="0">
              <a:ea typeface="ＭＳ Ｐゴシック" pitchFamily="34" charset="-128"/>
            </a:endParaRPr>
          </a:p>
          <a:p>
            <a:r>
              <a:rPr lang="tr-TR" dirty="0" smtClean="0"/>
              <a:t>Yapı</a:t>
            </a:r>
            <a:r>
              <a:rPr lang="en-US" dirty="0" smtClean="0"/>
              <a:t>– </a:t>
            </a:r>
            <a:r>
              <a:rPr lang="tr-TR" dirty="0" smtClean="0"/>
              <a:t>Sert </a:t>
            </a:r>
            <a:r>
              <a:rPr lang="tr-TR" dirty="0" err="1" smtClean="0"/>
              <a:t>keratin</a:t>
            </a:r>
            <a:r>
              <a:rPr lang="tr-TR" dirty="0" smtClean="0"/>
              <a:t> katmanı ile kaplı kemikli çatı </a:t>
            </a:r>
          </a:p>
          <a:p>
            <a:r>
              <a:rPr lang="tr-TR" dirty="0" smtClean="0"/>
              <a:t>Gaga kenarları ekstra keskin ve sert - </a:t>
            </a:r>
            <a:r>
              <a:rPr lang="en-US" dirty="0" smtClean="0"/>
              <a:t>'</a:t>
            </a:r>
            <a:r>
              <a:rPr lang="en-US" dirty="0" err="1" smtClean="0"/>
              <a:t>tomia</a:t>
            </a:r>
            <a:r>
              <a:rPr lang="en-US" dirty="0" smtClean="0"/>
              <a:t>', singular '</a:t>
            </a:r>
            <a:r>
              <a:rPr lang="en-US" dirty="0" err="1" smtClean="0"/>
              <a:t>tomium</a:t>
            </a:r>
            <a:r>
              <a:rPr lang="en-US" dirty="0" smtClean="0"/>
              <a:t>' </a:t>
            </a:r>
            <a:endParaRPr lang="en-US" dirty="0">
              <a:ea typeface="ＭＳ Ｐゴシック" pitchFamily="34" charset="-128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280" y="2071991"/>
            <a:ext cx="4691520" cy="296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71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199" y="1532106"/>
            <a:ext cx="5641443" cy="4755571"/>
          </a:xfrm>
        </p:spPr>
        <p:txBody>
          <a:bodyPr>
            <a:normAutofit lnSpcReduction="10000"/>
          </a:bodyPr>
          <a:lstStyle/>
          <a:p>
            <a:r>
              <a:rPr lang="tr-TR" dirty="0" smtClean="0">
                <a:ea typeface="ＭＳ Ｐゴシック" pitchFamily="34" charset="-128"/>
              </a:rPr>
              <a:t>Dişleri yok.</a:t>
            </a:r>
            <a:endParaRPr lang="en-US" dirty="0">
              <a:ea typeface="ＭＳ Ｐゴシック" pitchFamily="34" charset="-128"/>
            </a:endParaRPr>
          </a:p>
          <a:p>
            <a:r>
              <a:rPr lang="tr-TR" dirty="0" smtClean="0"/>
              <a:t>Ağız çatısı – sert damak</a:t>
            </a:r>
          </a:p>
          <a:p>
            <a:r>
              <a:rPr lang="tr-TR" dirty="0" smtClean="0"/>
              <a:t>Damak ortasında burun boşluğuna açılan uzun dar yarık </a:t>
            </a:r>
          </a:p>
          <a:p>
            <a:r>
              <a:rPr lang="tr-TR" dirty="0" smtClean="0"/>
              <a:t>Yumuşak damak yok</a:t>
            </a:r>
            <a:endParaRPr lang="en-US" dirty="0"/>
          </a:p>
          <a:p>
            <a:r>
              <a:rPr lang="tr-TR" dirty="0" smtClean="0">
                <a:ea typeface="ＭＳ Ｐゴシック" pitchFamily="34" charset="-128"/>
              </a:rPr>
              <a:t>Yarık ve yumuşak damağın olmaması yeme ve içme sırasında vakum kuvvetinin oluşturulamamasına neden olur</a:t>
            </a:r>
          </a:p>
          <a:p>
            <a:r>
              <a:rPr lang="tr-TR" dirty="0" smtClean="0">
                <a:ea typeface="ＭＳ Ｐゴシック" pitchFamily="34" charset="-128"/>
              </a:rPr>
              <a:t>Bu nedenle kuşlar su içerken başlarını kaldırıp yer çekiminden </a:t>
            </a:r>
            <a:r>
              <a:rPr lang="tr-TR" dirty="0" err="1" smtClean="0">
                <a:ea typeface="ＭＳ Ｐゴシック" pitchFamily="34" charset="-128"/>
              </a:rPr>
              <a:t>faydalınırlar</a:t>
            </a:r>
            <a:endParaRPr lang="tr-TR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180" y="0"/>
            <a:ext cx="4687025" cy="351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219700" y="260350"/>
            <a:ext cx="1924050" cy="1325563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 eaLnBrk="1" hangingPunct="1"/>
            <a:r>
              <a:rPr lang="tr-TR" u="sng" dirty="0" smtClean="0">
                <a:ea typeface="ＭＳ Ｐゴシック" pitchFamily="34" charset="-128"/>
              </a:rPr>
              <a:t>Gaga</a:t>
            </a:r>
            <a:endParaRPr lang="en-US" u="sng" dirty="0">
              <a:ea typeface="ＭＳ Ｐゴシック" pitchFamily="34" charset="-128"/>
            </a:endParaRPr>
          </a:p>
        </p:txBody>
      </p:sp>
      <p:pic>
        <p:nvPicPr>
          <p:cNvPr id="2" name="Birds drinking water slow mo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1227" y="3411992"/>
            <a:ext cx="3834246" cy="287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9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923</Words>
  <Application>Microsoft Office PowerPoint</Application>
  <PresentationFormat>Geniş ekran</PresentationFormat>
  <Paragraphs>135</Paragraphs>
  <Slides>23</Slides>
  <Notes>13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23</vt:i4>
      </vt:variant>
    </vt:vector>
  </HeadingPairs>
  <TitlesOfParts>
    <vt:vector size="31" baseType="lpstr">
      <vt:lpstr>ＭＳ Ｐゴシック</vt:lpstr>
      <vt:lpstr>Arial</vt:lpstr>
      <vt:lpstr>Arial Narrow</vt:lpstr>
      <vt:lpstr>Calibri</vt:lpstr>
      <vt:lpstr>Calibri Light</vt:lpstr>
      <vt:lpstr>Constantia</vt:lpstr>
      <vt:lpstr>Wingdings</vt:lpstr>
      <vt:lpstr>Office Teması</vt:lpstr>
      <vt:lpstr>KANATLI FİZYOLOJİSİ SİNDİRİM SİSTEMİ</vt:lpstr>
      <vt:lpstr>PowerPoint Sunusu</vt:lpstr>
      <vt:lpstr>PowerPoint Sunusu</vt:lpstr>
      <vt:lpstr>Sindirim sisteminin bölümleri: • Ağız boşluğu • Farenks • Özofagus ve kursak • Mide (bezli mide ve taşlık) • İnce bağırsaklar • Kalın bağırsaklar • Kloaka</vt:lpstr>
      <vt:lpstr>Ağızın bölümleri</vt:lpstr>
      <vt:lpstr>Ağızın bölümleri</vt:lpstr>
      <vt:lpstr>Dil</vt:lpstr>
      <vt:lpstr>Gaga</vt:lpstr>
      <vt:lpstr>Gaga</vt:lpstr>
      <vt:lpstr>Farenks</vt:lpstr>
      <vt:lpstr>Özofagus</vt:lpstr>
      <vt:lpstr>Kursak</vt:lpstr>
      <vt:lpstr>Kursak</vt:lpstr>
      <vt:lpstr>KURSAK SÜTÜ</vt:lpstr>
      <vt:lpstr>MİDE</vt:lpstr>
      <vt:lpstr>Bezli mide-proventrikulus</vt:lpstr>
      <vt:lpstr>Bezli mide</vt:lpstr>
      <vt:lpstr>TAŞLIK</vt:lpstr>
      <vt:lpstr>İnce bağırsaklar</vt:lpstr>
      <vt:lpstr>İnce bağırsaklar</vt:lpstr>
      <vt:lpstr>İnce bağırsaklar</vt:lpstr>
      <vt:lpstr>İnce bağırsaklar</vt:lpstr>
      <vt:lpstr>TEŞEKKÜRLER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AVIAN PHYSIOLOGY Digestive System</dc:title>
  <dc:creator>Fizyolab1</dc:creator>
  <cp:lastModifiedBy>Fizyolab1</cp:lastModifiedBy>
  <cp:revision>47</cp:revision>
  <dcterms:created xsi:type="dcterms:W3CDTF">2017-10-20T11:18:56Z</dcterms:created>
  <dcterms:modified xsi:type="dcterms:W3CDTF">2017-11-29T06:18:27Z</dcterms:modified>
</cp:coreProperties>
</file>