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 id="257" r:id="rId6"/>
    <p:sldId id="258" r:id="rId7"/>
    <p:sldId id="259" r:id="rId8"/>
    <p:sldId id="260" r:id="rId9"/>
    <p:sldId id="267" r:id="rId10"/>
    <p:sldId id="268" r:id="rId11"/>
    <p:sldId id="266" r:id="rId12"/>
    <p:sldId id="269" r:id="rId13"/>
    <p:sldId id="270" r:id="rId14"/>
    <p:sldId id="271" r:id="rId15"/>
    <p:sldId id="272" r:id="rId16"/>
    <p:sldId id="273" r:id="rId17"/>
    <p:sldId id="274" r:id="rId18"/>
    <p:sldId id="275" r:id="rId19"/>
    <p:sldId id="277" r:id="rId20"/>
    <p:sldId id="278" r:id="rId21"/>
    <p:sldId id="276" r:id="rId22"/>
    <p:sldId id="279" r:id="rId23"/>
    <p:sldId id="281" r:id="rId24"/>
    <p:sldId id="280" r:id="rId25"/>
    <p:sldId id="265"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showGuides="1">
      <p:cViewPr varScale="1">
        <p:scale>
          <a:sx n="73" d="100"/>
          <a:sy n="73" d="100"/>
        </p:scale>
        <p:origin x="5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2D82E54-B5CA-4B10-9558-373F8A2EC3FC}" type="datetimeFigureOut">
              <a:rPr lang="tr-TR" smtClean="0"/>
              <a:t>14.02.2020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670468-E7BC-491D-8B9D-81149CCF0F3E}" type="slidenum">
              <a:rPr lang="tr-TR" smtClean="0"/>
              <a:t>‹#›</a:t>
            </a:fld>
            <a:endParaRPr lang="tr-TR"/>
          </a:p>
        </p:txBody>
      </p:sp>
    </p:spTree>
    <p:extLst>
      <p:ext uri="{BB962C8B-B14F-4D97-AF65-F5344CB8AC3E}">
        <p14:creationId xmlns:p14="http://schemas.microsoft.com/office/powerpoint/2010/main" val="498425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2D82E54-B5CA-4B10-9558-373F8A2EC3FC}" type="datetimeFigureOut">
              <a:rPr lang="tr-TR" smtClean="0"/>
              <a:t>14.02.2020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670468-E7BC-491D-8B9D-81149CCF0F3E}" type="slidenum">
              <a:rPr lang="tr-TR" smtClean="0"/>
              <a:t>‹#›</a:t>
            </a:fld>
            <a:endParaRPr lang="tr-TR"/>
          </a:p>
        </p:txBody>
      </p:sp>
    </p:spTree>
    <p:extLst>
      <p:ext uri="{BB962C8B-B14F-4D97-AF65-F5344CB8AC3E}">
        <p14:creationId xmlns:p14="http://schemas.microsoft.com/office/powerpoint/2010/main" val="1942569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2D82E54-B5CA-4B10-9558-373F8A2EC3FC}" type="datetimeFigureOut">
              <a:rPr lang="tr-TR" smtClean="0"/>
              <a:t>14.02.2020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670468-E7BC-491D-8B9D-81149CCF0F3E}" type="slidenum">
              <a:rPr lang="tr-TR" smtClean="0"/>
              <a:t>‹#›</a:t>
            </a:fld>
            <a:endParaRPr lang="tr-TR"/>
          </a:p>
        </p:txBody>
      </p:sp>
    </p:spTree>
    <p:extLst>
      <p:ext uri="{BB962C8B-B14F-4D97-AF65-F5344CB8AC3E}">
        <p14:creationId xmlns:p14="http://schemas.microsoft.com/office/powerpoint/2010/main" val="2080784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2D82E54-B5CA-4B10-9558-373F8A2EC3FC}" type="datetimeFigureOut">
              <a:rPr lang="tr-TR" smtClean="0"/>
              <a:t>14.02.2020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670468-E7BC-491D-8B9D-81149CCF0F3E}" type="slidenum">
              <a:rPr lang="tr-TR" smtClean="0"/>
              <a:t>‹#›</a:t>
            </a:fld>
            <a:endParaRPr lang="tr-TR"/>
          </a:p>
        </p:txBody>
      </p:sp>
    </p:spTree>
    <p:extLst>
      <p:ext uri="{BB962C8B-B14F-4D97-AF65-F5344CB8AC3E}">
        <p14:creationId xmlns:p14="http://schemas.microsoft.com/office/powerpoint/2010/main" val="497304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2D82E54-B5CA-4B10-9558-373F8A2EC3FC}" type="datetimeFigureOut">
              <a:rPr lang="tr-TR" smtClean="0"/>
              <a:t>14.02.2020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670468-E7BC-491D-8B9D-81149CCF0F3E}" type="slidenum">
              <a:rPr lang="tr-TR" smtClean="0"/>
              <a:t>‹#›</a:t>
            </a:fld>
            <a:endParaRPr lang="tr-TR"/>
          </a:p>
        </p:txBody>
      </p:sp>
    </p:spTree>
    <p:extLst>
      <p:ext uri="{BB962C8B-B14F-4D97-AF65-F5344CB8AC3E}">
        <p14:creationId xmlns:p14="http://schemas.microsoft.com/office/powerpoint/2010/main" val="783058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2D82E54-B5CA-4B10-9558-373F8A2EC3FC}" type="datetimeFigureOut">
              <a:rPr lang="tr-TR" smtClean="0"/>
              <a:t>14.02.2020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670468-E7BC-491D-8B9D-81149CCF0F3E}" type="slidenum">
              <a:rPr lang="tr-TR" smtClean="0"/>
              <a:t>‹#›</a:t>
            </a:fld>
            <a:endParaRPr lang="tr-TR"/>
          </a:p>
        </p:txBody>
      </p:sp>
    </p:spTree>
    <p:extLst>
      <p:ext uri="{BB962C8B-B14F-4D97-AF65-F5344CB8AC3E}">
        <p14:creationId xmlns:p14="http://schemas.microsoft.com/office/powerpoint/2010/main" val="1171440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2D82E54-B5CA-4B10-9558-373F8A2EC3FC}" type="datetimeFigureOut">
              <a:rPr lang="tr-TR" smtClean="0"/>
              <a:t>14.02.2020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A670468-E7BC-491D-8B9D-81149CCF0F3E}" type="slidenum">
              <a:rPr lang="tr-TR" smtClean="0"/>
              <a:t>‹#›</a:t>
            </a:fld>
            <a:endParaRPr lang="tr-TR"/>
          </a:p>
        </p:txBody>
      </p:sp>
    </p:spTree>
    <p:extLst>
      <p:ext uri="{BB962C8B-B14F-4D97-AF65-F5344CB8AC3E}">
        <p14:creationId xmlns:p14="http://schemas.microsoft.com/office/powerpoint/2010/main" val="712191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2D82E54-B5CA-4B10-9558-373F8A2EC3FC}" type="datetimeFigureOut">
              <a:rPr lang="tr-TR" smtClean="0"/>
              <a:t>14.02.2020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A670468-E7BC-491D-8B9D-81149CCF0F3E}" type="slidenum">
              <a:rPr lang="tr-TR" smtClean="0"/>
              <a:t>‹#›</a:t>
            </a:fld>
            <a:endParaRPr lang="tr-TR"/>
          </a:p>
        </p:txBody>
      </p:sp>
    </p:spTree>
    <p:extLst>
      <p:ext uri="{BB962C8B-B14F-4D97-AF65-F5344CB8AC3E}">
        <p14:creationId xmlns:p14="http://schemas.microsoft.com/office/powerpoint/2010/main" val="2495969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2D82E54-B5CA-4B10-9558-373F8A2EC3FC}" type="datetimeFigureOut">
              <a:rPr lang="tr-TR" smtClean="0"/>
              <a:t>14.02.2020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A670468-E7BC-491D-8B9D-81149CCF0F3E}" type="slidenum">
              <a:rPr lang="tr-TR" smtClean="0"/>
              <a:t>‹#›</a:t>
            </a:fld>
            <a:endParaRPr lang="tr-TR"/>
          </a:p>
        </p:txBody>
      </p:sp>
    </p:spTree>
    <p:extLst>
      <p:ext uri="{BB962C8B-B14F-4D97-AF65-F5344CB8AC3E}">
        <p14:creationId xmlns:p14="http://schemas.microsoft.com/office/powerpoint/2010/main" val="1921843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2D82E54-B5CA-4B10-9558-373F8A2EC3FC}" type="datetimeFigureOut">
              <a:rPr lang="tr-TR" smtClean="0"/>
              <a:t>14.02.2020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670468-E7BC-491D-8B9D-81149CCF0F3E}" type="slidenum">
              <a:rPr lang="tr-TR" smtClean="0"/>
              <a:t>‹#›</a:t>
            </a:fld>
            <a:endParaRPr lang="tr-TR"/>
          </a:p>
        </p:txBody>
      </p:sp>
    </p:spTree>
    <p:extLst>
      <p:ext uri="{BB962C8B-B14F-4D97-AF65-F5344CB8AC3E}">
        <p14:creationId xmlns:p14="http://schemas.microsoft.com/office/powerpoint/2010/main" val="3451947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2D82E54-B5CA-4B10-9558-373F8A2EC3FC}" type="datetimeFigureOut">
              <a:rPr lang="tr-TR" smtClean="0"/>
              <a:t>14.02.2020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670468-E7BC-491D-8B9D-81149CCF0F3E}" type="slidenum">
              <a:rPr lang="tr-TR" smtClean="0"/>
              <a:t>‹#›</a:t>
            </a:fld>
            <a:endParaRPr lang="tr-TR"/>
          </a:p>
        </p:txBody>
      </p:sp>
    </p:spTree>
    <p:extLst>
      <p:ext uri="{BB962C8B-B14F-4D97-AF65-F5344CB8AC3E}">
        <p14:creationId xmlns:p14="http://schemas.microsoft.com/office/powerpoint/2010/main" val="1852413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D82E54-B5CA-4B10-9558-373F8A2EC3FC}" type="datetimeFigureOut">
              <a:rPr lang="tr-TR" smtClean="0"/>
              <a:t>14.02.2020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670468-E7BC-491D-8B9D-81149CCF0F3E}" type="slidenum">
              <a:rPr lang="tr-TR" smtClean="0"/>
              <a:t>‹#›</a:t>
            </a:fld>
            <a:endParaRPr lang="tr-TR"/>
          </a:p>
        </p:txBody>
      </p:sp>
    </p:spTree>
    <p:extLst>
      <p:ext uri="{BB962C8B-B14F-4D97-AF65-F5344CB8AC3E}">
        <p14:creationId xmlns:p14="http://schemas.microsoft.com/office/powerpoint/2010/main" val="479994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673100" y="2766218"/>
            <a:ext cx="10515600" cy="1325563"/>
          </a:xfrm>
        </p:spPr>
        <p:txBody>
          <a:bodyPr>
            <a:normAutofit/>
          </a:bodyPr>
          <a:lstStyle/>
          <a:p>
            <a:pPr algn="ctr"/>
            <a:r>
              <a:rPr lang="tr-TR" sz="6000" dirty="0" smtClean="0"/>
              <a:t>KİŞİYE ÖZEL GİYSİ TASARIMI</a:t>
            </a:r>
            <a:endParaRPr lang="tr-TR" sz="6000" dirty="0"/>
          </a:p>
        </p:txBody>
      </p:sp>
    </p:spTree>
    <p:extLst>
      <p:ext uri="{BB962C8B-B14F-4D97-AF65-F5344CB8AC3E}">
        <p14:creationId xmlns:p14="http://schemas.microsoft.com/office/powerpoint/2010/main" val="1043672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
            </a:r>
            <a:br>
              <a:rPr lang="tr-TR" dirty="0" smtClean="0"/>
            </a:br>
            <a:r>
              <a:rPr lang="tr-TR" b="1" dirty="0" smtClean="0"/>
              <a:t>Vücut Tipleri </a:t>
            </a:r>
            <a:br>
              <a:rPr lang="tr-TR" b="1" dirty="0" smtClean="0"/>
            </a:br>
            <a:r>
              <a:rPr lang="tr-TR" b="1" dirty="0" smtClean="0"/>
              <a:t>Kadın Beden Tipleri</a:t>
            </a:r>
            <a:r>
              <a:rPr lang="tr-TR" dirty="0" smtClean="0"/>
              <a:t/>
            </a:r>
            <a:br>
              <a:rPr lang="tr-TR" dirty="0" smtClean="0"/>
            </a:br>
            <a:endParaRPr lang="tr-TR" dirty="0"/>
          </a:p>
        </p:txBody>
      </p:sp>
      <p:sp>
        <p:nvSpPr>
          <p:cNvPr id="3" name="Metin Yer Tutucusu 2"/>
          <p:cNvSpPr>
            <a:spLocks noGrp="1"/>
          </p:cNvSpPr>
          <p:nvPr>
            <p:ph type="body" idx="1"/>
          </p:nvPr>
        </p:nvSpPr>
        <p:spPr/>
        <p:txBody>
          <a:bodyPr/>
          <a:lstStyle/>
          <a:p>
            <a:r>
              <a:rPr lang="tr-TR" dirty="0" smtClean="0"/>
              <a:t>Boya Göre: </a:t>
            </a:r>
            <a:endParaRPr lang="tr-TR" dirty="0"/>
          </a:p>
        </p:txBody>
      </p:sp>
      <p:sp>
        <p:nvSpPr>
          <p:cNvPr id="4" name="İçerik Yer Tutucusu 3"/>
          <p:cNvSpPr>
            <a:spLocks noGrp="1"/>
          </p:cNvSpPr>
          <p:nvPr>
            <p:ph sz="half" idx="2"/>
          </p:nvPr>
        </p:nvSpPr>
        <p:spPr/>
        <p:txBody>
          <a:bodyPr/>
          <a:lstStyle/>
          <a:p>
            <a:r>
              <a:rPr lang="tr-TR" dirty="0" smtClean="0"/>
              <a:t> Kısa beden tipi</a:t>
            </a:r>
          </a:p>
          <a:p>
            <a:r>
              <a:rPr lang="tr-TR" dirty="0" smtClean="0"/>
              <a:t>Uzun beden tipi</a:t>
            </a:r>
          </a:p>
          <a:p>
            <a:r>
              <a:rPr lang="tr-TR" dirty="0" smtClean="0"/>
              <a:t>Normal beden tipi</a:t>
            </a:r>
          </a:p>
          <a:p>
            <a:endParaRPr lang="tr-TR" dirty="0"/>
          </a:p>
        </p:txBody>
      </p:sp>
      <p:sp>
        <p:nvSpPr>
          <p:cNvPr id="5" name="Metin Yer Tutucusu 4"/>
          <p:cNvSpPr>
            <a:spLocks noGrp="1"/>
          </p:cNvSpPr>
          <p:nvPr>
            <p:ph type="body" sz="quarter" idx="3"/>
          </p:nvPr>
        </p:nvSpPr>
        <p:spPr/>
        <p:txBody>
          <a:bodyPr/>
          <a:lstStyle/>
          <a:p>
            <a:r>
              <a:rPr lang="tr-TR" dirty="0" smtClean="0"/>
              <a:t>Vücut Tipine Göre:</a:t>
            </a:r>
          </a:p>
        </p:txBody>
      </p:sp>
      <p:sp>
        <p:nvSpPr>
          <p:cNvPr id="6" name="İçerik Yer Tutucusu 5"/>
          <p:cNvSpPr>
            <a:spLocks noGrp="1"/>
          </p:cNvSpPr>
          <p:nvPr>
            <p:ph sz="quarter" idx="4"/>
          </p:nvPr>
        </p:nvSpPr>
        <p:spPr/>
        <p:txBody>
          <a:bodyPr/>
          <a:lstStyle/>
          <a:p>
            <a:r>
              <a:rPr lang="tr-TR" dirty="0" smtClean="0"/>
              <a:t>Dar basenli bedenler</a:t>
            </a:r>
          </a:p>
          <a:p>
            <a:r>
              <a:rPr lang="tr-TR" dirty="0" smtClean="0"/>
              <a:t>Normal basenli bedenler</a:t>
            </a:r>
          </a:p>
          <a:p>
            <a:r>
              <a:rPr lang="tr-TR" dirty="0" smtClean="0"/>
              <a:t>Geniş basenli bedenler</a:t>
            </a:r>
            <a:endParaRPr lang="tr-TR" dirty="0"/>
          </a:p>
        </p:txBody>
      </p:sp>
    </p:spTree>
    <p:extLst>
      <p:ext uri="{BB962C8B-B14F-4D97-AF65-F5344CB8AC3E}">
        <p14:creationId xmlns:p14="http://schemas.microsoft.com/office/powerpoint/2010/main" val="3484433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r>
              <a:rPr lang="tr-TR" b="1" dirty="0" smtClean="0"/>
              <a:t>Ölçü Almada Dikkat Edilecek Noktalar</a:t>
            </a:r>
            <a:endParaRPr lang="tr-TR" b="1" dirty="0"/>
          </a:p>
        </p:txBody>
      </p:sp>
      <p:sp>
        <p:nvSpPr>
          <p:cNvPr id="3" name="İçerik Yer Tutucusu 2"/>
          <p:cNvSpPr>
            <a:spLocks noGrp="1"/>
          </p:cNvSpPr>
          <p:nvPr>
            <p:ph idx="1"/>
          </p:nvPr>
        </p:nvSpPr>
        <p:spPr/>
        <p:txBody>
          <a:bodyPr>
            <a:normAutofit lnSpcReduction="10000"/>
          </a:bodyPr>
          <a:lstStyle/>
          <a:p>
            <a:r>
              <a:rPr lang="tr-TR" dirty="0" smtClean="0"/>
              <a:t>Ölçü alınırken kullanılacak mezür, kalem, kağıt gibi malzemeler hazır bulundurulmalıdır.</a:t>
            </a:r>
          </a:p>
          <a:p>
            <a:r>
              <a:rPr lang="tr-TR" dirty="0" smtClean="0"/>
              <a:t>Ölçüsü alınan kişinin vücut yapısına dikkat edilmeli, simetrik olmayan bedenler dikkate alınmalıdır.</a:t>
            </a:r>
          </a:p>
          <a:p>
            <a:r>
              <a:rPr lang="tr-TR" dirty="0" smtClean="0"/>
              <a:t>Ölçü alan ve alınan kişinin vücut temizliğine dikkat etmesi gerekir.</a:t>
            </a:r>
          </a:p>
          <a:p>
            <a:r>
              <a:rPr lang="tr-TR" dirty="0" smtClean="0"/>
              <a:t>İç giyimi düzgün olmalı, devamlı giyilecek olan korse vb. gibi iç giyimler ölçü alınırken de giyilmelidir.</a:t>
            </a:r>
          </a:p>
          <a:p>
            <a:r>
              <a:rPr lang="tr-TR" dirty="0" smtClean="0"/>
              <a:t>Ölçüsü alınan kişi normal duruşu nasılsa ölçü alınırken de duruş şeklini değiştirmemelidir.</a:t>
            </a:r>
          </a:p>
          <a:p>
            <a:r>
              <a:rPr lang="tr-TR" dirty="0" smtClean="0"/>
              <a:t>Ölçü alınırken bolluk vermeden, fazla sıkmadan ölçü alınmalıdır</a:t>
            </a:r>
            <a:endParaRPr lang="tr-TR" dirty="0"/>
          </a:p>
        </p:txBody>
      </p:sp>
    </p:spTree>
    <p:extLst>
      <p:ext uri="{BB962C8B-B14F-4D97-AF65-F5344CB8AC3E}">
        <p14:creationId xmlns:p14="http://schemas.microsoft.com/office/powerpoint/2010/main" val="3506396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44600" y="1120676"/>
            <a:ext cx="9448800" cy="4616648"/>
          </a:xfrm>
          <a:prstGeom prst="rect">
            <a:avLst/>
          </a:prstGeom>
        </p:spPr>
        <p:txBody>
          <a:bodyPr wrap="square">
            <a:spAutoFit/>
          </a:bodyPr>
          <a:lstStyle/>
          <a:p>
            <a:pPr algn="just">
              <a:lnSpc>
                <a:spcPct val="150000"/>
              </a:lnSpc>
            </a:pPr>
            <a:r>
              <a:rPr lang="tr-TR" sz="2800" dirty="0"/>
              <a:t>Bir giysiyi desenden dikime kadar kişinin isteklerine uygun ve moda çizgilerini taşıyan özellikte ortaya çıkarma, yaratma işlemi denir. Giyecek kişinin ölçülerine göre hazırlanıp provalı olarak dikilir. Moda evleri ve terzihanelerde tek olarak yapıldığından pahalı olmaktadır. Buna bağlı olarak, toplumun büyük bir kesiminde butik tarzı giysiler tercih edilmemekte, yerini hazır giyime bırakmaktadır. </a:t>
            </a:r>
          </a:p>
        </p:txBody>
      </p:sp>
    </p:spTree>
    <p:extLst>
      <p:ext uri="{BB962C8B-B14F-4D97-AF65-F5344CB8AC3E}">
        <p14:creationId xmlns:p14="http://schemas.microsoft.com/office/powerpoint/2010/main" val="871961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23950" y="2090172"/>
            <a:ext cx="9944100" cy="2677656"/>
          </a:xfrm>
          <a:prstGeom prst="rect">
            <a:avLst/>
          </a:prstGeom>
        </p:spPr>
        <p:txBody>
          <a:bodyPr wrap="square">
            <a:spAutoFit/>
          </a:bodyPr>
          <a:lstStyle/>
          <a:p>
            <a:pPr algn="just">
              <a:lnSpc>
                <a:spcPct val="150000"/>
              </a:lnSpc>
            </a:pPr>
            <a:r>
              <a:rPr lang="tr-TR" sz="2800" dirty="0"/>
              <a:t>Hızlı kentleşme, sanayileşme sonucu zamanın değerlenmesi, hazır giyimin büyük boyutlara ulaşması terzilik mesleğini yok etmektedir. Yıllar önce modaya egemen olan moda evleri bile, eski önemlerini yitirmeye başlamışlardır. </a:t>
            </a:r>
          </a:p>
        </p:txBody>
      </p:sp>
    </p:spTree>
    <p:extLst>
      <p:ext uri="{BB962C8B-B14F-4D97-AF65-F5344CB8AC3E}">
        <p14:creationId xmlns:p14="http://schemas.microsoft.com/office/powerpoint/2010/main" val="3834446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08050" y="2025134"/>
            <a:ext cx="10375900" cy="3323987"/>
          </a:xfrm>
          <a:prstGeom prst="rect">
            <a:avLst/>
          </a:prstGeom>
        </p:spPr>
        <p:txBody>
          <a:bodyPr wrap="square">
            <a:spAutoFit/>
          </a:bodyPr>
          <a:lstStyle/>
          <a:p>
            <a:pPr>
              <a:lnSpc>
                <a:spcPct val="150000"/>
              </a:lnSpc>
            </a:pPr>
            <a:r>
              <a:rPr lang="tr-TR" dirty="0"/>
              <a:t> </a:t>
            </a:r>
            <a:r>
              <a:rPr lang="tr-TR" sz="2800" dirty="0" smtClean="0"/>
              <a:t>Kişiye özel giysi tasarımlarında model çiziminde fiziksel özellikler:</a:t>
            </a:r>
          </a:p>
          <a:p>
            <a:pPr marL="285750" indent="-285750">
              <a:lnSpc>
                <a:spcPct val="150000"/>
              </a:lnSpc>
              <a:buFont typeface="Arial" panose="020B0604020202020204" pitchFamily="34" charset="0"/>
              <a:buChar char="•"/>
            </a:pPr>
            <a:r>
              <a:rPr lang="tr-TR" sz="2800" dirty="0"/>
              <a:t>Uzun Boylu </a:t>
            </a:r>
            <a:r>
              <a:rPr lang="tr-TR" sz="2800" dirty="0" smtClean="0"/>
              <a:t>Şişmanlar</a:t>
            </a:r>
            <a:endParaRPr lang="tr-TR" sz="2800" dirty="0"/>
          </a:p>
          <a:p>
            <a:pPr marL="285750" indent="-285750">
              <a:lnSpc>
                <a:spcPct val="150000"/>
              </a:lnSpc>
              <a:buFont typeface="Arial" panose="020B0604020202020204" pitchFamily="34" charset="0"/>
              <a:buChar char="•"/>
            </a:pPr>
            <a:r>
              <a:rPr lang="tr-TR" sz="2800" dirty="0"/>
              <a:t>Uzun Boylu </a:t>
            </a:r>
            <a:r>
              <a:rPr lang="tr-TR" sz="2800" dirty="0" smtClean="0"/>
              <a:t>Zayıflar</a:t>
            </a:r>
          </a:p>
          <a:p>
            <a:pPr marL="285750" indent="-285750">
              <a:lnSpc>
                <a:spcPct val="150000"/>
              </a:lnSpc>
              <a:buFont typeface="Arial" panose="020B0604020202020204" pitchFamily="34" charset="0"/>
              <a:buChar char="•"/>
            </a:pPr>
            <a:r>
              <a:rPr lang="tr-TR" sz="2800" dirty="0" smtClean="0"/>
              <a:t>Kısa </a:t>
            </a:r>
            <a:r>
              <a:rPr lang="tr-TR" sz="2800" dirty="0"/>
              <a:t>Boylu </a:t>
            </a:r>
            <a:r>
              <a:rPr lang="tr-TR" sz="2800" dirty="0" smtClean="0"/>
              <a:t>Şişmanlar</a:t>
            </a:r>
          </a:p>
          <a:p>
            <a:pPr marL="285750" indent="-285750">
              <a:lnSpc>
                <a:spcPct val="150000"/>
              </a:lnSpc>
              <a:buFont typeface="Arial" panose="020B0604020202020204" pitchFamily="34" charset="0"/>
              <a:buChar char="•"/>
            </a:pPr>
            <a:r>
              <a:rPr lang="tr-TR" sz="2800" dirty="0"/>
              <a:t>Kısa boylu zayıflar</a:t>
            </a:r>
          </a:p>
        </p:txBody>
      </p:sp>
    </p:spTree>
    <p:extLst>
      <p:ext uri="{BB962C8B-B14F-4D97-AF65-F5344CB8AC3E}">
        <p14:creationId xmlns:p14="http://schemas.microsoft.com/office/powerpoint/2010/main" val="980554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Uzun Boylu Şişmanlar; </a:t>
            </a:r>
          </a:p>
        </p:txBody>
      </p:sp>
      <p:sp>
        <p:nvSpPr>
          <p:cNvPr id="3" name="İçerik Yer Tutucusu 2"/>
          <p:cNvSpPr>
            <a:spLocks noGrp="1"/>
          </p:cNvSpPr>
          <p:nvPr>
            <p:ph idx="1"/>
          </p:nvPr>
        </p:nvSpPr>
        <p:spPr/>
        <p:txBody>
          <a:bodyPr>
            <a:normAutofit fontScale="92500" lnSpcReduction="20000"/>
          </a:bodyPr>
          <a:lstStyle/>
          <a:p>
            <a:pPr>
              <a:lnSpc>
                <a:spcPct val="150000"/>
              </a:lnSpc>
            </a:pPr>
            <a:r>
              <a:rPr lang="tr-TR" dirty="0"/>
              <a:t>Çok bol ya da dar modeller </a:t>
            </a:r>
            <a:r>
              <a:rPr lang="tr-TR" dirty="0" smtClean="0"/>
              <a:t>çizilmemelidir.</a:t>
            </a:r>
          </a:p>
          <a:p>
            <a:pPr>
              <a:lnSpc>
                <a:spcPct val="150000"/>
              </a:lnSpc>
            </a:pPr>
            <a:r>
              <a:rPr lang="tr-TR" dirty="0" smtClean="0"/>
              <a:t>Modelde </a:t>
            </a:r>
            <a:r>
              <a:rPr lang="tr-TR" dirty="0"/>
              <a:t>fazla ayrıntı </a:t>
            </a:r>
            <a:r>
              <a:rPr lang="tr-TR" dirty="0" smtClean="0"/>
              <a:t>olmamalıdır.</a:t>
            </a:r>
          </a:p>
          <a:p>
            <a:pPr>
              <a:lnSpc>
                <a:spcPct val="150000"/>
              </a:lnSpc>
            </a:pPr>
            <a:r>
              <a:rPr lang="tr-TR" dirty="0" smtClean="0"/>
              <a:t>Modeldeki </a:t>
            </a:r>
            <a:r>
              <a:rPr lang="tr-TR" dirty="0"/>
              <a:t>kupların uzun boy ölçüsünü kesmeleri </a:t>
            </a:r>
            <a:r>
              <a:rPr lang="tr-TR" dirty="0" smtClean="0"/>
              <a:t>sağlanmalıdır.</a:t>
            </a:r>
          </a:p>
          <a:p>
            <a:pPr>
              <a:lnSpc>
                <a:spcPct val="150000"/>
              </a:lnSpc>
            </a:pPr>
            <a:r>
              <a:rPr lang="tr-TR" dirty="0" smtClean="0"/>
              <a:t>Kemer </a:t>
            </a:r>
            <a:r>
              <a:rPr lang="tr-TR" dirty="0"/>
              <a:t>ince </a:t>
            </a:r>
            <a:r>
              <a:rPr lang="tr-TR" dirty="0" smtClean="0"/>
              <a:t>çizilmelidir.</a:t>
            </a:r>
          </a:p>
          <a:p>
            <a:pPr>
              <a:lnSpc>
                <a:spcPct val="150000"/>
              </a:lnSpc>
            </a:pPr>
            <a:r>
              <a:rPr lang="tr-TR" dirty="0" smtClean="0"/>
              <a:t>İnce </a:t>
            </a:r>
            <a:r>
              <a:rPr lang="tr-TR" dirty="0"/>
              <a:t>dokulu, az tüylü, mat, düz ve koyu renk, boyuna ince çizgili, küçük desenli kumaşlar </a:t>
            </a:r>
            <a:r>
              <a:rPr lang="tr-TR" dirty="0" smtClean="0"/>
              <a:t>seçilmelidir.</a:t>
            </a:r>
          </a:p>
          <a:p>
            <a:pPr>
              <a:lnSpc>
                <a:spcPct val="150000"/>
              </a:lnSpc>
            </a:pPr>
            <a:r>
              <a:rPr lang="tr-TR" dirty="0" smtClean="0"/>
              <a:t>Pantolon </a:t>
            </a:r>
            <a:r>
              <a:rPr lang="tr-TR" dirty="0"/>
              <a:t>giymeleri önerilmez. </a:t>
            </a:r>
          </a:p>
        </p:txBody>
      </p:sp>
    </p:spTree>
    <p:extLst>
      <p:ext uri="{BB962C8B-B14F-4D97-AF65-F5344CB8AC3E}">
        <p14:creationId xmlns:p14="http://schemas.microsoft.com/office/powerpoint/2010/main" val="4060576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Uzun Boylu Zayıflar; </a:t>
            </a:r>
          </a:p>
        </p:txBody>
      </p:sp>
      <p:sp>
        <p:nvSpPr>
          <p:cNvPr id="3" name="İçerik Yer Tutucusu 2"/>
          <p:cNvSpPr>
            <a:spLocks noGrp="1"/>
          </p:cNvSpPr>
          <p:nvPr>
            <p:ph idx="1"/>
          </p:nvPr>
        </p:nvSpPr>
        <p:spPr/>
        <p:txBody>
          <a:bodyPr/>
          <a:lstStyle/>
          <a:p>
            <a:r>
              <a:rPr lang="tr-TR" dirty="0"/>
              <a:t>Büzgülü, pilili, drapeli modeller </a:t>
            </a:r>
            <a:r>
              <a:rPr lang="tr-TR" dirty="0" smtClean="0"/>
              <a:t>çizilmelidir.</a:t>
            </a:r>
          </a:p>
          <a:p>
            <a:r>
              <a:rPr lang="tr-TR" dirty="0" smtClean="0"/>
              <a:t>Yuvarlak </a:t>
            </a:r>
            <a:r>
              <a:rPr lang="tr-TR" dirty="0"/>
              <a:t>çizgili kuplar </a:t>
            </a:r>
            <a:r>
              <a:rPr lang="tr-TR" dirty="0" smtClean="0"/>
              <a:t>düşünülmelidir.</a:t>
            </a:r>
          </a:p>
          <a:p>
            <a:r>
              <a:rPr lang="tr-TR" dirty="0" smtClean="0"/>
              <a:t>Bolerolu </a:t>
            </a:r>
            <a:r>
              <a:rPr lang="tr-TR" dirty="0"/>
              <a:t>modeller, büzgülü uzun kollar, gemici ve büyük yakalar </a:t>
            </a:r>
            <a:r>
              <a:rPr lang="tr-TR" dirty="0" smtClean="0"/>
              <a:t>uygundur.</a:t>
            </a:r>
          </a:p>
          <a:p>
            <a:r>
              <a:rPr lang="tr-TR" dirty="0" smtClean="0"/>
              <a:t>Tunik </a:t>
            </a:r>
            <a:r>
              <a:rPr lang="tr-TR" dirty="0"/>
              <a:t>tipi ceketlerle, dar etekler, uzun etek ve pantolonlar önerilir. </a:t>
            </a:r>
            <a:endParaRPr lang="tr-TR" dirty="0" smtClean="0"/>
          </a:p>
          <a:p>
            <a:r>
              <a:rPr lang="tr-TR" dirty="0"/>
              <a:t>Ağır, kalın, tüylü, havlu tipi, enine çizgili, kareli ya da iki desenli açık renk, parlak kumaşlar seçilmelidir.</a:t>
            </a:r>
          </a:p>
        </p:txBody>
      </p:sp>
    </p:spTree>
    <p:extLst>
      <p:ext uri="{BB962C8B-B14F-4D97-AF65-F5344CB8AC3E}">
        <p14:creationId xmlns:p14="http://schemas.microsoft.com/office/powerpoint/2010/main" val="3492227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Kısa Boylu Şişmanlar; </a:t>
            </a:r>
          </a:p>
        </p:txBody>
      </p:sp>
      <p:sp>
        <p:nvSpPr>
          <p:cNvPr id="3" name="İçerik Yer Tutucusu 2"/>
          <p:cNvSpPr>
            <a:spLocks noGrp="1"/>
          </p:cNvSpPr>
          <p:nvPr>
            <p:ph idx="1"/>
          </p:nvPr>
        </p:nvSpPr>
        <p:spPr/>
        <p:txBody>
          <a:bodyPr>
            <a:normAutofit lnSpcReduction="10000"/>
          </a:bodyPr>
          <a:lstStyle/>
          <a:p>
            <a:r>
              <a:rPr lang="tr-TR" dirty="0"/>
              <a:t>Model boydan kesintisiz </a:t>
            </a:r>
            <a:r>
              <a:rPr lang="tr-TR" dirty="0" smtClean="0"/>
              <a:t>olmalıdır.</a:t>
            </a:r>
          </a:p>
          <a:p>
            <a:r>
              <a:rPr lang="tr-TR" dirty="0" smtClean="0"/>
              <a:t>Kup </a:t>
            </a:r>
            <a:r>
              <a:rPr lang="tr-TR" dirty="0"/>
              <a:t>ve cepler boyuna </a:t>
            </a:r>
            <a:r>
              <a:rPr lang="tr-TR" dirty="0" smtClean="0"/>
              <a:t>olmalıdır.</a:t>
            </a:r>
          </a:p>
          <a:p>
            <a:r>
              <a:rPr lang="tr-TR" dirty="0" smtClean="0"/>
              <a:t>Kol </a:t>
            </a:r>
            <a:r>
              <a:rPr lang="tr-TR" dirty="0"/>
              <a:t>ağzı dar takılan kollar </a:t>
            </a:r>
            <a:r>
              <a:rPr lang="tr-TR" dirty="0" smtClean="0"/>
              <a:t>uygundur.</a:t>
            </a:r>
          </a:p>
          <a:p>
            <a:r>
              <a:rPr lang="tr-TR" dirty="0" smtClean="0"/>
              <a:t>Kalça </a:t>
            </a:r>
            <a:r>
              <a:rPr lang="tr-TR" dirty="0"/>
              <a:t>düşüklüğünden sonra etek </a:t>
            </a:r>
            <a:r>
              <a:rPr lang="tr-TR" dirty="0" smtClean="0"/>
              <a:t>genişlemelidir.</a:t>
            </a:r>
          </a:p>
          <a:p>
            <a:r>
              <a:rPr lang="tr-TR" dirty="0" smtClean="0"/>
              <a:t>Boyuna </a:t>
            </a:r>
            <a:r>
              <a:rPr lang="tr-TR" dirty="0"/>
              <a:t>kesimli yakalar (U) </a:t>
            </a:r>
            <a:r>
              <a:rPr lang="tr-TR" dirty="0" smtClean="0"/>
              <a:t>kullanılmalıdır.</a:t>
            </a:r>
          </a:p>
          <a:p>
            <a:r>
              <a:rPr lang="tr-TR" dirty="0" smtClean="0"/>
              <a:t>Beden </a:t>
            </a:r>
            <a:r>
              <a:rPr lang="tr-TR" dirty="0"/>
              <a:t>hafif bol olmalı, ince kemer ve küçük düğmeler </a:t>
            </a:r>
            <a:r>
              <a:rPr lang="tr-TR" dirty="0" smtClean="0"/>
              <a:t>kullanılmalıdır.</a:t>
            </a:r>
          </a:p>
          <a:p>
            <a:r>
              <a:rPr lang="tr-TR" dirty="0" smtClean="0"/>
              <a:t>Ceketler </a:t>
            </a:r>
            <a:r>
              <a:rPr lang="tr-TR" dirty="0"/>
              <a:t>kısa </a:t>
            </a:r>
            <a:r>
              <a:rPr lang="tr-TR" dirty="0" smtClean="0"/>
              <a:t>çizilmelidir.</a:t>
            </a:r>
          </a:p>
          <a:p>
            <a:r>
              <a:rPr lang="tr-TR" dirty="0" smtClean="0"/>
              <a:t>Hafif</a:t>
            </a:r>
            <a:r>
              <a:rPr lang="tr-TR" dirty="0"/>
              <a:t>, ince dokunuşlu, tüysüz, mat, koyu renk, boyuna çizgili, küçük desenli kumaşlar seçilmelidir. </a:t>
            </a:r>
          </a:p>
        </p:txBody>
      </p:sp>
    </p:spTree>
    <p:extLst>
      <p:ext uri="{BB962C8B-B14F-4D97-AF65-F5344CB8AC3E}">
        <p14:creationId xmlns:p14="http://schemas.microsoft.com/office/powerpoint/2010/main" val="3341076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Kısa boylu zayıflar; </a:t>
            </a:r>
          </a:p>
        </p:txBody>
      </p:sp>
      <p:sp>
        <p:nvSpPr>
          <p:cNvPr id="3" name="İçerik Yer Tutucusu 2"/>
          <p:cNvSpPr>
            <a:spLocks noGrp="1"/>
          </p:cNvSpPr>
          <p:nvPr>
            <p:ph idx="1"/>
          </p:nvPr>
        </p:nvSpPr>
        <p:spPr/>
        <p:txBody>
          <a:bodyPr/>
          <a:lstStyle/>
          <a:p>
            <a:pPr algn="just">
              <a:lnSpc>
                <a:spcPct val="150000"/>
              </a:lnSpc>
            </a:pPr>
            <a:r>
              <a:rPr lang="tr-TR" dirty="0"/>
              <a:t>Uzun ve gelişmiş gösteren yuvarlak kuplar </a:t>
            </a:r>
            <a:r>
              <a:rPr lang="tr-TR" dirty="0" smtClean="0"/>
              <a:t>kullanılmalıdır.</a:t>
            </a:r>
          </a:p>
          <a:p>
            <a:pPr algn="just">
              <a:lnSpc>
                <a:spcPct val="150000"/>
              </a:lnSpc>
            </a:pPr>
            <a:r>
              <a:rPr lang="tr-TR" dirty="0" smtClean="0"/>
              <a:t>Yakalar </a:t>
            </a:r>
            <a:r>
              <a:rPr lang="tr-TR" dirty="0"/>
              <a:t>küçük, yuvarlak ve kapalı </a:t>
            </a:r>
            <a:r>
              <a:rPr lang="tr-TR" dirty="0" smtClean="0"/>
              <a:t>olmalıdır.</a:t>
            </a:r>
          </a:p>
          <a:p>
            <a:pPr algn="just">
              <a:lnSpc>
                <a:spcPct val="150000"/>
              </a:lnSpc>
            </a:pPr>
            <a:r>
              <a:rPr lang="tr-TR" dirty="0" smtClean="0"/>
              <a:t>Bel </a:t>
            </a:r>
            <a:r>
              <a:rPr lang="tr-TR" dirty="0"/>
              <a:t>düşük </a:t>
            </a:r>
            <a:r>
              <a:rPr lang="tr-TR" dirty="0" smtClean="0"/>
              <a:t>olmalıdır.</a:t>
            </a:r>
          </a:p>
          <a:p>
            <a:pPr algn="just">
              <a:lnSpc>
                <a:spcPct val="150000"/>
              </a:lnSpc>
            </a:pPr>
            <a:r>
              <a:rPr lang="tr-TR" dirty="0" smtClean="0"/>
              <a:t>Kalın </a:t>
            </a:r>
            <a:r>
              <a:rPr lang="tr-TR" dirty="0"/>
              <a:t>dokunuşlu, hafif tüylü, parlak, ince uzun çizgili, küçük desenli, açık renk kumaşlar seçilmelidir. </a:t>
            </a:r>
          </a:p>
        </p:txBody>
      </p:sp>
    </p:spTree>
    <p:extLst>
      <p:ext uri="{BB962C8B-B14F-4D97-AF65-F5344CB8AC3E}">
        <p14:creationId xmlns:p14="http://schemas.microsoft.com/office/powerpoint/2010/main" val="5432101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838200" y="1418431"/>
            <a:ext cx="10515600" cy="3204369"/>
          </a:xfrm>
        </p:spPr>
        <p:txBody>
          <a:bodyPr/>
          <a:lstStyle/>
          <a:p>
            <a:pPr marL="0" indent="0" algn="just">
              <a:lnSpc>
                <a:spcPct val="150000"/>
              </a:lnSpc>
              <a:buNone/>
            </a:pPr>
            <a:r>
              <a:rPr lang="tr-TR" dirty="0" smtClean="0"/>
              <a:t>        Moda </a:t>
            </a:r>
            <a:r>
              <a:rPr lang="tr-TR" dirty="0"/>
              <a:t>tasarımı bütün ürünleri içerir, ama moda dendiğinde akla ilk gelen daima hazır giyim ürünleri ve koleksiyonları olmaktadır. Hazır giyim ürünlerinin ve koleksiyonların somutlaştırılabilmesi için de en önemli aşama giysi kalıbının hazırlanmasıdır.</a:t>
            </a:r>
          </a:p>
          <a:p>
            <a:endParaRPr lang="tr-TR" dirty="0"/>
          </a:p>
        </p:txBody>
      </p:sp>
    </p:spTree>
    <p:extLst>
      <p:ext uri="{BB962C8B-B14F-4D97-AF65-F5344CB8AC3E}">
        <p14:creationId xmlns:p14="http://schemas.microsoft.com/office/powerpoint/2010/main" val="127685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7900" y="2413337"/>
            <a:ext cx="10007600" cy="2031325"/>
          </a:xfrm>
          <a:prstGeom prst="rect">
            <a:avLst/>
          </a:prstGeom>
        </p:spPr>
        <p:txBody>
          <a:bodyPr wrap="square">
            <a:spAutoFit/>
          </a:bodyPr>
          <a:lstStyle/>
          <a:p>
            <a:pPr algn="just">
              <a:lnSpc>
                <a:spcPct val="150000"/>
              </a:lnSpc>
            </a:pPr>
            <a:r>
              <a:rPr lang="tr-TR" sz="2800" dirty="0" smtClean="0"/>
              <a:t>Tüketici farklı görünmek, farklı giysilere sahip olmak, kendisini fark ettirmek, yüksek statü elde etmek amacıyla ayrıca farklı bedene sahip olduğu için kişiye özel giysiler talep etmektedir</a:t>
            </a:r>
            <a:r>
              <a:rPr lang="tr-TR" dirty="0" smtClean="0"/>
              <a:t>. </a:t>
            </a:r>
            <a:endParaRPr lang="tr-TR" dirty="0"/>
          </a:p>
        </p:txBody>
      </p:sp>
    </p:spTree>
    <p:extLst>
      <p:ext uri="{BB962C8B-B14F-4D97-AF65-F5344CB8AC3E}">
        <p14:creationId xmlns:p14="http://schemas.microsoft.com/office/powerpoint/2010/main" val="143043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44550" y="1154082"/>
            <a:ext cx="10502900" cy="4549835"/>
          </a:xfrm>
          <a:prstGeom prst="rect">
            <a:avLst/>
          </a:prstGeom>
        </p:spPr>
        <p:txBody>
          <a:bodyPr wrap="square">
            <a:spAutoFit/>
          </a:bodyPr>
          <a:lstStyle/>
          <a:p>
            <a:pPr>
              <a:lnSpc>
                <a:spcPct val="150000"/>
              </a:lnSpc>
            </a:pPr>
            <a:r>
              <a:rPr lang="tr-TR" sz="2800" dirty="0"/>
              <a:t>KALIP : Kumaş kesilip birleştirilmeden önce giysinin parçalarının kumaşa aktarılmasını sağlayan yassı bir kağıt veya karton şablondur.</a:t>
            </a:r>
          </a:p>
          <a:p>
            <a:pPr>
              <a:lnSpc>
                <a:spcPct val="150000"/>
              </a:lnSpc>
            </a:pPr>
            <a:endParaRPr lang="tr-TR" sz="2800" dirty="0"/>
          </a:p>
          <a:p>
            <a:pPr>
              <a:lnSpc>
                <a:spcPct val="150000"/>
              </a:lnSpc>
            </a:pPr>
            <a:r>
              <a:rPr lang="tr-TR" sz="2800" dirty="0"/>
              <a:t>      Kalıp hazırlama, hazır giyim sektöründe, vücuda iyi uyum sağlayan giysilerin üretiminde en önemli faktörlerden birisidir.  Giysi kalıbının doğru hazırlanabilmesi içinde insan vücut yapı ve özelliklerinin bilinmesi gerekir. Çünkü vücut yapısı giysi üretimi için temeldir.   </a:t>
            </a:r>
          </a:p>
        </p:txBody>
      </p:sp>
    </p:spTree>
    <p:extLst>
      <p:ext uri="{BB962C8B-B14F-4D97-AF65-F5344CB8AC3E}">
        <p14:creationId xmlns:p14="http://schemas.microsoft.com/office/powerpoint/2010/main" val="41742699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838200" y="1871662"/>
            <a:ext cx="10515600" cy="3114675"/>
          </a:xfrm>
        </p:spPr>
        <p:txBody>
          <a:bodyPr>
            <a:normAutofit/>
          </a:bodyPr>
          <a:lstStyle/>
          <a:p>
            <a:pPr marL="0" indent="0" algn="just">
              <a:lnSpc>
                <a:spcPct val="150000"/>
              </a:lnSpc>
              <a:buNone/>
            </a:pPr>
            <a:r>
              <a:rPr lang="tr-TR" sz="3200" i="1" dirty="0"/>
              <a:t>Bireyselliğin ve farklılığın ön plana çıktığı günümüz modasında kişilerin </a:t>
            </a:r>
            <a:r>
              <a:rPr lang="tr-TR" sz="3200" i="1" dirty="0" smtClean="0"/>
              <a:t>zevklerinin tatmin </a:t>
            </a:r>
            <a:r>
              <a:rPr lang="tr-TR" sz="3200" i="1" dirty="0"/>
              <a:t>edilmesinde, teknolojinin yetersiz kaldığı noktada, </a:t>
            </a:r>
            <a:r>
              <a:rPr lang="tr-TR" sz="3200" i="1" dirty="0">
                <a:solidFill>
                  <a:srgbClr val="FF0000"/>
                </a:solidFill>
              </a:rPr>
              <a:t>drapaj </a:t>
            </a:r>
            <a:r>
              <a:rPr lang="tr-TR" sz="3200" i="1" dirty="0"/>
              <a:t>tekniği ile kalıp </a:t>
            </a:r>
            <a:r>
              <a:rPr lang="tr-TR" sz="3200" i="1" dirty="0" smtClean="0"/>
              <a:t>hazırlama ön </a:t>
            </a:r>
            <a:r>
              <a:rPr lang="tr-TR" sz="3200" i="1" dirty="0"/>
              <a:t>plana çıkmaktadır. </a:t>
            </a:r>
          </a:p>
        </p:txBody>
      </p:sp>
    </p:spTree>
    <p:extLst>
      <p:ext uri="{BB962C8B-B14F-4D97-AF65-F5344CB8AC3E}">
        <p14:creationId xmlns:p14="http://schemas.microsoft.com/office/powerpoint/2010/main" val="2309942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r>
              <a:rPr lang="tr-TR" b="1" dirty="0"/>
              <a:t>Drapajın Tanımı ve Tarihçesi</a:t>
            </a:r>
          </a:p>
        </p:txBody>
      </p:sp>
      <p:sp>
        <p:nvSpPr>
          <p:cNvPr id="3" name="İçerik Yer Tutucusu 2"/>
          <p:cNvSpPr>
            <a:spLocks noGrp="1"/>
          </p:cNvSpPr>
          <p:nvPr>
            <p:ph idx="1"/>
          </p:nvPr>
        </p:nvSpPr>
        <p:spPr/>
        <p:txBody>
          <a:bodyPr>
            <a:normAutofit/>
          </a:bodyPr>
          <a:lstStyle/>
          <a:p>
            <a:pPr marL="0" indent="0" algn="just">
              <a:lnSpc>
                <a:spcPct val="150000"/>
              </a:lnSpc>
              <a:buNone/>
            </a:pPr>
            <a:r>
              <a:rPr lang="tr-TR" dirty="0"/>
              <a:t>Drapaj, insan bedeni veya cansız manken üzerinde kumaşa şekil verilmesi </a:t>
            </a:r>
            <a:r>
              <a:rPr lang="tr-TR" dirty="0" smtClean="0"/>
              <a:t>işlemidir. Canlı </a:t>
            </a:r>
            <a:r>
              <a:rPr lang="tr-TR" dirty="0"/>
              <a:t>veya cansız manken üzerinde kâğıt veya kumaşla istenilen bir giysi modelinin </a:t>
            </a:r>
            <a:r>
              <a:rPr lang="tr-TR" dirty="0" smtClean="0"/>
              <a:t>kalıbı drapaj </a:t>
            </a:r>
            <a:r>
              <a:rPr lang="tr-TR" dirty="0"/>
              <a:t>yoluyla elde edilebilir. Yani drapaj, canlı veya cansız manken üzerinde genellikle </a:t>
            </a:r>
            <a:r>
              <a:rPr lang="tr-TR" dirty="0" smtClean="0"/>
              <a:t>her türlü </a:t>
            </a:r>
            <a:r>
              <a:rPr lang="tr-TR" dirty="0"/>
              <a:t>giysi (etek, bluz, elbise vb.) kalıbı elde etmek için kullanılan bir tekniktir. </a:t>
            </a:r>
          </a:p>
        </p:txBody>
      </p:sp>
    </p:spTree>
    <p:extLst>
      <p:ext uri="{BB962C8B-B14F-4D97-AF65-F5344CB8AC3E}">
        <p14:creationId xmlns:p14="http://schemas.microsoft.com/office/powerpoint/2010/main" val="40555481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20800" y="1767006"/>
            <a:ext cx="9550400" cy="3323987"/>
          </a:xfrm>
          <a:prstGeom prst="rect">
            <a:avLst/>
          </a:prstGeom>
        </p:spPr>
        <p:txBody>
          <a:bodyPr wrap="square">
            <a:spAutoFit/>
          </a:bodyPr>
          <a:lstStyle/>
          <a:p>
            <a:pPr algn="just">
              <a:lnSpc>
                <a:spcPct val="150000"/>
              </a:lnSpc>
            </a:pPr>
            <a:r>
              <a:rPr lang="tr-TR" sz="2800" dirty="0"/>
              <a:t>Bazı vücutlarda kalıp ve biçki uygulama olanağı oldukça </a:t>
            </a:r>
            <a:r>
              <a:rPr lang="tr-TR" sz="2800" dirty="0" smtClean="0"/>
              <a:t>zordur. Örneğin</a:t>
            </a:r>
            <a:r>
              <a:rPr lang="tr-TR" sz="2800" dirty="0"/>
              <a:t>; </a:t>
            </a:r>
            <a:r>
              <a:rPr lang="tr-TR" sz="2800" dirty="0" smtClean="0"/>
              <a:t>beden boyu</a:t>
            </a:r>
            <a:r>
              <a:rPr lang="tr-TR" sz="2800" dirty="0"/>
              <a:t>, kalça düşüklüğü vücutla orantılı </a:t>
            </a:r>
            <a:r>
              <a:rPr lang="tr-TR" sz="2800" dirty="0" smtClean="0"/>
              <a:t>değildir, çok </a:t>
            </a:r>
            <a:r>
              <a:rPr lang="tr-TR" sz="2800" dirty="0"/>
              <a:t>şişman ya da çok zayıftır veya </a:t>
            </a:r>
            <a:r>
              <a:rPr lang="tr-TR" sz="2800" dirty="0" smtClean="0"/>
              <a:t>vücudun sağ </a:t>
            </a:r>
            <a:r>
              <a:rPr lang="tr-TR" sz="2800" dirty="0"/>
              <a:t>ve sol </a:t>
            </a:r>
            <a:r>
              <a:rPr lang="tr-TR" sz="2800" dirty="0" smtClean="0"/>
              <a:t>tarafı arasında </a:t>
            </a:r>
            <a:r>
              <a:rPr lang="tr-TR" sz="2800" dirty="0"/>
              <a:t>farklılıklar vardır. Bunun gibi durumlarda </a:t>
            </a:r>
            <a:r>
              <a:rPr lang="tr-TR" sz="2800" dirty="0" smtClean="0"/>
              <a:t>drapaj tekniğinin kullanılması </a:t>
            </a:r>
            <a:r>
              <a:rPr lang="tr-TR" sz="2800" dirty="0"/>
              <a:t>daha avantajlıdır. </a:t>
            </a:r>
          </a:p>
        </p:txBody>
      </p:sp>
    </p:spTree>
    <p:extLst>
      <p:ext uri="{BB962C8B-B14F-4D97-AF65-F5344CB8AC3E}">
        <p14:creationId xmlns:p14="http://schemas.microsoft.com/office/powerpoint/2010/main" val="16326910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r>
              <a:rPr lang="tr-TR" b="1" dirty="0"/>
              <a:t>Drapaj Çalışmayı Gerektiren Durumlar </a:t>
            </a:r>
          </a:p>
        </p:txBody>
      </p:sp>
      <p:pic>
        <p:nvPicPr>
          <p:cNvPr id="4" name="İçerik Yer Tutucusu 3"/>
          <p:cNvPicPr>
            <a:picLocks noGrp="1" noChangeAspect="1"/>
          </p:cNvPicPr>
          <p:nvPr>
            <p:ph idx="1"/>
          </p:nvPr>
        </p:nvPicPr>
        <p:blipFill>
          <a:blip r:embed="rId2"/>
          <a:stretch>
            <a:fillRect/>
          </a:stretch>
        </p:blipFill>
        <p:spPr>
          <a:xfrm>
            <a:off x="2556167" y="2112118"/>
            <a:ext cx="7079666" cy="3729881"/>
          </a:xfrm>
          <a:prstGeom prst="rect">
            <a:avLst/>
          </a:prstGeom>
        </p:spPr>
      </p:pic>
    </p:spTree>
    <p:extLst>
      <p:ext uri="{BB962C8B-B14F-4D97-AF65-F5344CB8AC3E}">
        <p14:creationId xmlns:p14="http://schemas.microsoft.com/office/powerpoint/2010/main" val="2873660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a:t>
            </a:r>
            <a:endParaRPr lang="tr-TR" b="1" dirty="0"/>
          </a:p>
        </p:txBody>
      </p:sp>
      <p:sp>
        <p:nvSpPr>
          <p:cNvPr id="3" name="İçerik Yer Tutucusu 2"/>
          <p:cNvSpPr>
            <a:spLocks noGrp="1"/>
          </p:cNvSpPr>
          <p:nvPr>
            <p:ph idx="1"/>
          </p:nvPr>
        </p:nvSpPr>
        <p:spPr/>
        <p:txBody>
          <a:bodyPr/>
          <a:lstStyle/>
          <a:p>
            <a:r>
              <a:rPr lang="tr-TR" dirty="0" smtClean="0"/>
              <a:t>ÖNDOĞAN Ziynet, PAMUK Oktay, TOPAL Eren, ÇELİKKAŞ  Müge, ÜNVER Okşan, IŞIKLIOĞLU Pınar, ‘’GİYSİ TASARIMI, VÜCUT ÖLÇÜLENDİRME VE GİYSİ PAZARLAMASI KONULARINDA SİMÜLASYON                                  SİSTEMLERİNİN İNCELENMESİ’’, Dergipark.</a:t>
            </a:r>
          </a:p>
          <a:p>
            <a:r>
              <a:rPr lang="tr-TR" dirty="0" smtClean="0"/>
              <a:t>Ahmet Özbek, Asım Topaklı, ÇEVRİM İÇİ KİTLESEL BİREYSELLEŞTİRİLMİŞ TİŞÖRT TASARIMI, </a:t>
            </a:r>
            <a:r>
              <a:rPr lang="tr-TR" dirty="0" err="1" smtClean="0"/>
              <a:t>Vocational</a:t>
            </a:r>
            <a:r>
              <a:rPr lang="tr-TR" dirty="0" smtClean="0"/>
              <a:t> </a:t>
            </a:r>
            <a:r>
              <a:rPr lang="tr-TR" dirty="0" err="1" smtClean="0"/>
              <a:t>Education</a:t>
            </a:r>
            <a:r>
              <a:rPr lang="tr-TR" dirty="0" smtClean="0"/>
              <a:t>, ISSN: 1308-7355, 02.03.2019.</a:t>
            </a:r>
          </a:p>
          <a:p>
            <a:r>
              <a:rPr lang="tr-TR" dirty="0" smtClean="0"/>
              <a:t>MEGEP, GİYİMDE ÖLÇÜLENDİRME, Ankara, </a:t>
            </a:r>
            <a:r>
              <a:rPr lang="tr-TR" dirty="0" smtClean="0"/>
              <a:t>2011.</a:t>
            </a:r>
          </a:p>
          <a:p>
            <a:r>
              <a:rPr lang="tr-TR" dirty="0"/>
              <a:t>MEGEP, MODEL ARAŞTIRMALARI, </a:t>
            </a:r>
            <a:r>
              <a:rPr lang="tr-TR" dirty="0" smtClean="0"/>
              <a:t>ANKARA, 2006. </a:t>
            </a:r>
          </a:p>
          <a:p>
            <a:endParaRPr lang="tr-TR" dirty="0"/>
          </a:p>
        </p:txBody>
      </p:sp>
    </p:spTree>
    <p:extLst>
      <p:ext uri="{BB962C8B-B14F-4D97-AF65-F5344CB8AC3E}">
        <p14:creationId xmlns:p14="http://schemas.microsoft.com/office/powerpoint/2010/main" val="148301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71550" y="2090172"/>
            <a:ext cx="10248900" cy="2677656"/>
          </a:xfrm>
          <a:prstGeom prst="rect">
            <a:avLst/>
          </a:prstGeom>
        </p:spPr>
        <p:txBody>
          <a:bodyPr wrap="square">
            <a:spAutoFit/>
          </a:bodyPr>
          <a:lstStyle/>
          <a:p>
            <a:pPr algn="just">
              <a:lnSpc>
                <a:spcPct val="150000"/>
              </a:lnSpc>
            </a:pPr>
            <a:r>
              <a:rPr lang="tr-TR" sz="2800" dirty="0" smtClean="0"/>
              <a:t>Kişiye özel giysiler genellikle yüksek kaliteli malzemeden kişinin vücut yapısına ve ölçülerine göre, terziler, modacılar vb. tarafından provalar sonucunda üretildiklerinden hazır giysilere göre üretim daha fazla zaman alan, daha pahalı ve daha kaliteli giysilerdir </a:t>
            </a:r>
            <a:endParaRPr lang="tr-TR" sz="2800" dirty="0"/>
          </a:p>
        </p:txBody>
      </p:sp>
    </p:spTree>
    <p:extLst>
      <p:ext uri="{BB962C8B-B14F-4D97-AF65-F5344CB8AC3E}">
        <p14:creationId xmlns:p14="http://schemas.microsoft.com/office/powerpoint/2010/main" val="420884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06450" y="1120676"/>
            <a:ext cx="10579100" cy="4616648"/>
          </a:xfrm>
          <a:prstGeom prst="rect">
            <a:avLst/>
          </a:prstGeom>
        </p:spPr>
        <p:txBody>
          <a:bodyPr wrap="square">
            <a:spAutoFit/>
          </a:bodyPr>
          <a:lstStyle/>
          <a:p>
            <a:pPr algn="just">
              <a:lnSpc>
                <a:spcPct val="150000"/>
              </a:lnSpc>
            </a:pPr>
            <a:r>
              <a:rPr lang="tr-TR" sz="2800" dirty="0" smtClean="0"/>
              <a:t>Kişiye özel giysi üretimi, hazır giyim üretiminin ortaya çıkmasına kadar tüketicilerin giysi ihtiyacını karşılamıştır. Fakat günümüzde kişiye özel giysi üretimi, tüketicinin giysi üretimi için ölçü ve provalar nedeniyle üreticiyi ziyaret etmek zorunluluğu ayrıca kişiye özel giysilerin üretiminde kullanılan materyallerin (kumaş, düğme vb.) maliyetlerinin yüksek olması vb. nedenlerden dolayı hazır giysi üretim yöntemiyle rekabet edememektedir.</a:t>
            </a:r>
            <a:endParaRPr lang="tr-TR" sz="2800" dirty="0"/>
          </a:p>
        </p:txBody>
      </p:sp>
    </p:spTree>
    <p:extLst>
      <p:ext uri="{BB962C8B-B14F-4D97-AF65-F5344CB8AC3E}">
        <p14:creationId xmlns:p14="http://schemas.microsoft.com/office/powerpoint/2010/main" val="4153857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57350" y="2510135"/>
            <a:ext cx="8877300" cy="2031325"/>
          </a:xfrm>
          <a:prstGeom prst="rect">
            <a:avLst/>
          </a:prstGeom>
        </p:spPr>
        <p:txBody>
          <a:bodyPr wrap="square">
            <a:spAutoFit/>
          </a:bodyPr>
          <a:lstStyle/>
          <a:p>
            <a:pPr algn="just">
              <a:lnSpc>
                <a:spcPct val="150000"/>
              </a:lnSpc>
            </a:pPr>
            <a:r>
              <a:rPr lang="tr-TR" sz="2800" dirty="0" smtClean="0"/>
              <a:t>Vücut ölçülendirme işlemi, giysi üretiminin en önemli işlemlerinden birisidir ve günümüzde çoğunlukla el ile yapılmaktadır. </a:t>
            </a:r>
            <a:endParaRPr lang="tr-TR" sz="2800" dirty="0"/>
          </a:p>
        </p:txBody>
      </p:sp>
    </p:spTree>
    <p:extLst>
      <p:ext uri="{BB962C8B-B14F-4D97-AF65-F5344CB8AC3E}">
        <p14:creationId xmlns:p14="http://schemas.microsoft.com/office/powerpoint/2010/main" val="872618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19250" y="2090172"/>
            <a:ext cx="8953500" cy="2677656"/>
          </a:xfrm>
          <a:prstGeom prst="rect">
            <a:avLst/>
          </a:prstGeom>
        </p:spPr>
        <p:txBody>
          <a:bodyPr wrap="square">
            <a:spAutoFit/>
          </a:bodyPr>
          <a:lstStyle/>
          <a:p>
            <a:pPr algn="just">
              <a:lnSpc>
                <a:spcPct val="150000"/>
              </a:lnSpc>
            </a:pPr>
            <a:r>
              <a:rPr lang="tr-TR" sz="2800" dirty="0" smtClean="0"/>
              <a:t>Vücut ölçülerinin belirlenmesinde en klasik yöntem mezura ve antropometrik tekniklerin kullanılmasıyla ölçü belirlemedir. Bu şekilde yapılan ölçüm operasyonu büyük miktarda dezavantaja sahiptir. </a:t>
            </a:r>
            <a:endParaRPr lang="tr-TR" sz="2800" dirty="0"/>
          </a:p>
        </p:txBody>
      </p:sp>
    </p:spTree>
    <p:extLst>
      <p:ext uri="{BB962C8B-B14F-4D97-AF65-F5344CB8AC3E}">
        <p14:creationId xmlns:p14="http://schemas.microsoft.com/office/powerpoint/2010/main" val="422447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03300" y="1767006"/>
            <a:ext cx="10185400" cy="3323987"/>
          </a:xfrm>
          <a:prstGeom prst="rect">
            <a:avLst/>
          </a:prstGeom>
        </p:spPr>
        <p:txBody>
          <a:bodyPr wrap="square">
            <a:spAutoFit/>
          </a:bodyPr>
          <a:lstStyle/>
          <a:p>
            <a:pPr algn="just">
              <a:lnSpc>
                <a:spcPct val="150000"/>
              </a:lnSpc>
            </a:pPr>
            <a:r>
              <a:rPr lang="tr-TR" sz="2800" dirty="0" smtClean="0"/>
              <a:t>Öncelikle çok uzun, yorucu ve anti-hijyenik bir işlemdir. İşlemin doğruluğu, operatörün alışkanlıklarına ve yorgunluğuna bağlıdır. Ayrıca, bu operasyona uymayan bedenler yüzünden geri dönen büyük miktardaki kıyafetlerden ve insan kaynağına ihtiyaçtan dolayı pahalıdır.</a:t>
            </a:r>
            <a:endParaRPr lang="tr-TR" sz="2800" dirty="0"/>
          </a:p>
        </p:txBody>
      </p:sp>
    </p:spTree>
    <p:extLst>
      <p:ext uri="{BB962C8B-B14F-4D97-AF65-F5344CB8AC3E}">
        <p14:creationId xmlns:p14="http://schemas.microsoft.com/office/powerpoint/2010/main" val="957540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12850" y="1661636"/>
            <a:ext cx="9766300" cy="3323987"/>
          </a:xfrm>
          <a:prstGeom prst="rect">
            <a:avLst/>
          </a:prstGeom>
        </p:spPr>
        <p:txBody>
          <a:bodyPr wrap="square">
            <a:spAutoFit/>
          </a:bodyPr>
          <a:lstStyle/>
          <a:p>
            <a:pPr algn="just">
              <a:lnSpc>
                <a:spcPct val="150000"/>
              </a:lnSpc>
            </a:pPr>
            <a:r>
              <a:rPr lang="tr-TR" sz="2800" dirty="0" smtClean="0"/>
              <a:t>Hızlı ve otomatik bir ölçüm sistemi bu sıkıntıların çoğunu azaltır ya da önler. Düşük maliyetle büyük adetlerdeki kıyafetlere kişilik özelliği kazandırma imkanını karşılayan toplu kişiselleştirme gibi yeni eğilimlerin ortaya çıkması, hızlı ve otomatik bir ölçüm sisteminin gerekliliklerini pekiştirir.</a:t>
            </a:r>
            <a:endParaRPr lang="tr-TR" sz="2800" dirty="0"/>
          </a:p>
        </p:txBody>
      </p:sp>
    </p:spTree>
    <p:extLst>
      <p:ext uri="{BB962C8B-B14F-4D97-AF65-F5344CB8AC3E}">
        <p14:creationId xmlns:p14="http://schemas.microsoft.com/office/powerpoint/2010/main" val="1443130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89000" y="1443841"/>
            <a:ext cx="10414000" cy="3970318"/>
          </a:xfrm>
          <a:prstGeom prst="rect">
            <a:avLst/>
          </a:prstGeom>
        </p:spPr>
        <p:txBody>
          <a:bodyPr wrap="square">
            <a:spAutoFit/>
          </a:bodyPr>
          <a:lstStyle/>
          <a:p>
            <a:pPr algn="just">
              <a:lnSpc>
                <a:spcPct val="150000"/>
              </a:lnSpc>
            </a:pPr>
            <a:r>
              <a:rPr lang="tr-TR" sz="2800" dirty="0" smtClean="0"/>
              <a:t>Vücut ölçülerine göre kalıp elde etmek için ölçü almak gerekir. Her biçki sisteminin kendi özelliğine göre ölçü alma tekniği vardır. Sistemin başarısı ölçü alma tekniğinin iyi kavranmasına ve kullanılmasına bağlıdır. Ölçü iyi alındığı zaman elde edilen kalıplar vücuda uygunluk gösterir. Kalıplarda çıkan kusurlar yine ölçülerin iyi kontrol edilmesiyle düzeltilebilir.</a:t>
            </a:r>
            <a:endParaRPr lang="tr-TR" sz="2800" dirty="0"/>
          </a:p>
        </p:txBody>
      </p:sp>
    </p:spTree>
    <p:extLst>
      <p:ext uri="{BB962C8B-B14F-4D97-AF65-F5344CB8AC3E}">
        <p14:creationId xmlns:p14="http://schemas.microsoft.com/office/powerpoint/2010/main" val="26386409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1080</Words>
  <Application>Microsoft Office PowerPoint</Application>
  <PresentationFormat>Geniş ekran</PresentationFormat>
  <Paragraphs>73</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Arial</vt:lpstr>
      <vt:lpstr>Calibri</vt:lpstr>
      <vt:lpstr>Calibri Light</vt:lpstr>
      <vt:lpstr>Office Teması</vt:lpstr>
      <vt:lpstr>KİŞİYE ÖZEL GİYSİ TASARIMI</vt:lpstr>
      <vt:lpstr>PowerPoint Sunusu</vt:lpstr>
      <vt:lpstr>PowerPoint Sunusu</vt:lpstr>
      <vt:lpstr>PowerPoint Sunusu</vt:lpstr>
      <vt:lpstr>PowerPoint Sunusu</vt:lpstr>
      <vt:lpstr>PowerPoint Sunusu</vt:lpstr>
      <vt:lpstr>PowerPoint Sunusu</vt:lpstr>
      <vt:lpstr>PowerPoint Sunusu</vt:lpstr>
      <vt:lpstr>PowerPoint Sunusu</vt:lpstr>
      <vt:lpstr> Vücut Tipleri  Kadın Beden Tipleri </vt:lpstr>
      <vt:lpstr> Ölçü Almada Dikkat Edilecek Noktalar</vt:lpstr>
      <vt:lpstr>PowerPoint Sunusu</vt:lpstr>
      <vt:lpstr>PowerPoint Sunusu</vt:lpstr>
      <vt:lpstr>PowerPoint Sunusu</vt:lpstr>
      <vt:lpstr>Uzun Boylu Şişmanlar; </vt:lpstr>
      <vt:lpstr>Uzun Boylu Zayıflar; </vt:lpstr>
      <vt:lpstr>Kısa Boylu Şişmanlar; </vt:lpstr>
      <vt:lpstr>Kısa boylu zayıflar; </vt:lpstr>
      <vt:lpstr>PowerPoint Sunusu</vt:lpstr>
      <vt:lpstr>PowerPoint Sunusu</vt:lpstr>
      <vt:lpstr>PowerPoint Sunusu</vt:lpstr>
      <vt:lpstr> Drapajın Tanımı ve Tarihçesi</vt:lpstr>
      <vt:lpstr>PowerPoint Sunusu</vt:lpstr>
      <vt:lpstr> Drapaj Çalışmayı Gerektiren Durumlar </vt:lpstr>
      <vt:lpstr>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KİŞİYE ÖZEL GİYSİ TASARIMI</dc:title>
  <dc:creator>mehtap uğur</dc:creator>
  <cp:lastModifiedBy>mehtap uğur</cp:lastModifiedBy>
  <cp:revision>11</cp:revision>
  <dcterms:created xsi:type="dcterms:W3CDTF">2020-02-14T12:26:04Z</dcterms:created>
  <dcterms:modified xsi:type="dcterms:W3CDTF">2020-02-14T16:51:16Z</dcterms:modified>
</cp:coreProperties>
</file>