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borsaistanbul.com/urunler-ve-piyasalar/piyasalar/borclanma-araclari-piyasasi" TargetMode="External"/><Relationship Id="rId2" Type="http://schemas.openxmlformats.org/officeDocument/2006/relationships/hyperlink" Target="https://www.borsaistanbul.com/urunler-ve-piyasalar/piyasalar/pay-piyasasi" TargetMode="External"/><Relationship Id="rId1" Type="http://schemas.openxmlformats.org/officeDocument/2006/relationships/slideLayout" Target="../slideLayouts/slideLayout2.xml"/><Relationship Id="rId5" Type="http://schemas.openxmlformats.org/officeDocument/2006/relationships/hyperlink" Target="https://www.borsaistanbul.com/urunler-ve-piyasalar/piyasalar/kiymetli-madenler-ve-kiymetli-taslar-piyasasi" TargetMode="External"/><Relationship Id="rId4" Type="http://schemas.openxmlformats.org/officeDocument/2006/relationships/hyperlink" Target="https://www.borsaistanbul.com/urunler-ve-piyasalar/piyasalar/vadeli-islem-ve-opsiyon-piyasasi"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V. HAFTA</a:t>
            </a:r>
          </a:p>
          <a:p>
            <a:pPr marL="0" indent="0" algn="ctr">
              <a:buFont typeface="Arial" charset="0"/>
              <a:buNone/>
            </a:pPr>
            <a:r>
              <a:rPr lang="tr-TR" altLang="tr-TR" dirty="0" smtClean="0"/>
              <a:t>SERMAYE PİYASASI ARAÇLARININ KAYDİLEŞTİRİLMESİ</a:t>
            </a:r>
          </a:p>
        </p:txBody>
      </p:sp>
      <p:sp>
        <p:nvSpPr>
          <p:cNvPr id="30724"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30725"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0DB91382-ADDF-493E-85F9-2690966F716E}"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1310527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İçerik Yer Tutucusu 2"/>
          <p:cNvSpPr>
            <a:spLocks noGrp="1"/>
          </p:cNvSpPr>
          <p:nvPr>
            <p:ph idx="1"/>
          </p:nvPr>
        </p:nvSpPr>
        <p:spPr>
          <a:xfrm>
            <a:off x="323850" y="115888"/>
            <a:ext cx="8569325" cy="6605587"/>
          </a:xfrm>
        </p:spPr>
        <p:txBody>
          <a:bodyPr/>
          <a:lstStyle/>
          <a:p>
            <a:pPr marL="0" indent="0">
              <a:buFont typeface="Arial" charset="0"/>
              <a:buNone/>
            </a:pPr>
            <a:r>
              <a:rPr lang="tr-TR" altLang="tr-TR" sz="1600" b="1" smtClean="0"/>
              <a:t>Borsa İstanbul Anonim Şirketi</a:t>
            </a:r>
            <a:endParaRPr lang="tr-TR" altLang="tr-TR" sz="1600" smtClean="0"/>
          </a:p>
          <a:p>
            <a:pPr marL="0" indent="0">
              <a:buFont typeface="Arial" charset="0"/>
              <a:buNone/>
            </a:pPr>
            <a:r>
              <a:rPr lang="tr-TR" altLang="tr-TR" sz="1600" b="1" smtClean="0"/>
              <a:t>MADDE 138 –</a:t>
            </a:r>
            <a:r>
              <a:rPr lang="tr-TR" altLang="tr-TR" sz="1600" smtClean="0"/>
              <a:t> (1) Bu Kanun hükümlerine tabi olarak ve 67 nci maddede belirtilen borsacılık faaliyetlerinde bulunmak üzere </a:t>
            </a:r>
            <a:r>
              <a:rPr lang="tr-TR" altLang="tr-TR" sz="1600" b="1" smtClean="0">
                <a:solidFill>
                  <a:srgbClr val="FF0000"/>
                </a:solidFill>
              </a:rPr>
              <a:t>Borsa İstanbul Anonim Şirketi unvanıyla bir anonim şirket kurulmuştur. </a:t>
            </a:r>
            <a:r>
              <a:rPr lang="tr-TR" altLang="tr-TR" sz="1600" smtClean="0"/>
              <a:t>Söz konusu Şirket, bu Kanunun yürürlüğe girdiği tarihte başka hiçbir işleme gerek kalmaksızın ticaret siciline resen tescil olunur. Borsa İstanbul Anonim Şirketi, bu maddenin ikinci fıkrası kapsamında hazırlanacak esas sözleşmesinin ticaret siciline tescil edilmesiyle bu Kanunun 65 inci maddesinde yer alan borsaların ve piyasa işleticilerinin kuruluşuna ve faaliyetine ilişkin izni almış sayılır.</a:t>
            </a:r>
          </a:p>
          <a:p>
            <a:pPr marL="0" indent="0">
              <a:buFont typeface="Arial" charset="0"/>
              <a:buNone/>
            </a:pPr>
            <a:r>
              <a:rPr lang="tr-TR" altLang="tr-TR" sz="1600" smtClean="0"/>
              <a:t>(2) Borsa İstanbul Anonim Şirketinin faaliyet konusu ve amacı, sermaye miktarı, payları, payların devir esasları, 6102 sayılı Kanunun 478 inci maddesinin dördüncü fıkrasına tabi olmaksızın paylara tanınacak imtiyazlar, tasfiye, devir, birleşme, fesih, halka arz sınırlamaları, organları, komiteleri, bunların oluşumu, görev yetki ve sorumlulukları ile çalışma usul ve esasları, hesapları ve kârlarının dağıtımı ile teşkilatına ilişkin esaslar ile sair hususların yer aldığı esas sözleşmesi Kurul tarafından hazırlanarak ilgili Bakanın onayını müteakip bu Kanunun yürürlüğe girdiği tarihten itibaren en geç altı ay içinde genel hükümlerle bağlı olmaksızın doğrudan tescil ve ilan edilir. Bu süre ilgili Bakanın kararıyla en çok üç aya kadar uzatılabilir. Esas sözleşme tescil ve ilan edilinceye kadar Menkul Kıymetler Borsalarının kuruluş ve organlarına ilişkin mevcut düzenlemelerin bu Kanuna aykırı olmayan hükümleri uygulanmaya devam olunur.</a:t>
            </a:r>
          </a:p>
          <a:p>
            <a:pPr marL="0" indent="0">
              <a:buFont typeface="Arial" charset="0"/>
              <a:buNone/>
            </a:pPr>
            <a:r>
              <a:rPr lang="tr-TR" altLang="tr-TR" sz="1600" smtClean="0"/>
              <a:t>(3) Bu madde uyarınca Borsa İstanbul Anonim Şirketinin kuruluşu ve tescili ile esas sözleşmesinin hazırlanması, tescili ve ilanı kapsamında yapılacak işlemler harçtan, düzenleyeceği kâğıtlar damga vergisinden müstesnadır. Ticaret siciline tescil işlemlerinden ücret alınmaz.</a:t>
            </a:r>
          </a:p>
          <a:p>
            <a:pPr marL="0" indent="0">
              <a:buFont typeface="Arial" charset="0"/>
              <a:buNone/>
            </a:pPr>
            <a:r>
              <a:rPr lang="tr-TR" altLang="tr-TR" sz="1600" smtClean="0"/>
              <a:t>(4) Bu Kanunla mülga 91 sayılı Kanun Hükmünde Kararnameye göre kurulan İstanbul Menkul Kıymetler Borsasının ve bu Kanunla mülga 2499 sayılı Kanunun 40/A maddesi uyarınca kurulan İstanbul Altın Borsasının tüzel kişilikleri Borsa İstanbul Anonim Şirketinin esas sözleşmesinin tescili ile son bulur.</a:t>
            </a:r>
          </a:p>
        </p:txBody>
      </p:sp>
      <p:sp>
        <p:nvSpPr>
          <p:cNvPr id="39939"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9940"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2784BB3-44FA-44CC-B086-D0E57464E678}" type="slidenum">
              <a:rPr lang="tr-TR" altLang="tr-TR" sz="1200">
                <a:solidFill>
                  <a:srgbClr val="898989"/>
                </a:solidFill>
                <a:latin typeface="Verdana" pitchFamily="34" charset="0"/>
              </a:rPr>
              <a:pPr>
                <a:spcBef>
                  <a:spcPct val="0"/>
                </a:spcBef>
                <a:buFontTx/>
                <a:buNone/>
              </a:pPr>
              <a:t>10</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153297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İçerik Yer Tutucusu 2"/>
          <p:cNvSpPr>
            <a:spLocks noGrp="1"/>
          </p:cNvSpPr>
          <p:nvPr>
            <p:ph idx="1"/>
          </p:nvPr>
        </p:nvSpPr>
        <p:spPr>
          <a:xfrm>
            <a:off x="323850" y="260350"/>
            <a:ext cx="8569325" cy="6461125"/>
          </a:xfrm>
        </p:spPr>
        <p:txBody>
          <a:bodyPr/>
          <a:lstStyle/>
          <a:p>
            <a:pPr marL="0" indent="0">
              <a:buFont typeface="Arial" charset="0"/>
              <a:buNone/>
            </a:pPr>
            <a:r>
              <a:rPr lang="tr-TR" altLang="tr-TR" sz="1600" smtClean="0"/>
              <a:t>(5) Borsa İstanbul Anonim Şirketinin esas sözleşmesinin tescil edilmesi ile İstanbul Menkul Kıymetler Borsasının ve İstanbul Altın Borsasının her türlü varlıkları, borçları ve alacakları, hakları ve yükümlülükleri, elektronik ortamdakiler de dâhil olmak üzere her türlü kayıtları ve diğer belgeleri bir bütün olarak, bu maddede yer alan istisnalar dışında, herhangi başka bir işleme gerek kalmaksızın Borsa İstanbul Anonim Şirketine devrolunmuş sayılır. Şu kadar ki, mülkiyeti İstanbul Menkul Kıymetler Borsasına ait ekli (2) sayılı listede belirtilen taşınmaz mal ve üzerindeki muhdesatı Kurula devredilmiştir. Mülkiyeti İstanbul Menkul Kıymetler Borsasına ait ekli (3) sayılı listede belirtilen taşınmazlar bedelsiz olarak tapuda resen Hazine adına tescil edilir ve Milli Eğitim Bakanlığına tahsis edilmiş sayılır. Ekli (3) sayılı listedeki taşınmazların kullanım amacı hususunda Maliye Bakanlığının uygun görüşü aranır. Mülkiyeti İstanbul Menkul Kıymetler Borsasına ait ekli (4) sayılı listede belirtilen taşınmazlar bedelsiz olarak tapuda resen Hazine adına tescil edilir. Ekli (4) sayılı listedeki taşınmazlar, üzerindeki yapılar ile birlikte, ilk on beş yılı bedelsiz olmak üzere yirmi dokuz yıllığına doğrudan Borsa İstanbul Anonim Şirketinin kullanımına bırakılır. Borsa İstanbul Anonim Şirketinin kullanımına bırakılan taşınmazların kullanım amacı, kullanım bedeli, yapım, inşaat ve tadilat esasları ile diğer hususlara ilişkin olarak Borsa İstanbul Anonim Şirketi ile protokol yapmaya Hazine Müsteşarlığı yetkilidir. Bu fıkranın birinci cümlesi uyarınca yapılacak devir sonrasında, Hazine ve Kurula devredilen gayrimenkuller dışındaki varlıklar ile yükümlülükler arasındaki müspet fark, Borsa İstanbul Anonim Şirketinin kuruluş sermayesini oluşturur. Bu fıkra kapsamında yapılacak işlemler veraset ve intikal vergisinden, harçtan ve düzenlenecek kâğıtlar damga vergisinden müstesnadır.</a:t>
            </a:r>
          </a:p>
          <a:p>
            <a:pPr marL="0" indent="0">
              <a:buFont typeface="Arial" charset="0"/>
              <a:buNone/>
            </a:pPr>
            <a:r>
              <a:rPr lang="tr-TR" altLang="tr-TR" sz="1600" smtClean="0"/>
              <a:t>(6) Borsa İstanbul Anonim Şirketi esas sözleşmesinde paylarının yüzde kırk dokuzu, bu pay sahipliği ile ilgili her türlü işlem Hazine Müsteşarlığınca yürütülmek üzere Hazine, yüzde elli biri ise öncelikle aşağıda belirtilen amaçlarla değerlendirilmek üzere Borsa İstanbul Anonim Şirketi adına kaydolunur:</a:t>
            </a:r>
          </a:p>
        </p:txBody>
      </p:sp>
      <p:sp>
        <p:nvSpPr>
          <p:cNvPr id="40963"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0964"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80E0CA7-6607-4E92-8083-E55BAEF6DFCC}" type="slidenum">
              <a:rPr lang="tr-TR" altLang="tr-TR" sz="1200">
                <a:solidFill>
                  <a:srgbClr val="898989"/>
                </a:solidFill>
                <a:latin typeface="Verdana" pitchFamily="34" charset="0"/>
              </a:rPr>
              <a:pPr>
                <a:spcBef>
                  <a:spcPct val="0"/>
                </a:spcBef>
                <a:buFontTx/>
                <a:buNone/>
              </a:pPr>
              <a:t>11</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85754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İçerik Yer Tutucusu 2"/>
          <p:cNvSpPr>
            <a:spLocks noGrp="1"/>
          </p:cNvSpPr>
          <p:nvPr>
            <p:ph idx="1"/>
          </p:nvPr>
        </p:nvSpPr>
        <p:spPr>
          <a:xfrm>
            <a:off x="179388" y="115888"/>
            <a:ext cx="8713787" cy="6481762"/>
          </a:xfrm>
        </p:spPr>
        <p:txBody>
          <a:bodyPr>
            <a:normAutofit lnSpcReduction="10000"/>
          </a:bodyPr>
          <a:lstStyle/>
          <a:p>
            <a:pPr marL="0" indent="0">
              <a:buFont typeface="Arial" charset="0"/>
              <a:buNone/>
            </a:pPr>
            <a:r>
              <a:rPr lang="tr-TR" altLang="tr-TR" sz="1600" smtClean="0"/>
              <a:t>a) Esas sözleşmenin tescil ve ilanını müteakip sermayenin yüzde dördü İstanbul Menkul Kıymetler Borsasının mevcut üyelerine, binde üçü İstanbul Altın Borsasının mevcut üyelerine eşit ve bedelsiz olarak; yüzde birine tekabül eden kısmı ise Türkiye Sermaye Piyasaları Birliğine bedelsiz olarak devredilir.</a:t>
            </a:r>
          </a:p>
          <a:p>
            <a:pPr marL="0" indent="0">
              <a:buFont typeface="Arial" charset="0"/>
              <a:buNone/>
            </a:pPr>
            <a:r>
              <a:rPr lang="tr-TR" altLang="tr-TR" sz="1600" smtClean="0"/>
              <a:t>b) Borsa İstanbul Anonim Şirketinin esas sözleşmesinin tescil edildiği tarihten itibaren bir ay içinde Vadeli İşlem ve Opsiyon Borsası Anonim Şirketinin mevcut ortaklarının talepleri hâlinde, Vadeli İşlem ve Opsiyon Borsası Anonim Şirketinde sahip oldukları paylar karşılığında, sahip oldukları pay oranının 0,05 ile çarpılması suretiyle bulunacak oranda Borsa İstanbul Anonim Şirketi payları verilir. Bu pay devrinde, 7/12/1994 tarihli ve 4054 sayılı Kanunun 7 nci maddesi uygulanmaz.</a:t>
            </a:r>
          </a:p>
          <a:p>
            <a:pPr marL="0" indent="0">
              <a:buFont typeface="Arial" charset="0"/>
              <a:buNone/>
            </a:pPr>
            <a:r>
              <a:rPr lang="tr-TR" altLang="tr-TR" sz="1600" smtClean="0"/>
              <a:t>c) Borsa İstanbul Anonim Şirketine ait payların bir kısmı gerektiğinde stratejik ortaklıklar kurulması karşılığında ilgili taraflara ve/veya teknoloji, teknik bilgi ve yetkinlik aktarılması karşılığında diğer borsalara ve piyasa veya sistem işleticilerine Kurulun onayı ile devredilebilir.</a:t>
            </a:r>
          </a:p>
          <a:p>
            <a:pPr marL="0" indent="0">
              <a:buFont typeface="Arial" charset="0"/>
              <a:buNone/>
            </a:pPr>
            <a:r>
              <a:rPr lang="tr-TR" altLang="tr-TR" sz="1600" smtClean="0"/>
              <a:t>ç) Bu Kanunun yayımı tarihinden itibaren üç yıl içinde Borsa İstanbul Anonim Şirketinin elinde pay kalması hâlinde, bu paylar bedelsiz olarak Hazineye intikal eder.</a:t>
            </a:r>
          </a:p>
          <a:p>
            <a:pPr marL="0" indent="0">
              <a:buFont typeface="Arial" charset="0"/>
              <a:buNone/>
            </a:pPr>
            <a:r>
              <a:rPr lang="tr-TR" altLang="tr-TR" sz="1600" smtClean="0"/>
              <a:t>(7) Borsa İstanbul Anonim Şirketinin kamuya ait paylarının bu Kanun çerçevesinde halka arzı veya sair yöntemlerle satışı, </a:t>
            </a:r>
            <a:r>
              <a:rPr lang="tr-TR" altLang="tr-TR" sz="1600" b="1" smtClean="0"/>
              <a:t>(Değişik ibare: 703 sayılı KHK’nın 165/ı hükmü ile) </a:t>
            </a:r>
            <a:r>
              <a:rPr lang="tr-TR" altLang="tr-TR" sz="1600" smtClean="0"/>
              <a:t>Cumhurbaşkanınca belirlenecek usul ve esaslar çerçevesinde gerçekleştirilir.</a:t>
            </a:r>
          </a:p>
          <a:p>
            <a:pPr marL="0" indent="0">
              <a:buFont typeface="Arial" charset="0"/>
              <a:buNone/>
            </a:pPr>
            <a:r>
              <a:rPr lang="tr-TR" altLang="tr-TR" sz="1600" smtClean="0"/>
              <a:t>(8) Borsa İstanbul Anonim Şirketi esas sözleşmesi uyarınca yönetim kurulu başkanı ve üyeleri seçilinceye kadar İstanbul Menkul Kıymetler Borsasının mevcut başkanı Borsa İstanbul Anonim Şirketi yönetim kurulu başkanı olarak; İstanbul Menkul Kıymetler Borsasının yönetim kurulu üyeleri de Borsa İstanbul Anonim Şirketi yönetim kurulu üyeleri olarak görev yaparlar. </a:t>
            </a:r>
            <a:r>
              <a:rPr lang="tr-TR" altLang="tr-TR" sz="1600" b="1" smtClean="0"/>
              <a:t>(Mülga ikinci cümle: 27/3/2015-6637/23 md.) (…)</a:t>
            </a:r>
            <a:r>
              <a:rPr lang="tr-TR" altLang="tr-TR" sz="1600" smtClean="0"/>
              <a:t> Borsa İstanbul Anonim Şirketinin yönetim kurulu başkanlığına ve üyeliklerine seçim yapılıncaya kadar yönetim kurulu başkanlığının ya da üyeliklerinin herhangi bir nedenle boşalması hâlinde Hazine Müsteşarlığı tarafından yerlerine görevlendirme yapılır. İstanbul Altın Borsası Başkanı ve yönetim kurulu üyelerinin görevleri Borsa İstanbul Anonim Şirketinin esas sözleşmesinin tescil edildiği tarih itibarıyla son bulur.</a:t>
            </a:r>
          </a:p>
        </p:txBody>
      </p:sp>
      <p:sp>
        <p:nvSpPr>
          <p:cNvPr id="41987"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1988"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DC39CFD-9AFC-4146-B1BB-06E7DEA546EF}" type="slidenum">
              <a:rPr lang="tr-TR" altLang="tr-TR" sz="1200">
                <a:solidFill>
                  <a:srgbClr val="898989"/>
                </a:solidFill>
                <a:latin typeface="Verdana" pitchFamily="34" charset="0"/>
              </a:rPr>
              <a:pPr>
                <a:spcBef>
                  <a:spcPct val="0"/>
                </a:spcBef>
                <a:buFontTx/>
                <a:buNone/>
              </a:pPr>
              <a:t>12</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2727000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İçerik Yer Tutucusu 2"/>
          <p:cNvSpPr>
            <a:spLocks noGrp="1"/>
          </p:cNvSpPr>
          <p:nvPr>
            <p:ph idx="1"/>
          </p:nvPr>
        </p:nvSpPr>
        <p:spPr>
          <a:xfrm>
            <a:off x="250825" y="188913"/>
            <a:ext cx="8642350" cy="6532562"/>
          </a:xfrm>
        </p:spPr>
        <p:txBody>
          <a:bodyPr/>
          <a:lstStyle/>
          <a:p>
            <a:pPr marL="0" indent="0">
              <a:buFont typeface="Arial" charset="0"/>
              <a:buNone/>
            </a:pPr>
            <a:r>
              <a:rPr lang="tr-TR" altLang="tr-TR" sz="1700" smtClean="0"/>
              <a:t>(9) a) İstanbul Menkul Kıymetler Borsasına ve İstanbul Altın Borsasına ilişkin mevcut düzenlemelerin bu Kanuna aykırı olmayan hükümleri, bu Kanun uyarınca yapılacak düzenlemeler yürürlüğe girene kadar uygulanmaya devam olunur.</a:t>
            </a:r>
          </a:p>
          <a:p>
            <a:pPr marL="0" indent="0">
              <a:buFont typeface="Arial" charset="0"/>
              <a:buNone/>
            </a:pPr>
            <a:r>
              <a:rPr lang="tr-TR" altLang="tr-TR" sz="1700" smtClean="0"/>
              <a:t>b) Mevzuatta İstanbul Menkul Kıymetler Borsasına ve İstanbul Altın Borsasına yapılan atıflar ilgisine göre Borsa İstanbul Anonim Şirketine yapılmış sayılır.</a:t>
            </a:r>
          </a:p>
          <a:p>
            <a:pPr marL="0" indent="0">
              <a:buFont typeface="Arial" charset="0"/>
              <a:buNone/>
            </a:pPr>
            <a:r>
              <a:rPr lang="tr-TR" altLang="tr-TR" sz="1700" smtClean="0"/>
              <a:t>(10) İstanbul Menkul Kıymetler Borsası ile İstanbul Altın Borsasının tüzel kişiliklerinin sona ermesiyle yürütülmekte olan borsacılık faaliyetleri ile devam eden diğer tüm iş, işlem ve faaliyetleri Borsa İstanbul Anonim Şirketi tarafından yürütülür. Bu borsalar leh ve aleyhine açılmış ve açılacak davalarda ve icra takiplerinde Borsa İstanbul Anonim Şirketi kendiliğinden taraf sıfatını kazanır.</a:t>
            </a:r>
          </a:p>
          <a:p>
            <a:pPr marL="0" indent="0">
              <a:buFont typeface="Arial" charset="0"/>
              <a:buNone/>
            </a:pPr>
            <a:r>
              <a:rPr lang="tr-TR" altLang="tr-TR" sz="1700" smtClean="0"/>
              <a:t>(11) Borsa İstanbul Anonim Şirketindeki kamu payı yüzde ellinin altına düşünceye kadar kendisinin ve iştiraklerinin her türlü hesap ve işlemlerinin denetimi yalnızca, Kurulun listesindeki bağımsız denetim kuruluşları arasından Hazine Müsteşarlığı tarafından seçilecek bir bağımsız denetim kuruluşunca yapılır. Bağımsız denetim neticesinde hazırlanan rapor eş zamanlı olarak Kurula ve Hazine Müsteşarlığına sunulur. Bu Kanunun 72 nci maddesinin birinci ve üçüncü fıkraları Borsa İstanbul Anonim Şirketi hakkında da uygulanır.</a:t>
            </a:r>
          </a:p>
          <a:p>
            <a:pPr marL="0" indent="0">
              <a:buFont typeface="Arial" charset="0"/>
              <a:buNone/>
            </a:pPr>
            <a:r>
              <a:rPr lang="tr-TR" altLang="tr-TR" sz="1700" smtClean="0"/>
              <a:t>(12) Borsa İstanbul Anonim Şirketi ile bağlı ortaklıkları ve iştirakleri, kamu iktisadi teşebbüsleri de dâhil, sermayesinin yarısından fazlası kamuya ait olan veya özel kanunla </a:t>
            </a:r>
            <a:r>
              <a:rPr lang="tr-TR" altLang="tr-TR" sz="1700" b="1" smtClean="0"/>
              <a:t>(Ek ibare: 703 sayılı KHK’nın 165/ı hükmü ile) </a:t>
            </a:r>
            <a:r>
              <a:rPr lang="tr-TR" altLang="tr-TR" sz="1700" smtClean="0"/>
              <a:t>veya Cumhurbaşkanlığı Kararnamesiyle</a:t>
            </a:r>
            <a:r>
              <a:rPr lang="tr-TR" altLang="tr-TR" sz="1700" b="1" smtClean="0"/>
              <a:t> </a:t>
            </a:r>
            <a:r>
              <a:rPr lang="tr-TR" altLang="tr-TR" sz="1700" smtClean="0"/>
              <a:t>kurulan kamu kurum, kuruluş ve ortaklıklarına uygulanan mevzuat, uygulama ve kısıtlamalara tabi değildir. Hazine Müsteşarlığı ve 4749 sayılı Kanun uyarınca kurulan varlık kiralama şirketleri, ihraç etmiş oldukları menkul kıymetlere ilişkin, ihraççıların tabi olduğu Borsa İstanbul Anonim Şirketine ödenmesi gereken kayıt ücreti ve kotasyon ücretinden muaftır.</a:t>
            </a:r>
          </a:p>
        </p:txBody>
      </p:sp>
      <p:sp>
        <p:nvSpPr>
          <p:cNvPr id="43011"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3012"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D32018B-FB1A-473A-BDD9-1C57A9B27CC0}" type="slidenum">
              <a:rPr lang="tr-TR" altLang="tr-TR" sz="1200">
                <a:solidFill>
                  <a:srgbClr val="898989"/>
                </a:solidFill>
                <a:latin typeface="Verdana" pitchFamily="34" charset="0"/>
              </a:rPr>
              <a:pPr>
                <a:spcBef>
                  <a:spcPct val="0"/>
                </a:spcBef>
                <a:buFontTx/>
                <a:buNone/>
              </a:pPr>
              <a:t>13</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187008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İçerik Yer Tutucusu 2"/>
          <p:cNvSpPr>
            <a:spLocks noGrp="1"/>
          </p:cNvSpPr>
          <p:nvPr>
            <p:ph idx="1"/>
          </p:nvPr>
        </p:nvSpPr>
        <p:spPr>
          <a:xfrm>
            <a:off x="323850" y="260350"/>
            <a:ext cx="8496300" cy="6264275"/>
          </a:xfrm>
        </p:spPr>
        <p:txBody>
          <a:bodyPr/>
          <a:lstStyle/>
          <a:p>
            <a:pPr marL="0" indent="0">
              <a:buFont typeface="Arial" charset="0"/>
              <a:buNone/>
            </a:pPr>
            <a:endParaRPr lang="tr-TR" altLang="tr-TR" sz="1700" smtClean="0"/>
          </a:p>
          <a:p>
            <a:pPr marL="0" indent="0">
              <a:buFont typeface="Arial" charset="0"/>
              <a:buNone/>
            </a:pPr>
            <a:r>
              <a:rPr lang="tr-TR" altLang="tr-TR" sz="1700" smtClean="0"/>
              <a:t>(13) 233 sayılı Kanun Hükmünde Kararname, 22/1/1990 tarihli ve 399 sayılı Kamu İktisadi Teşebbüsleri Personel Rejiminin Düzenlenmesi ve 233 Sayılı Kanun Hükmünde Kararnamenin Bazı Maddelerinin Yürürlükten Kaldırılmasına Dair Kanun Hükmünde Kararname, 657 sayılı Kanun, 4/7/2001 tarihli ve 631 sayılı Memurlar ve Diğer Kamu Görevlilerinin Mali ve Sosyal Haklarında Düzenlemeler ile Bazı Kanun ve Kanun Hükmünde Kararnamelerde Değişiklik Yapılması Hakkında Kanun Hükmünde Kararname, 190 sayılı Kanun Hükmünde Kararname, 10/2/1954 tarihli ve 6245 sayılı Harcırah Kanunu, 3/12/2010 tarihli ve 6085 sayılı Sayıştay Kanunu, 2/4/1987 tarihli ve 3346 sayılı Kamu İktisadi Teşebbüsleri ile Fonların Türkiye Büyük Millet Meclisince Denetlenmesinin Düzenlenmesi Hakkında Kanun, 4/1/2002 tarihli ve 4734 sayılı Kamu İhale Kanunu, 5/1/2002 tarihli ve 4735 sayılı Kamu İhale Sözleşmeleri Kanunu, 8/9/1983 tarihli ve 2886 sayılı Devlet İhale Kanunu, 5018 sayılı Kanun, 5/1/1961 tarihli ve 237 sayılı Taşıt Kanunu, 9/11/1983 tarihli ve 2946 sayılı Kamu Konutları Kanunu, 2/1/1961 tarihli ve 195 sayılı Basın İlân Kurumu Teşkiline Dair Kanun, 24/11/1994 tarihli ve 4046 sayılı Özelleştirme Uygulamaları Hakkında Kanun, 18/5/1994 tarihli ve 527 sayılı Kanun Hükmünde Kararname, 7/12/1994 tarihli ve 4054 sayılı Rekabetin Korunması Hakkında Kanun ile bunların ek ve değişikliklerine ilişkin hükümler Borsa İstanbul Anonim Şirketi ile Borsa İstanbul Anonim Şirketinin doğrudan veya dolaylı olarak pay sahipliği nedeniyle bunlara tabi hâle gelen bağlı ortaklıkları ve iştirakleri hakkında uygulanmaz. (</a:t>
            </a:r>
            <a:r>
              <a:rPr lang="tr-TR" altLang="tr-TR" sz="1700" b="1" smtClean="0"/>
              <a:t>İptal ikinci cümle: Anayasa Mahkemesi’nin 14/11/2013 tarihli ve E.: 2013/24, K.: 2013/133 sayılı Kararı ile.)</a:t>
            </a:r>
            <a:endParaRPr lang="tr-TR" altLang="tr-TR" sz="1700" smtClean="0"/>
          </a:p>
          <a:p>
            <a:pPr marL="0" indent="0">
              <a:buFont typeface="Arial" charset="0"/>
              <a:buNone/>
            </a:pPr>
            <a:r>
              <a:rPr lang="tr-TR" altLang="tr-TR" sz="1700" smtClean="0"/>
              <a:t>(14) Bu maddenin uygulanması sırasında ortaya çıkabilecek tereddütleri gidermeye ilgili Bakan yetkilidir.</a:t>
            </a:r>
          </a:p>
          <a:p>
            <a:pPr marL="0" indent="0">
              <a:buFont typeface="Arial" charset="0"/>
              <a:buNone/>
            </a:pPr>
            <a:endParaRPr lang="tr-TR" altLang="tr-TR" sz="1700" smtClean="0"/>
          </a:p>
          <a:p>
            <a:pPr marL="0" indent="0">
              <a:buFont typeface="Arial" charset="0"/>
              <a:buNone/>
            </a:pPr>
            <a:endParaRPr lang="tr-TR" altLang="tr-TR" sz="1700" smtClean="0"/>
          </a:p>
          <a:p>
            <a:pPr marL="0" indent="0">
              <a:buFont typeface="Arial" charset="0"/>
              <a:buNone/>
            </a:pPr>
            <a:endParaRPr lang="tr-TR" altLang="tr-TR" sz="1700" smtClean="0"/>
          </a:p>
          <a:p>
            <a:pPr marL="0" indent="0">
              <a:buFont typeface="Arial" charset="0"/>
              <a:buNone/>
            </a:pPr>
            <a:endParaRPr lang="tr-TR" altLang="tr-TR" sz="1700" smtClean="0"/>
          </a:p>
          <a:p>
            <a:pPr marL="0" indent="0">
              <a:buFont typeface="Arial" charset="0"/>
              <a:buNone/>
            </a:pPr>
            <a:endParaRPr lang="tr-TR" altLang="tr-TR" sz="1700" smtClean="0"/>
          </a:p>
        </p:txBody>
      </p:sp>
      <p:sp>
        <p:nvSpPr>
          <p:cNvPr id="4403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403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76DCE570-0C0D-4B36-9565-D37F9CD7FE4F}" type="slidenum">
              <a:rPr lang="tr-TR" altLang="tr-TR" sz="1200">
                <a:solidFill>
                  <a:srgbClr val="898989"/>
                </a:solidFill>
                <a:latin typeface="Verdana" pitchFamily="34" charset="0"/>
              </a:rPr>
              <a:pPr>
                <a:spcBef>
                  <a:spcPct val="0"/>
                </a:spcBef>
                <a:buFontTx/>
                <a:buNone/>
              </a:pPr>
              <a:t>14</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100166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Başlık 1"/>
          <p:cNvSpPr>
            <a:spLocks noGrp="1"/>
          </p:cNvSpPr>
          <p:nvPr>
            <p:ph type="title"/>
          </p:nvPr>
        </p:nvSpPr>
        <p:spPr>
          <a:xfrm>
            <a:off x="468313" y="44450"/>
            <a:ext cx="8218487" cy="504825"/>
          </a:xfrm>
        </p:spPr>
        <p:txBody>
          <a:bodyPr>
            <a:normAutofit fontScale="90000"/>
          </a:bodyPr>
          <a:lstStyle/>
          <a:p>
            <a:r>
              <a:rPr lang="tr-TR" altLang="tr-TR" sz="3600" b="1" smtClean="0"/>
              <a:t>Borsa İstanbul Piyasaları</a:t>
            </a:r>
          </a:p>
        </p:txBody>
      </p:sp>
      <p:sp>
        <p:nvSpPr>
          <p:cNvPr id="45059" name="İçerik Yer Tutucusu 2"/>
          <p:cNvSpPr>
            <a:spLocks noGrp="1"/>
          </p:cNvSpPr>
          <p:nvPr>
            <p:ph idx="1"/>
          </p:nvPr>
        </p:nvSpPr>
        <p:spPr>
          <a:xfrm>
            <a:off x="323850" y="765175"/>
            <a:ext cx="8569325" cy="5956300"/>
          </a:xfrm>
        </p:spPr>
        <p:txBody>
          <a:bodyPr/>
          <a:lstStyle/>
          <a:p>
            <a:pPr marL="0" indent="0">
              <a:buFont typeface="Arial" charset="0"/>
              <a:buNone/>
            </a:pPr>
            <a:r>
              <a:rPr lang="tr-TR" altLang="tr-TR" sz="2000" smtClean="0"/>
              <a:t>Borsa İstanbul Piyasaları dört ana grupta teşkilatlanmıştır:</a:t>
            </a:r>
          </a:p>
          <a:p>
            <a:pPr marL="0" indent="0">
              <a:buFont typeface="Arial" charset="0"/>
              <a:buNone/>
            </a:pPr>
            <a:r>
              <a:rPr lang="tr-TR" altLang="tr-TR" sz="2000" smtClean="0"/>
              <a:t/>
            </a:r>
            <a:br>
              <a:rPr lang="tr-TR" altLang="tr-TR" sz="2000" smtClean="0"/>
            </a:br>
            <a:r>
              <a:rPr lang="tr-TR" altLang="tr-TR" sz="2000" b="1" smtClean="0">
                <a:hlinkClick r:id="rId2"/>
              </a:rPr>
              <a:t>1. Pay Piyasası</a:t>
            </a:r>
            <a:r>
              <a:rPr lang="tr-TR" altLang="tr-TR" sz="2000" smtClean="0"/>
              <a:t> : Çok farklı endüstriyel sektörlerden halka açık şirketlerin işlem gördüğü Borsa İstanbul Pay Piyasası, yerli ve yabancı yatırımcılar için likit, şeffaf ve güvenli yatırım ortamı sağlamaktadır.</a:t>
            </a:r>
          </a:p>
          <a:p>
            <a:pPr marL="0" indent="0">
              <a:buFont typeface="Arial" charset="0"/>
              <a:buNone/>
            </a:pPr>
            <a:endParaRPr lang="tr-TR" altLang="tr-TR" sz="2000" smtClean="0"/>
          </a:p>
          <a:p>
            <a:pPr marL="0" indent="0">
              <a:buFont typeface="Arial" charset="0"/>
              <a:buNone/>
            </a:pPr>
            <a:r>
              <a:rPr lang="tr-TR" altLang="tr-TR" sz="2000" b="1" smtClean="0">
                <a:hlinkClick r:id="rId3"/>
              </a:rPr>
              <a:t>2. Borçlanma Araçları Piyasası</a:t>
            </a:r>
            <a:r>
              <a:rPr lang="tr-TR" altLang="tr-TR" sz="2000" b="1" smtClean="0"/>
              <a:t> </a:t>
            </a:r>
            <a:r>
              <a:rPr lang="tr-TR" altLang="tr-TR" sz="2000" smtClean="0"/>
              <a:t>: Borçlanma Araçları Piyasası hem kesin alım-satım işlemleri hem de repo-ters repo işlemleri için tek organize piyasadır.</a:t>
            </a:r>
          </a:p>
          <a:p>
            <a:pPr marL="0" indent="0">
              <a:buFont typeface="Arial" charset="0"/>
              <a:buNone/>
            </a:pPr>
            <a:endParaRPr lang="tr-TR" altLang="tr-TR" sz="2000" b="1" smtClean="0">
              <a:hlinkClick r:id="rId4"/>
            </a:endParaRPr>
          </a:p>
          <a:p>
            <a:pPr marL="0" indent="0">
              <a:buFont typeface="Arial" charset="0"/>
              <a:buNone/>
            </a:pPr>
            <a:r>
              <a:rPr lang="tr-TR" altLang="tr-TR" sz="2000" b="1" smtClean="0">
                <a:hlinkClick r:id="rId4"/>
              </a:rPr>
              <a:t>3. Vadeli İşlem ve Opsiyon Piyasası</a:t>
            </a:r>
            <a:r>
              <a:rPr lang="tr-TR" altLang="tr-TR" sz="2000" smtClean="0"/>
              <a:t> : Vadeli İşlem ve Opsiyon Piyasası’nda Pay Vadeli İşlem ve Opsiyon Sözleşmeleri, Endeks Vadeli İşlem ve Opsiyon Sözleşmeleri, Döviz Vadeli İşlem ve Opsiyon Sözleşmeleri, Kıymetli Madenler, Emtia ve Enerji Vadeli İşlem Sözleşmeleri işlem görmektedir.</a:t>
            </a:r>
          </a:p>
          <a:p>
            <a:pPr marL="0" indent="0">
              <a:buFont typeface="Arial" charset="0"/>
              <a:buNone/>
            </a:pPr>
            <a:r>
              <a:rPr lang="tr-TR" altLang="tr-TR" sz="2000" smtClean="0"/>
              <a:t/>
            </a:r>
            <a:br>
              <a:rPr lang="tr-TR" altLang="tr-TR" sz="2000" smtClean="0"/>
            </a:br>
            <a:r>
              <a:rPr lang="tr-TR" altLang="tr-TR" sz="2000" b="1" smtClean="0">
                <a:hlinkClick r:id="rId5"/>
              </a:rPr>
              <a:t>4. Kıymetli Madenler ve Kıymetli Taşlar Piyasası</a:t>
            </a:r>
            <a:r>
              <a:rPr lang="tr-TR" altLang="tr-TR" sz="2000" b="1" smtClean="0"/>
              <a:t> : </a:t>
            </a:r>
            <a:r>
              <a:rPr lang="tr-TR" altLang="tr-TR" sz="2000" smtClean="0"/>
              <a:t>Kıymetli Madenler ve Kıymetli Taşlar Piyasası'nda Kıymetli Madenler; Kıymetli Madenler Ödünç; Elmas ve Kıymetli Taş; alt piyasaları yer almaktadır.</a:t>
            </a:r>
          </a:p>
        </p:txBody>
      </p:sp>
      <p:sp>
        <p:nvSpPr>
          <p:cNvPr id="4506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506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836E5A74-0BC2-4AA0-B463-6D7638FC9E73}" type="slidenum">
              <a:rPr lang="tr-TR" altLang="tr-TR" sz="1200">
                <a:solidFill>
                  <a:srgbClr val="898989"/>
                </a:solidFill>
                <a:latin typeface="Verdana" pitchFamily="34" charset="0"/>
              </a:rPr>
              <a:pPr>
                <a:spcBef>
                  <a:spcPct val="0"/>
                </a:spcBef>
                <a:buFontTx/>
                <a:buNone/>
              </a:pPr>
              <a:t>15</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613431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nvPr>
        </p:nvGraphicFramePr>
        <p:xfrm>
          <a:off x="179388" y="0"/>
          <a:ext cx="8785225" cy="6357940"/>
        </p:xfrm>
        <a:graphic>
          <a:graphicData uri="http://schemas.openxmlformats.org/drawingml/2006/table">
            <a:tbl>
              <a:tblPr/>
              <a:tblGrid>
                <a:gridCol w="3563937"/>
                <a:gridCol w="4013200"/>
                <a:gridCol w="1208088"/>
              </a:tblGrid>
              <a:tr h="18891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PAZAR</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TANIM</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SEMBOL</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r>
              <a:tr h="81438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YILDIZ PAZAR</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Halka açık piyasa değeri 100 M TL’nin üstünde olan şirketler yada BIST100 kapsamındaki şirketlerin Borsa İstanbul bünyesinde işlem görebileceği pazardır.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Z</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r>
              <a:tr h="1127124">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ANA PAZAR</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Halka açık piyasa değeri 25 milyon TL’nin üzerinde ve 100 M TL’nin altında olan şirketlerin Borsa İstanbul bünyesinde işlem görebileceği pazardır. 25 M TL kriteri ilk defa halka arz edilen şirketler için geçerlidir ve mevcut şirketler arasında halka açık değeri 25 M TL’nin altında olup Ana Pazarda işlem gören şirket olabilir.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N</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r>
              <a:tr h="81438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GELİŞEN İŞLETMELER PAZARI</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Gelişme ve büyüme potansiyeline sahip, halka açık piyasa değeri 25 M TL’nin altında olan şirketlerin Borsa İstanbul bünyesinde işlem görebileceği pazardır. GİP’te 2 yıl süreyle işlem gören şirketler Yıldız ve Ana Pazara geçiş başvurusu yapabilirler.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G</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r>
              <a:tr h="81438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YAKIN İZLEME PAZARI</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Belirli gelişmelerin oluşması halinde Yıldız Pazar, Ana Pazar, Gelişen İşletmeler Pazarı ve Kolektif Yatırım Ürünleri ve Yapılandırılmış Ürünler Pazarı’ndan çıkarılan şirketlerin paylarının Borsa İstanbul bünyesinde işlem görebileceği pazardır.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W</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r>
              <a:tr h="81438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KOLEKTİF YATIRIM ÜRÜNLERİ VE YAPILANDIRILMIŞ ÜRÜNLER PAZARI</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Menkul kıymet yatırım ortaklıkları, gayrimenkul yatırım ortaklıkları ve girişim sermayesi yatırım ortaklıkları payları ile borsa yatırım fonları katılma belgeleri, aracı kuruluş varantları ve sertifikalar kot içi pazar niteliğindeki Kurumsal Ürünler Pazarı'nda işlem görmektedir.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K</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r>
              <a:tr h="81438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NİTELİKLİ YATIRIMCI İŞLEM PAZARI</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Halka arz olmadan sadece nitelikli yatırımcılara ihraç yapan şirketlerin paylarının sadece nitelikli yatırımcılar arasında işlem görebileceği pazardır.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Q</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6F6F6"/>
                    </a:solidFill>
                  </a:tcPr>
                </a:tc>
              </a:tr>
              <a:tr h="9699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PİYASA ÖNCESİ İŞLEM PLATFORMU</a:t>
                      </a:r>
                      <a:endPar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Halka açık statüde olup, payları Borsada işlem görmeyen şirketlerden, SPK tarafından bu Platformda işlem görmesine karar verilenlerin payları Piyasa öncesi işlem platformunda işlem görecektir (eski uygulamadaki Serbest işlem platformu).</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S</a:t>
                      </a:r>
                    </a:p>
                  </a:txBody>
                  <a:tcPr marL="15474" marR="15474" marT="15474" marB="15474" anchor="ctr" horzOverflow="overflow">
                    <a:lnL w="12700" cap="flat" cmpd="sng" algn="ctr">
                      <a:solidFill>
                        <a:srgbClr val="8FA2A8"/>
                      </a:solidFill>
                      <a:prstDash val="solid"/>
                      <a:round/>
                      <a:headEnd type="none" w="med" len="med"/>
                      <a:tailEnd type="none" w="med" len="med"/>
                    </a:lnL>
                    <a:lnR w="12700" cap="flat" cmpd="sng" algn="ctr">
                      <a:solidFill>
                        <a:srgbClr val="8FA2A8"/>
                      </a:solidFill>
                      <a:prstDash val="solid"/>
                      <a:round/>
                      <a:headEnd type="none" w="med" len="med"/>
                      <a:tailEnd type="none" w="med" len="med"/>
                    </a:lnR>
                    <a:lnT w="12700" cap="flat" cmpd="sng" algn="ctr">
                      <a:solidFill>
                        <a:srgbClr val="8FA2A8"/>
                      </a:solidFill>
                      <a:prstDash val="solid"/>
                      <a:round/>
                      <a:headEnd type="none" w="med" len="med"/>
                      <a:tailEnd type="none" w="med" len="med"/>
                    </a:lnT>
                    <a:lnB w="12700" cap="flat" cmpd="sng" algn="ctr">
                      <a:solidFill>
                        <a:srgbClr val="8FA2A8"/>
                      </a:solidFill>
                      <a:prstDash val="solid"/>
                      <a:round/>
                      <a:headEnd type="none" w="med" len="med"/>
                      <a:tailEnd type="none" w="med" len="med"/>
                    </a:lnB>
                    <a:lnTlToBr>
                      <a:noFill/>
                    </a:lnTlToBr>
                    <a:lnBlToTr>
                      <a:noFill/>
                    </a:lnBlToTr>
                    <a:solidFill>
                      <a:srgbClr val="FFFFFF"/>
                    </a:solidFill>
                  </a:tcPr>
                </a:tc>
              </a:tr>
            </a:tbl>
          </a:graphicData>
        </a:graphic>
      </p:graphicFrame>
      <p:sp>
        <p:nvSpPr>
          <p:cNvPr id="4612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612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E672C21-20E4-4581-82ED-ED7F3B4CA928}" type="slidenum">
              <a:rPr lang="tr-TR" altLang="tr-TR" sz="1200">
                <a:solidFill>
                  <a:srgbClr val="898989"/>
                </a:solidFill>
                <a:latin typeface="Verdana" pitchFamily="34" charset="0"/>
              </a:rPr>
              <a:pPr>
                <a:spcBef>
                  <a:spcPct val="0"/>
                </a:spcBef>
                <a:buFontTx/>
                <a:buNone/>
              </a:pPr>
              <a:t>16</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623249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İçerik Yer Tutucusu 2"/>
          <p:cNvSpPr>
            <a:spLocks noGrp="1"/>
          </p:cNvSpPr>
          <p:nvPr>
            <p:ph idx="1"/>
          </p:nvPr>
        </p:nvSpPr>
        <p:spPr>
          <a:xfrm>
            <a:off x="395288" y="2276475"/>
            <a:ext cx="8321675" cy="1657350"/>
          </a:xfrm>
        </p:spPr>
        <p:txBody>
          <a:bodyPr/>
          <a:lstStyle/>
          <a:p>
            <a:r>
              <a:rPr lang="tr-TR" altLang="tr-TR" sz="3600" b="1" smtClean="0"/>
              <a:t>Sermaye Piyasası Araçlarının “Kaydileştirilmesi” Nedir??</a:t>
            </a:r>
          </a:p>
          <a:p>
            <a:endParaRPr lang="tr-TR" altLang="tr-TR" smtClean="0"/>
          </a:p>
        </p:txBody>
      </p:sp>
      <p:sp>
        <p:nvSpPr>
          <p:cNvPr id="31747"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1748"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EE25EE7-411C-4B3F-9DF6-C1D5D8A8F366}"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2063151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23850" y="1417638"/>
            <a:ext cx="6696075" cy="1995487"/>
          </a:xfrm>
        </p:spPr>
      </p:pic>
      <p:sp>
        <p:nvSpPr>
          <p:cNvPr id="32771"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2772"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7F34356A-096F-40F3-A0B8-CC169FB490A6}"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sp>
        <p:nvSpPr>
          <p:cNvPr id="32773" name="Dikdörtgen 6"/>
          <p:cNvSpPr>
            <a:spLocks noChangeArrowheads="1"/>
          </p:cNvSpPr>
          <p:nvPr/>
        </p:nvSpPr>
        <p:spPr bwMode="auto">
          <a:xfrm>
            <a:off x="323850" y="3644900"/>
            <a:ext cx="836295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200" b="1">
                <a:solidFill>
                  <a:srgbClr val="000000"/>
                </a:solidFill>
              </a:rPr>
              <a:t>p) MKK: </a:t>
            </a:r>
            <a:r>
              <a:rPr lang="tr-TR" altLang="tr-TR" sz="2200">
                <a:solidFill>
                  <a:srgbClr val="000000"/>
                </a:solidFill>
              </a:rPr>
              <a:t>Sermaye piyasası araçlarının kaydileştirilmesine ilişkin işlemleri gerçekleştirmek, kaydileştirilen bu araçları ve bunlara bağlı hakları, elektronik ortamda, üyeler ve hak sahipleri itibarıyla kayden izlemek, merkezî saklamasını yapmak ve Kurul tarafından sermaye piyasası mevzuatı çerçevesinde verilen diğer görevleri yerine getirmek üzere kurulmuş bulunan özel hukuk tüzel kişiliğini haiz Merkezî Kayıt Kuruluşu Anonim Şirketini,</a:t>
            </a:r>
          </a:p>
          <a:p>
            <a:pPr>
              <a:spcBef>
                <a:spcPct val="0"/>
              </a:spcBef>
              <a:buFontTx/>
              <a:buNone/>
            </a:pPr>
            <a:r>
              <a:rPr lang="tr-TR" altLang="tr-TR" sz="2200">
                <a:solidFill>
                  <a:srgbClr val="000000"/>
                </a:solidFill>
              </a:rPr>
              <a:t>ifade eder.</a:t>
            </a:r>
            <a:endParaRPr lang="tr-TR" altLang="tr-TR" sz="2200">
              <a:latin typeface="Verdana" pitchFamily="34" charset="0"/>
            </a:endParaRPr>
          </a:p>
        </p:txBody>
      </p:sp>
      <p:sp>
        <p:nvSpPr>
          <p:cNvPr id="32774" name="Başlık 1"/>
          <p:cNvSpPr>
            <a:spLocks noGrp="1"/>
          </p:cNvSpPr>
          <p:nvPr>
            <p:ph type="title"/>
          </p:nvPr>
        </p:nvSpPr>
        <p:spPr/>
        <p:txBody>
          <a:bodyPr/>
          <a:lstStyle/>
          <a:p>
            <a:r>
              <a:rPr lang="tr-TR" altLang="tr-TR" sz="3600" b="1" smtClean="0"/>
              <a:t>Merkezi Kayıt Kuruluşu Anonim Şirketi</a:t>
            </a:r>
          </a:p>
        </p:txBody>
      </p:sp>
    </p:spTree>
    <p:extLst>
      <p:ext uri="{BB962C8B-B14F-4D97-AF65-F5344CB8AC3E}">
        <p14:creationId xmlns:p14="http://schemas.microsoft.com/office/powerpoint/2010/main" val="3663829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İçerik Yer Tutucusu 2"/>
          <p:cNvSpPr>
            <a:spLocks noGrp="1"/>
          </p:cNvSpPr>
          <p:nvPr>
            <p:ph idx="1"/>
          </p:nvPr>
        </p:nvSpPr>
        <p:spPr>
          <a:xfrm>
            <a:off x="468313" y="333375"/>
            <a:ext cx="8218487" cy="6022975"/>
          </a:xfrm>
        </p:spPr>
        <p:txBody>
          <a:bodyPr/>
          <a:lstStyle/>
          <a:p>
            <a:pPr marL="0" indent="0">
              <a:buFont typeface="Arial" charset="0"/>
              <a:buNone/>
            </a:pPr>
            <a:r>
              <a:rPr lang="tr-TR" altLang="tr-TR" sz="2300" b="1" smtClean="0"/>
              <a:t>Sermaye piyasası araçlarının kaydileştirilmesi</a:t>
            </a:r>
            <a:endParaRPr lang="tr-TR" altLang="tr-TR" sz="2300" smtClean="0"/>
          </a:p>
          <a:p>
            <a:pPr marL="0" indent="0">
              <a:buFont typeface="Arial" charset="0"/>
              <a:buNone/>
            </a:pPr>
            <a:r>
              <a:rPr lang="tr-TR" altLang="tr-TR" sz="2300" b="1" smtClean="0"/>
              <a:t>MADDE 13 –</a:t>
            </a:r>
            <a:r>
              <a:rPr lang="tr-TR" altLang="tr-TR" sz="2300" smtClean="0"/>
              <a:t> </a:t>
            </a:r>
          </a:p>
          <a:p>
            <a:pPr marL="0" indent="0">
              <a:buFont typeface="Arial" charset="0"/>
              <a:buNone/>
            </a:pPr>
            <a:r>
              <a:rPr lang="tr-TR" altLang="tr-TR" sz="2300" smtClean="0"/>
              <a:t>(1) Sermaye piyasası araçlarının senede bağlanmaksızın elektronik ortamda kayden ihracı esastır. Kurul, kayden ihraç edilecek sermaye piyasası araçlarını ve kayden izlenecek hakları belirler; türleri ve ihraççıları itibarıyla kaydileştirmesine, kayıtların tutulmasına ve üyelik şartlarını kaybeden ihraççıların paylarının kayden izlenmesinin sona erdirilmesine ilişkin usul ve esasları düzenler.</a:t>
            </a:r>
          </a:p>
          <a:p>
            <a:pPr marL="0" indent="0">
              <a:buFont typeface="Arial" charset="0"/>
              <a:buNone/>
            </a:pPr>
            <a:r>
              <a:rPr lang="tr-TR" altLang="tr-TR" sz="2300" smtClean="0"/>
              <a:t>(2) Kaydi sermaye piyasası araçları, nama veya hamiline yazılı olmalarına bakılmaksızın isme açılmış hesaplarda izlenir. Kurul, sermaye piyasası aracının türüne ve ihraççısının veya MKK üyesinin niteliğine göre sermaye piyasası araçlarının hak sahibi ismine hesap açılmaksızın hesapların toplu olarak tutulmasına karar verebilir.</a:t>
            </a:r>
          </a:p>
          <a:p>
            <a:pPr marL="0" indent="0">
              <a:buFont typeface="Arial" charset="0"/>
              <a:buNone/>
            </a:pPr>
            <a:r>
              <a:rPr lang="tr-TR" altLang="tr-TR" sz="2300" smtClean="0"/>
              <a:t>(3) Kaydi sermaye piyasası araçlarına ilişkin haklar, MKK tarafından izlenir. Kayıtlar, MKK tarafından oluşturulan elektronik ortamda, bu kuruluşun üyelerince tutulur.</a:t>
            </a:r>
          </a:p>
          <a:p>
            <a:pPr marL="0" indent="0">
              <a:buFont typeface="Arial" charset="0"/>
              <a:buNone/>
            </a:pPr>
            <a:endParaRPr lang="tr-TR" altLang="tr-TR" sz="2300" smtClean="0"/>
          </a:p>
        </p:txBody>
      </p:sp>
      <p:sp>
        <p:nvSpPr>
          <p:cNvPr id="3379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379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3019234-0803-44D5-82E8-4BAE31951A0F}"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480248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İçerik Yer Tutucusu 2"/>
          <p:cNvSpPr>
            <a:spLocks noGrp="1"/>
          </p:cNvSpPr>
          <p:nvPr>
            <p:ph idx="1"/>
          </p:nvPr>
        </p:nvSpPr>
        <p:spPr>
          <a:xfrm>
            <a:off x="539750" y="404813"/>
            <a:ext cx="8353425" cy="6119812"/>
          </a:xfrm>
        </p:spPr>
        <p:txBody>
          <a:bodyPr/>
          <a:lstStyle/>
          <a:p>
            <a:pPr marL="0" indent="0">
              <a:buFont typeface="Arial" charset="0"/>
              <a:buNone/>
            </a:pPr>
            <a:r>
              <a:rPr lang="tr-TR" altLang="tr-TR" sz="2200" smtClean="0"/>
              <a:t>(4) Kaydileştirilmesine karar verilen sermaye piyasası araçlarının Kurulca belirlenen esaslar çerçevesinde teslimi zorunludur. Teslim edilen sermaye piyasası araçları kendiliğinden hükümsüz hâle gelir. Teslim edilmeyen sermaye piyasası araçları ise kaydileştirilme kararından sonra borsada işlem göremez, aracı kurumlarca bu sermaye piyasası araçlarının alım satımına aracılık edilemez.</a:t>
            </a:r>
          </a:p>
          <a:p>
            <a:pPr marL="0" indent="0">
              <a:buFont typeface="Arial" charset="0"/>
              <a:buNone/>
            </a:pPr>
            <a:r>
              <a:rPr lang="tr-TR" altLang="tr-TR" sz="2200" smtClean="0"/>
              <a:t>(5) Kayden izlenen sermaye piyasası araçları üzerindeki hakların üçüncü kişilere karşı ileri sürülebilmesinde, MKK’ya yapılan bildirim tarihi esas alınır.</a:t>
            </a:r>
          </a:p>
          <a:p>
            <a:pPr marL="0" indent="0">
              <a:buFont typeface="Arial" charset="0"/>
              <a:buNone/>
            </a:pPr>
            <a:r>
              <a:rPr lang="tr-TR" altLang="tr-TR" sz="2200" smtClean="0"/>
              <a:t>(6) Payların devrinin, 6102 sayılı Kanunun ilgili hükümleri çerçevesinde ortaklıklar tarafından pay defterine kaydında, ilgililerin başvurusuna gerek kalmaksızın MKK nezdinde izlenen kayıtlar esas alınır.</a:t>
            </a:r>
          </a:p>
          <a:p>
            <a:pPr marL="0" indent="0">
              <a:buFont typeface="Arial" charset="0"/>
              <a:buNone/>
            </a:pPr>
            <a:r>
              <a:rPr lang="tr-TR" altLang="tr-TR" sz="2200" smtClean="0"/>
              <a:t>(7) Kayden izlenen sermaye piyasası araçlarına ilişkin tedbir, haciz ve benzeri her türlü idari ve adli talepler münhasıran MKK’nın üyeleri tarafından yerine getirilir. İlgili kanunlar uyarınca elektronik ortamda tebligatı yapılan alacakların takip ve tahsiline ilişkin hükümler saklıdır.</a:t>
            </a:r>
          </a:p>
          <a:p>
            <a:pPr marL="0" indent="0">
              <a:buFont typeface="Arial" charset="0"/>
              <a:buNone/>
            </a:pPr>
            <a:r>
              <a:rPr lang="tr-TR" altLang="tr-TR" sz="2200" b="1" smtClean="0"/>
              <a:t> </a:t>
            </a:r>
            <a:endParaRPr lang="tr-TR" altLang="tr-TR" sz="2200" smtClean="0"/>
          </a:p>
          <a:p>
            <a:pPr marL="0" indent="0">
              <a:buFont typeface="Arial" charset="0"/>
              <a:buNone/>
            </a:pPr>
            <a:endParaRPr lang="tr-TR" altLang="tr-TR" sz="2200" smtClean="0"/>
          </a:p>
        </p:txBody>
      </p:sp>
      <p:sp>
        <p:nvSpPr>
          <p:cNvPr id="34819"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4820"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AFF9A5C-45BE-4600-BDF2-1AEFA5E9E5FE}"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1361976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p:cNvSpPr>
            <a:spLocks noGrp="1"/>
          </p:cNvSpPr>
          <p:nvPr>
            <p:ph type="title"/>
          </p:nvPr>
        </p:nvSpPr>
        <p:spPr/>
        <p:txBody>
          <a:bodyPr/>
          <a:lstStyle/>
          <a:p>
            <a:r>
              <a:rPr lang="tr-TR" altLang="tr-TR" b="1" smtClean="0"/>
              <a:t>Borsa</a:t>
            </a:r>
          </a:p>
        </p:txBody>
      </p:sp>
      <p:sp>
        <p:nvSpPr>
          <p:cNvPr id="35843" name="İçerik Yer Tutucusu 2"/>
          <p:cNvSpPr>
            <a:spLocks noGrp="1"/>
          </p:cNvSpPr>
          <p:nvPr>
            <p:ph idx="1"/>
          </p:nvPr>
        </p:nvSpPr>
        <p:spPr>
          <a:xfrm>
            <a:off x="900113" y="1628775"/>
            <a:ext cx="7488237" cy="4176713"/>
          </a:xfrm>
        </p:spPr>
        <p:txBody>
          <a:bodyPr/>
          <a:lstStyle/>
          <a:p>
            <a:r>
              <a:rPr lang="tr-TR" altLang="tr-TR" sz="2800" smtClean="0"/>
              <a:t>İhraççıların çıkardığı sermaye piyasası araçlarının </a:t>
            </a:r>
            <a:r>
              <a:rPr lang="tr-TR" altLang="tr-TR" sz="2800" b="1" smtClean="0"/>
              <a:t>sıkı kurallara tabi olarak organize bir piyasada tedavülü </a:t>
            </a:r>
            <a:r>
              <a:rPr lang="tr-TR" altLang="tr-TR" sz="2800" smtClean="0"/>
              <a:t>borsalarda gerçekleşir.  </a:t>
            </a:r>
          </a:p>
          <a:p>
            <a:endParaRPr lang="tr-TR" altLang="tr-TR" sz="2800" smtClean="0"/>
          </a:p>
          <a:p>
            <a:r>
              <a:rPr lang="tr-TR" altLang="tr-TR" sz="2800" smtClean="0"/>
              <a:t>Kotasyon kuralları</a:t>
            </a:r>
          </a:p>
          <a:p>
            <a:endParaRPr lang="tr-TR" altLang="tr-TR" sz="2800" smtClean="0"/>
          </a:p>
          <a:p>
            <a:r>
              <a:rPr lang="tr-TR" altLang="tr-TR" sz="2800" smtClean="0"/>
              <a:t>İşlem görme esasları </a:t>
            </a:r>
          </a:p>
          <a:p>
            <a:endParaRPr lang="tr-TR" altLang="tr-TR" sz="2800" smtClean="0"/>
          </a:p>
        </p:txBody>
      </p:sp>
      <p:sp>
        <p:nvSpPr>
          <p:cNvPr id="35844"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4E72ED2-C65C-4A13-AFF2-79C659EEEF68}"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
        <p:nvSpPr>
          <p:cNvPr id="35845"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715273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1"/>
          <p:cNvSpPr>
            <a:spLocks noGrp="1"/>
          </p:cNvSpPr>
          <p:nvPr>
            <p:ph type="title"/>
          </p:nvPr>
        </p:nvSpPr>
        <p:spPr/>
        <p:txBody>
          <a:bodyPr/>
          <a:lstStyle/>
          <a:p>
            <a:r>
              <a:rPr lang="tr-TR" altLang="tr-TR" b="1" smtClean="0"/>
              <a:t>“Borsa” Terimi</a:t>
            </a:r>
          </a:p>
        </p:txBody>
      </p:sp>
      <p:sp>
        <p:nvSpPr>
          <p:cNvPr id="36867" name="İçerik Yer Tutucusu 2"/>
          <p:cNvSpPr>
            <a:spLocks noGrp="1"/>
          </p:cNvSpPr>
          <p:nvPr>
            <p:ph idx="1"/>
          </p:nvPr>
        </p:nvSpPr>
        <p:spPr>
          <a:xfrm>
            <a:off x="755650" y="1700213"/>
            <a:ext cx="7931150" cy="4425950"/>
          </a:xfrm>
        </p:spPr>
        <p:txBody>
          <a:bodyPr/>
          <a:lstStyle/>
          <a:p>
            <a:r>
              <a:rPr lang="tr-TR" altLang="tr-TR" sz="2400" smtClean="0"/>
              <a:t>13. yüzyılda </a:t>
            </a:r>
            <a:r>
              <a:rPr lang="tr-TR" altLang="tr-TR" sz="2400" i="1" smtClean="0"/>
              <a:t>Brugge</a:t>
            </a:r>
            <a:r>
              <a:rPr lang="tr-TR" altLang="tr-TR" sz="2400" smtClean="0"/>
              <a:t> kentinde yaşamış olan “</a:t>
            </a:r>
            <a:r>
              <a:rPr lang="tr-TR" altLang="tr-TR" sz="2400" i="1" smtClean="0"/>
              <a:t>Van der Buerse</a:t>
            </a:r>
            <a:r>
              <a:rPr lang="tr-TR" altLang="tr-TR" sz="2400" smtClean="0"/>
              <a:t>” ailesinin adından gelmektedir.</a:t>
            </a:r>
          </a:p>
          <a:p>
            <a:endParaRPr lang="tr-TR" altLang="tr-TR" sz="2400" smtClean="0"/>
          </a:p>
          <a:p>
            <a:r>
              <a:rPr lang="tr-TR" altLang="tr-TR" sz="2400" smtClean="0"/>
              <a:t>Bu dönemde bu bölgedeki tüccarlar bu ailenin evinin önünde toplanıp ticari anlaşmalarını ve alım satım işlemlerini burada yaparlardı.</a:t>
            </a:r>
          </a:p>
          <a:p>
            <a:endParaRPr lang="tr-TR" altLang="tr-TR" sz="2400" smtClean="0"/>
          </a:p>
          <a:p>
            <a:r>
              <a:rPr lang="tr-TR" altLang="tr-TR" sz="2400" i="1" smtClean="0"/>
              <a:t>Brugge</a:t>
            </a:r>
            <a:r>
              <a:rPr lang="tr-TR" altLang="tr-TR" sz="2400" smtClean="0"/>
              <a:t> şehri de bu dönemde Akdeniz ülkeleri ile kuzey Avrupa ülkeleri arasında ticareti yapılan malların aktarma limanı olarak uluslararası bir öneme sahiptir. </a:t>
            </a:r>
          </a:p>
        </p:txBody>
      </p:sp>
      <p:sp>
        <p:nvSpPr>
          <p:cNvPr id="36868"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5C820F8-C380-449A-9527-1ABE64B810F3}" type="slidenum">
              <a:rPr lang="tr-TR" altLang="tr-TR" sz="1200">
                <a:solidFill>
                  <a:srgbClr val="898989"/>
                </a:solidFill>
                <a:latin typeface="Verdana" pitchFamily="34" charset="0"/>
              </a:rPr>
              <a:pPr>
                <a:spcBef>
                  <a:spcPct val="0"/>
                </a:spcBef>
                <a:buFontTx/>
                <a:buNone/>
              </a:pPr>
              <a:t>7</a:t>
            </a:fld>
            <a:endParaRPr lang="tr-TR" altLang="tr-TR" sz="1200">
              <a:solidFill>
                <a:srgbClr val="898989"/>
              </a:solidFill>
              <a:latin typeface="Verdana" pitchFamily="34" charset="0"/>
            </a:endParaRPr>
          </a:p>
        </p:txBody>
      </p:sp>
      <p:sp>
        <p:nvSpPr>
          <p:cNvPr id="3686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10247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İçerik Yer Tutucusu 2"/>
          <p:cNvSpPr>
            <a:spLocks noGrp="1"/>
          </p:cNvSpPr>
          <p:nvPr>
            <p:ph idx="1"/>
          </p:nvPr>
        </p:nvSpPr>
        <p:spPr/>
        <p:txBody>
          <a:bodyPr/>
          <a:lstStyle/>
          <a:p>
            <a:pPr marL="0" indent="0">
              <a:buFont typeface="Arial" charset="0"/>
              <a:buNone/>
            </a:pPr>
            <a:endParaRPr lang="tr-TR" altLang="tr-TR" b="1" smtClean="0"/>
          </a:p>
          <a:p>
            <a:pPr marL="0" indent="0">
              <a:buFont typeface="Arial" charset="0"/>
              <a:buNone/>
            </a:pPr>
            <a:endParaRPr lang="tr-TR" altLang="tr-TR" b="1" smtClean="0"/>
          </a:p>
          <a:p>
            <a:pPr marL="0" indent="0">
              <a:buFont typeface="Arial" charset="0"/>
              <a:buNone/>
            </a:pPr>
            <a:r>
              <a:rPr lang="tr-TR" altLang="tr-TR" b="1" smtClean="0"/>
              <a:t>Türkiye’deki Borsa?</a:t>
            </a:r>
          </a:p>
        </p:txBody>
      </p:sp>
      <p:sp>
        <p:nvSpPr>
          <p:cNvPr id="37891"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7892"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87BEDE6A-7379-4102-ABA3-71A0C14705C1}" type="slidenum">
              <a:rPr lang="tr-TR" altLang="tr-TR" sz="1200">
                <a:solidFill>
                  <a:srgbClr val="898989"/>
                </a:solidFill>
                <a:latin typeface="Verdana" pitchFamily="34" charset="0"/>
              </a:rPr>
              <a:pPr>
                <a:spcBef>
                  <a:spcPct val="0"/>
                </a:spcBef>
                <a:buFontTx/>
                <a:buNone/>
              </a:pPr>
              <a:t>8</a:t>
            </a:fld>
            <a:endParaRPr lang="tr-TR" altLang="tr-TR" sz="1200">
              <a:solidFill>
                <a:srgbClr val="898989"/>
              </a:solidFill>
              <a:latin typeface="Verdana" pitchFamily="34" charset="0"/>
            </a:endParaRPr>
          </a:p>
        </p:txBody>
      </p:sp>
      <p:sp>
        <p:nvSpPr>
          <p:cNvPr id="37893" name="Başlık 1"/>
          <p:cNvSpPr>
            <a:spLocks noGrp="1"/>
          </p:cNvSpPr>
          <p:nvPr>
            <p:ph type="title"/>
          </p:nvPr>
        </p:nvSpPr>
        <p:spPr/>
        <p:txBody>
          <a:bodyPr/>
          <a:lstStyle/>
          <a:p>
            <a:endParaRPr lang="tr-TR" altLang="tr-TR" smtClean="0"/>
          </a:p>
        </p:txBody>
      </p:sp>
    </p:spTree>
    <p:extLst>
      <p:ext uri="{BB962C8B-B14F-4D97-AF65-F5344CB8AC3E}">
        <p14:creationId xmlns:p14="http://schemas.microsoft.com/office/powerpoint/2010/main" val="3912278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628775"/>
            <a:ext cx="7712075" cy="3671888"/>
          </a:xfrm>
        </p:spPr>
      </p:pic>
      <p:sp>
        <p:nvSpPr>
          <p:cNvPr id="3891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3891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A33CA38-4DA8-4044-AE90-C94390AF274D}" type="slidenum">
              <a:rPr lang="tr-TR" altLang="tr-TR" sz="1200">
                <a:solidFill>
                  <a:srgbClr val="898989"/>
                </a:solidFill>
                <a:latin typeface="Verdana" pitchFamily="34" charset="0"/>
              </a:rPr>
              <a:pPr>
                <a:spcBef>
                  <a:spcPct val="0"/>
                </a:spcBef>
                <a:buFontTx/>
                <a:buNone/>
              </a:pPr>
              <a:t>9</a:t>
            </a:fld>
            <a:endParaRPr lang="tr-TR" altLang="tr-TR" sz="1200">
              <a:solidFill>
                <a:srgbClr val="898989"/>
              </a:solidFill>
              <a:latin typeface="Verdana" pitchFamily="34" charset="0"/>
            </a:endParaRPr>
          </a:p>
        </p:txBody>
      </p:sp>
      <p:sp>
        <p:nvSpPr>
          <p:cNvPr id="38917" name="Başlık 1"/>
          <p:cNvSpPr>
            <a:spLocks noGrp="1"/>
          </p:cNvSpPr>
          <p:nvPr>
            <p:ph type="title"/>
          </p:nvPr>
        </p:nvSpPr>
        <p:spPr/>
        <p:txBody>
          <a:bodyPr/>
          <a:lstStyle/>
          <a:p>
            <a:r>
              <a:rPr lang="tr-TR" altLang="tr-TR" sz="4000" b="1" smtClean="0"/>
              <a:t>Borsa İstanbul Anonim Şirketi</a:t>
            </a:r>
          </a:p>
        </p:txBody>
      </p:sp>
    </p:spTree>
    <p:extLst>
      <p:ext uri="{BB962C8B-B14F-4D97-AF65-F5344CB8AC3E}">
        <p14:creationId xmlns:p14="http://schemas.microsoft.com/office/powerpoint/2010/main" val="30519129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1387</Words>
  <Application>Microsoft Office PowerPoint</Application>
  <PresentationFormat>Ekran Gösterisi (4:3)</PresentationFormat>
  <Paragraphs>133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PowerPoint Sunusu</vt:lpstr>
      <vt:lpstr>PowerPoint Sunusu</vt:lpstr>
      <vt:lpstr>Merkezi Kayıt Kuruluşu Anonim Şirketi</vt:lpstr>
      <vt:lpstr>PowerPoint Sunusu</vt:lpstr>
      <vt:lpstr>PowerPoint Sunusu</vt:lpstr>
      <vt:lpstr>Borsa</vt:lpstr>
      <vt:lpstr>“Borsa” Terimi</vt:lpstr>
      <vt:lpstr>PowerPoint Sunusu</vt:lpstr>
      <vt:lpstr>Borsa İstanbul Anonim Şirketi</vt:lpstr>
      <vt:lpstr>PowerPoint Sunusu</vt:lpstr>
      <vt:lpstr>PowerPoint Sunusu</vt:lpstr>
      <vt:lpstr>PowerPoint Sunusu</vt:lpstr>
      <vt:lpstr>PowerPoint Sunusu</vt:lpstr>
      <vt:lpstr>PowerPoint Sunusu</vt:lpstr>
      <vt:lpstr>Borsa İstanbul Piyasaları</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2</cp:revision>
  <dcterms:created xsi:type="dcterms:W3CDTF">2019-12-25T15:27:59Z</dcterms:created>
  <dcterms:modified xsi:type="dcterms:W3CDTF">2019-12-25T15:35:24Z</dcterms:modified>
</cp:coreProperties>
</file>