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6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6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27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34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6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39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9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22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6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2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5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4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>
                <a:solidFill>
                  <a:schemeClr val="tx1"/>
                </a:solidFill>
              </a:rPr>
              <a:t>TÜRK EĞİTİM SİSTEMİ ve OKUL YÖNETİMİ</a:t>
            </a:r>
          </a:p>
        </p:txBody>
      </p:sp>
      <p:sp>
        <p:nvSpPr>
          <p:cNvPr id="921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59C3272-A65B-4E3C-88A6-F180352C91BF}" type="slidenum">
              <a:rPr lang="tr-TR">
                <a:solidFill>
                  <a:srgbClr val="FFFFFF"/>
                </a:solidFill>
              </a:rPr>
              <a:pPr eaLnBrk="1" hangingPunct="1"/>
              <a:t>1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22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dirty="0" smtClean="0"/>
              <a:t>Prof. </a:t>
            </a:r>
            <a:r>
              <a:rPr lang="tr-TR" dirty="0"/>
              <a:t>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14578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692150"/>
            <a:ext cx="8153400" cy="487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2800" b="1">
                <a:solidFill>
                  <a:schemeClr val="accent2"/>
                </a:solidFill>
                <a:latin typeface="Arial" charset="0"/>
              </a:rPr>
              <a:t>Özel Eğitim, Rehberlik ve Danışma Hizmetleri </a:t>
            </a:r>
            <a:r>
              <a:rPr lang="tr-TR" sz="2800" b="1">
                <a:latin typeface="Arial" charset="0"/>
              </a:rPr>
              <a:t>1980 yılına kadar Özel Eğitim Hizmetleri adı altında İlköğretim Genel Müdürlüğü  tarafından yürütülmüş,  1998’de Daire Başkanlığına dönüştürülmüş; 1992’de ise Genel Müdürlük olmuştur.</a:t>
            </a:r>
          </a:p>
          <a:p>
            <a:endParaRPr lang="tr-TR" sz="2800" b="1">
              <a:latin typeface="Arial" charset="0"/>
            </a:endParaRPr>
          </a:p>
          <a:p>
            <a:r>
              <a:rPr lang="tr-TR" sz="2800" b="1">
                <a:latin typeface="Arial" charset="0"/>
              </a:rPr>
              <a:t>4359 Sayılı kanunla Bilgisayar Eğitimi ve Hizmetleri Genel Müdürlüğü görevlerinde de değişiklikler yapılmış, </a:t>
            </a:r>
            <a:r>
              <a:rPr lang="tr-TR" sz="2800" b="1">
                <a:solidFill>
                  <a:schemeClr val="accent2"/>
                </a:solidFill>
                <a:latin typeface="Arial" charset="0"/>
              </a:rPr>
              <a:t>Eğitim Teknolojileri Genel Müdürlüğü</a:t>
            </a:r>
            <a:r>
              <a:rPr lang="tr-TR" sz="2800" b="1">
                <a:latin typeface="Arial" charset="0"/>
              </a:rPr>
              <a:t> adını almıştır. </a:t>
            </a:r>
          </a:p>
        </p:txBody>
      </p:sp>
      <p:sp>
        <p:nvSpPr>
          <p:cNvPr id="4505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608B3B2-E9FD-45C9-BD33-ADC6567F6B38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4506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9381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692150"/>
            <a:ext cx="8153400" cy="3592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4400">
                <a:latin typeface="Arial" charset="0"/>
              </a:rPr>
              <a:t>Milli Eğitim Akademisi 3797 sayılı Milli Eğitim Bakanlığı Teşkilat ve Görevleri hakkında kanunun 55’inci maddesi bağlı kuruluş olarak yer almaktadır. </a:t>
            </a:r>
          </a:p>
        </p:txBody>
      </p:sp>
      <p:sp>
        <p:nvSpPr>
          <p:cNvPr id="46083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CE8E749-4A43-45A3-B9D2-55B17423ECD9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46084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1722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eski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5738" cy="726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511C1AC-6220-4A74-BE34-BAAAAEA81B60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47108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6936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692150"/>
            <a:ext cx="8153400" cy="144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Merkez Örgütünün bugünkü yapısı, görevden çok biçimi başlangıç olarak almıştır. Bunun sonucunda, önce görevlerin tekrarı ve karışması; sonra aynı görevleri yapan birimlerin çoğalması gibi iki önemli sorun ortaya çıkmıştır.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44500" y="2349500"/>
            <a:ext cx="8153400" cy="199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2800">
                <a:latin typeface="Arial" charset="0"/>
              </a:rPr>
              <a:t>Örgüt modeli kadar, örgütteki insan öğesi de geliştirilmelidir. Zaten eğitimimizdeki birçok model değişmeleri, insan öğesinin gelişimi ile desteklenmediğinden, başarısız kalmıştır. .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44500" y="4564063"/>
            <a:ext cx="815340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sz="2800">
                <a:latin typeface="Times New Roman" pitchFamily="18" charset="0"/>
              </a:rPr>
              <a:t>Bakanlığın bilimsel kurulu diye nitelendirilen Talim ve Terbiye Kurulunun, gerek nitelikleri gerekse görevleri bakımından bilimsel nitelik ve hukuksal güvencesi eksikliğinden görevini tam yapamadığı tartışılmaktadır.</a:t>
            </a:r>
          </a:p>
        </p:txBody>
      </p:sp>
      <p:sp>
        <p:nvSpPr>
          <p:cNvPr id="48133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42989D1-102B-4145-998C-E6E1839B8BFE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48134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3087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620713"/>
            <a:ext cx="85439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6FD5B81-BF10-461D-B88B-195BA1EB65A5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4915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14258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88913"/>
            <a:ext cx="7629525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C584B31-13D3-4661-A05F-52EF98BC917A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5018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12985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7874000" cy="31400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4000">
                <a:latin typeface="Times New Roman" pitchFamily="18" charset="0"/>
              </a:rPr>
              <a:t>Okullar sosyal</a:t>
            </a:r>
            <a:r>
              <a:rPr lang="tr-TR" sz="4000" b="1">
                <a:latin typeface="Times New Roman" pitchFamily="18" charset="0"/>
              </a:rPr>
              <a:t> </a:t>
            </a:r>
            <a:r>
              <a:rPr lang="tr-TR" sz="4000">
                <a:latin typeface="Times New Roman" pitchFamily="18" charset="0"/>
              </a:rPr>
              <a:t>örgütlerdir.  </a:t>
            </a:r>
          </a:p>
          <a:p>
            <a:r>
              <a:rPr lang="tr-TR" sz="4000">
                <a:latin typeface="Times New Roman" pitchFamily="18" charset="0"/>
              </a:rPr>
              <a:t>Katılımcılar arasında</a:t>
            </a:r>
            <a:r>
              <a:rPr lang="tr-TR" sz="4000" b="1">
                <a:latin typeface="Times New Roman" pitchFamily="18" charset="0"/>
              </a:rPr>
              <a:t> birbirine bağımlılık</a:t>
            </a:r>
            <a:r>
              <a:rPr lang="tr-TR" sz="4000">
                <a:latin typeface="Times New Roman" pitchFamily="18" charset="0"/>
              </a:rPr>
              <a:t>, </a:t>
            </a:r>
            <a:r>
              <a:rPr lang="tr-TR" sz="4000" b="1">
                <a:latin typeface="Times New Roman" pitchFamily="18" charset="0"/>
              </a:rPr>
              <a:t>iş birliği</a:t>
            </a:r>
            <a:r>
              <a:rPr lang="tr-TR" sz="4000">
                <a:latin typeface="Times New Roman" pitchFamily="18" charset="0"/>
              </a:rPr>
              <a:t> ve </a:t>
            </a:r>
            <a:r>
              <a:rPr lang="tr-TR" sz="4000" b="1">
                <a:latin typeface="Times New Roman" pitchFamily="18" charset="0"/>
              </a:rPr>
              <a:t>bağlılık</a:t>
            </a:r>
            <a:r>
              <a:rPr lang="tr-TR" sz="4000">
                <a:latin typeface="Times New Roman" pitchFamily="18" charset="0"/>
              </a:rPr>
              <a:t> olmaksızın okullar sadece beton, tahta ve kağıttır. </a:t>
            </a:r>
          </a:p>
        </p:txBody>
      </p:sp>
      <p:sp>
        <p:nvSpPr>
          <p:cNvPr id="51203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1921192-6655-40BC-A952-4FDF6D11550F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51204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83088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Office PowerPoint</Application>
  <PresentationFormat>Ekran Gösterisi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Ofis Teması</vt:lpstr>
      <vt:lpstr>TÜRK EĞİTİM SİSTEMİ ve OKUL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EĞİTİM SİSTEMİ ve OKUL YÖNETİMİ</dc:title>
  <dc:creator>Öğretmenlik</dc:creator>
  <cp:lastModifiedBy>User</cp:lastModifiedBy>
  <cp:revision>2</cp:revision>
  <dcterms:created xsi:type="dcterms:W3CDTF">2017-11-30T07:22:20Z</dcterms:created>
  <dcterms:modified xsi:type="dcterms:W3CDTF">2020-05-10T16:26:22Z</dcterms:modified>
</cp:coreProperties>
</file>