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64" r:id="rId3"/>
    <p:sldId id="265" r:id="rId4"/>
    <p:sldId id="266" r:id="rId5"/>
    <p:sldId id="267" r:id="rId6"/>
    <p:sldId id="268" r:id="rId7"/>
    <p:sldId id="269" r:id="rId8"/>
    <p:sldId id="270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A367B-9B4C-4E1B-9971-905E1A8423E4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9C784-F326-4217-A309-053BF8AC76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560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A367B-9B4C-4E1B-9971-905E1A8423E4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9C784-F326-4217-A309-053BF8AC76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5636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A367B-9B4C-4E1B-9971-905E1A8423E4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9C784-F326-4217-A309-053BF8AC76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3271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A367B-9B4C-4E1B-9971-905E1A8423E4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9C784-F326-4217-A309-053BF8AC76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4342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A367B-9B4C-4E1B-9971-905E1A8423E4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9C784-F326-4217-A309-053BF8AC76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7649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A367B-9B4C-4E1B-9971-905E1A8423E4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9C784-F326-4217-A309-053BF8AC76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4394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A367B-9B4C-4E1B-9971-905E1A8423E4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9C784-F326-4217-A309-053BF8AC76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4951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A367B-9B4C-4E1B-9971-905E1A8423E4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9C784-F326-4217-A309-053BF8AC76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12234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A367B-9B4C-4E1B-9971-905E1A8423E4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9C784-F326-4217-A309-053BF8AC76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2634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A367B-9B4C-4E1B-9971-905E1A8423E4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9C784-F326-4217-A309-053BF8AC76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8243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A367B-9B4C-4E1B-9971-905E1A8423E4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9C784-F326-4217-A309-053BF8AC76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0579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A367B-9B4C-4E1B-9971-905E1A8423E4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99C784-F326-4217-A309-053BF8AC76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4427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marL="484632" indent="0" fontAlgn="auto">
              <a:spcAft>
                <a:spcPts val="0"/>
              </a:spcAft>
              <a:defRPr/>
            </a:pPr>
            <a:r>
              <a:rPr lang="tr-TR" b="1">
                <a:solidFill>
                  <a:schemeClr val="tx1"/>
                </a:solidFill>
              </a:rPr>
              <a:t>TÜRK EĞİTİM SİSTEMİ ve OKUL YÖNETİMİ</a:t>
            </a:r>
          </a:p>
        </p:txBody>
      </p:sp>
      <p:sp>
        <p:nvSpPr>
          <p:cNvPr id="9219" name="4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859C3272-A65B-4E3C-88A6-F180352C91BF}" type="slidenum">
              <a:rPr lang="tr-TR">
                <a:solidFill>
                  <a:srgbClr val="FFFFFF"/>
                </a:solidFill>
              </a:rPr>
              <a:pPr eaLnBrk="1" hangingPunct="1"/>
              <a:t>1</a:t>
            </a:fld>
            <a:endParaRPr lang="tr-TR">
              <a:solidFill>
                <a:srgbClr val="FFFFFF"/>
              </a:solidFill>
            </a:endParaRPr>
          </a:p>
        </p:txBody>
      </p:sp>
      <p:sp>
        <p:nvSpPr>
          <p:cNvPr id="9220" name="5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rIns="9144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tr-TR" dirty="0" smtClean="0"/>
              <a:t>Prof. </a:t>
            </a:r>
            <a:r>
              <a:rPr lang="tr-TR" dirty="0"/>
              <a:t>Dr. Semiyha TUNCEL</a:t>
            </a:r>
          </a:p>
        </p:txBody>
      </p:sp>
    </p:spTree>
    <p:extLst>
      <p:ext uri="{BB962C8B-B14F-4D97-AF65-F5344CB8AC3E}">
        <p14:creationId xmlns:p14="http://schemas.microsoft.com/office/powerpoint/2010/main" val="21457832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457200" y="692150"/>
            <a:ext cx="8153400" cy="48799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r>
              <a:rPr lang="tr-TR" sz="2800" b="1">
                <a:solidFill>
                  <a:schemeClr val="accent2"/>
                </a:solidFill>
                <a:latin typeface="Arial" charset="0"/>
              </a:rPr>
              <a:t>Özel Eğitim, Rehberlik ve Danışma Hizmetleri </a:t>
            </a:r>
            <a:r>
              <a:rPr lang="tr-TR" sz="2800" b="1">
                <a:latin typeface="Arial" charset="0"/>
              </a:rPr>
              <a:t>1980 yılına kadar Özel Eğitim Hizmetleri adı altında İlköğretim Genel Müdürlüğü  tarafından yürütülmüş,  1998’de Daire Başkanlığına dönüştürülmüş; 1992’de ise Genel Müdürlük olmuştur.</a:t>
            </a:r>
          </a:p>
          <a:p>
            <a:endParaRPr lang="tr-TR" sz="2800" b="1">
              <a:latin typeface="Arial" charset="0"/>
            </a:endParaRPr>
          </a:p>
          <a:p>
            <a:r>
              <a:rPr lang="tr-TR" sz="2800" b="1">
                <a:latin typeface="Arial" charset="0"/>
              </a:rPr>
              <a:t>4359 Sayılı kanunla Bilgisayar Eğitimi ve Hizmetleri Genel Müdürlüğü görevlerinde de değişiklikler yapılmış, </a:t>
            </a:r>
            <a:r>
              <a:rPr lang="tr-TR" sz="2800" b="1">
                <a:solidFill>
                  <a:schemeClr val="accent2"/>
                </a:solidFill>
                <a:latin typeface="Arial" charset="0"/>
              </a:rPr>
              <a:t>Eğitim Teknolojileri Genel Müdürlüğü</a:t>
            </a:r>
            <a:r>
              <a:rPr lang="tr-TR" sz="2800" b="1">
                <a:latin typeface="Arial" charset="0"/>
              </a:rPr>
              <a:t> adını almıştır. </a:t>
            </a:r>
          </a:p>
        </p:txBody>
      </p:sp>
      <p:sp>
        <p:nvSpPr>
          <p:cNvPr id="45059" name="4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C608B3B2-E9FD-45C9-BD33-ADC6567F6B38}" type="slidenum">
              <a:rPr lang="tr-TR"/>
              <a:pPr eaLnBrk="1" hangingPunct="1"/>
              <a:t>2</a:t>
            </a:fld>
            <a:endParaRPr lang="tr-TR"/>
          </a:p>
        </p:txBody>
      </p:sp>
      <p:sp>
        <p:nvSpPr>
          <p:cNvPr id="45060" name="5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tr-TR"/>
              <a:t>Doç. Dr. Semiyha TUNCEL</a:t>
            </a:r>
          </a:p>
        </p:txBody>
      </p:sp>
    </p:spTree>
    <p:extLst>
      <p:ext uri="{BB962C8B-B14F-4D97-AF65-F5344CB8AC3E}">
        <p14:creationId xmlns:p14="http://schemas.microsoft.com/office/powerpoint/2010/main" val="3938118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ext Box 2"/>
          <p:cNvSpPr txBox="1">
            <a:spLocks noChangeArrowheads="1"/>
          </p:cNvSpPr>
          <p:nvPr/>
        </p:nvSpPr>
        <p:spPr bwMode="auto">
          <a:xfrm>
            <a:off x="457200" y="692150"/>
            <a:ext cx="8153400" cy="35925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4400">
                <a:latin typeface="Arial" charset="0"/>
              </a:rPr>
              <a:t>Milli Eğitim Akademisi 3797 sayılı Milli Eğitim Bakanlığı Teşkilat ve Görevleri hakkında kanunun 55’inci maddesi bağlı kuruluş olarak yer almaktadır. </a:t>
            </a:r>
          </a:p>
        </p:txBody>
      </p:sp>
      <p:sp>
        <p:nvSpPr>
          <p:cNvPr id="46083" name="4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6CE8E749-4A43-45A3-B9D2-55B17423ECD9}" type="slidenum">
              <a:rPr lang="tr-TR"/>
              <a:pPr eaLnBrk="1" hangingPunct="1"/>
              <a:t>3</a:t>
            </a:fld>
            <a:endParaRPr lang="tr-TR"/>
          </a:p>
        </p:txBody>
      </p:sp>
      <p:sp>
        <p:nvSpPr>
          <p:cNvPr id="46084" name="5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tr-TR"/>
              <a:t>Doç. Dr. Semiyha TUNCEL</a:t>
            </a:r>
          </a:p>
        </p:txBody>
      </p:sp>
    </p:spTree>
    <p:extLst>
      <p:ext uri="{BB962C8B-B14F-4D97-AF65-F5344CB8AC3E}">
        <p14:creationId xmlns:p14="http://schemas.microsoft.com/office/powerpoint/2010/main" val="3172293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6" name="Picture 2" descr="teskila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075738" cy="726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107" name="4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D511C1AC-6220-4A74-BE34-BAAAAEA81B60}" type="slidenum">
              <a:rPr lang="tr-TR"/>
              <a:pPr eaLnBrk="1" hangingPunct="1"/>
              <a:t>4</a:t>
            </a:fld>
            <a:endParaRPr lang="tr-TR"/>
          </a:p>
        </p:txBody>
      </p:sp>
      <p:sp>
        <p:nvSpPr>
          <p:cNvPr id="47108" name="5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tr-TR"/>
              <a:t>Doç. Dr. Semiyha TUNCEL</a:t>
            </a:r>
          </a:p>
        </p:txBody>
      </p:sp>
    </p:spTree>
    <p:extLst>
      <p:ext uri="{BB962C8B-B14F-4D97-AF65-F5344CB8AC3E}">
        <p14:creationId xmlns:p14="http://schemas.microsoft.com/office/powerpoint/2010/main" val="3693635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ext Box 2"/>
          <p:cNvSpPr txBox="1">
            <a:spLocks noChangeArrowheads="1"/>
          </p:cNvSpPr>
          <p:nvPr/>
        </p:nvSpPr>
        <p:spPr bwMode="auto">
          <a:xfrm>
            <a:off x="457200" y="692150"/>
            <a:ext cx="8153400" cy="14446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2400">
                <a:latin typeface="Times New Roman" pitchFamily="18" charset="0"/>
              </a:rPr>
              <a:t>Merkez Örgütünün bugünkü yapısı, görevden çok biçimi başlangıç olarak almıştır. Bunun sonucunda, önce görevlerin tekrarı ve karışması; sonra aynı görevleri yapan birimlerin çoğalması gibi iki önemli sorun ortaya çıkmıştır. </a:t>
            </a:r>
          </a:p>
        </p:txBody>
      </p:sp>
      <p:sp>
        <p:nvSpPr>
          <p:cNvPr id="48131" name="Text Box 3"/>
          <p:cNvSpPr txBox="1">
            <a:spLocks noChangeArrowheads="1"/>
          </p:cNvSpPr>
          <p:nvPr/>
        </p:nvSpPr>
        <p:spPr bwMode="auto">
          <a:xfrm>
            <a:off x="444500" y="2349500"/>
            <a:ext cx="8153400" cy="1997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2800">
                <a:latin typeface="Arial" charset="0"/>
              </a:rPr>
              <a:t>Örgüt modeli kadar, örgütteki insan öğesi de geliştirilmelidir. Zaten eğitimimizdeki birçok model değişmeleri, insan öğesinin gelişimi ile desteklenmediğinden, başarısız kalmıştır. . </a:t>
            </a:r>
          </a:p>
        </p:txBody>
      </p:sp>
      <p:sp>
        <p:nvSpPr>
          <p:cNvPr id="48132" name="Text Box 4"/>
          <p:cNvSpPr txBox="1">
            <a:spLocks noChangeArrowheads="1"/>
          </p:cNvSpPr>
          <p:nvPr/>
        </p:nvSpPr>
        <p:spPr bwMode="auto">
          <a:xfrm>
            <a:off x="444500" y="4564063"/>
            <a:ext cx="8153400" cy="18097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tr-TR" sz="2800">
                <a:latin typeface="Times New Roman" pitchFamily="18" charset="0"/>
              </a:rPr>
              <a:t>Bakanlığın bilimsel kurulu diye nitelendirilen Talim ve Terbiye Kurulunun, gerek nitelikleri gerekse görevleri bakımından bilimsel nitelik ve hukuksal güvencesi eksikliğinden görevini tam yapamadığı tartışılmaktadır.</a:t>
            </a:r>
          </a:p>
        </p:txBody>
      </p:sp>
      <p:sp>
        <p:nvSpPr>
          <p:cNvPr id="48133" name="6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B42989D1-102B-4145-998C-E6E1839B8BFE}" type="slidenum">
              <a:rPr lang="tr-TR"/>
              <a:pPr eaLnBrk="1" hangingPunct="1"/>
              <a:t>5</a:t>
            </a:fld>
            <a:endParaRPr lang="tr-TR"/>
          </a:p>
        </p:txBody>
      </p:sp>
      <p:sp>
        <p:nvSpPr>
          <p:cNvPr id="48134" name="7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tr-TR"/>
              <a:t>Doç. Dr. Semiyha TUNCEL</a:t>
            </a:r>
          </a:p>
        </p:txBody>
      </p:sp>
    </p:spTree>
    <p:extLst>
      <p:ext uri="{BB962C8B-B14F-4D97-AF65-F5344CB8AC3E}">
        <p14:creationId xmlns:p14="http://schemas.microsoft.com/office/powerpoint/2010/main" val="2308772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413" y="620713"/>
            <a:ext cx="8543925" cy="561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155" name="4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76FD5B81-BF10-461D-B88B-195BA1EB65A5}" type="slidenum">
              <a:rPr lang="tr-TR"/>
              <a:pPr eaLnBrk="1" hangingPunct="1"/>
              <a:t>6</a:t>
            </a:fld>
            <a:endParaRPr lang="tr-TR"/>
          </a:p>
        </p:txBody>
      </p:sp>
      <p:sp>
        <p:nvSpPr>
          <p:cNvPr id="49156" name="5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tr-TR"/>
              <a:t>Doç. Dr. Semiyha TUNCEL</a:t>
            </a:r>
          </a:p>
        </p:txBody>
      </p:sp>
    </p:spTree>
    <p:extLst>
      <p:ext uri="{BB962C8B-B14F-4D97-AF65-F5344CB8AC3E}">
        <p14:creationId xmlns:p14="http://schemas.microsoft.com/office/powerpoint/2010/main" val="1425874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7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238" y="188913"/>
            <a:ext cx="7629525" cy="6481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0179" name="4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9C584B31-13D3-4661-A05F-52EF98BC917A}" type="slidenum">
              <a:rPr lang="tr-TR"/>
              <a:pPr eaLnBrk="1" hangingPunct="1"/>
              <a:t>7</a:t>
            </a:fld>
            <a:endParaRPr lang="tr-TR"/>
          </a:p>
        </p:txBody>
      </p:sp>
      <p:sp>
        <p:nvSpPr>
          <p:cNvPr id="50180" name="5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tr-TR"/>
              <a:t>Doç. Dr. Semiyha TUNCEL</a:t>
            </a:r>
          </a:p>
        </p:txBody>
      </p:sp>
    </p:spTree>
    <p:extLst>
      <p:ext uri="{BB962C8B-B14F-4D97-AF65-F5344CB8AC3E}">
        <p14:creationId xmlns:p14="http://schemas.microsoft.com/office/powerpoint/2010/main" val="1298534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323850" y="908050"/>
            <a:ext cx="7874000" cy="3140075"/>
          </a:xfrm>
          <a:prstGeom prst="rect">
            <a:avLst/>
          </a:prstGeom>
          <a:solidFill>
            <a:srgbClr val="FFFF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r>
              <a:rPr lang="tr-TR" sz="4000">
                <a:latin typeface="Times New Roman" pitchFamily="18" charset="0"/>
              </a:rPr>
              <a:t>Okullar sosyal</a:t>
            </a:r>
            <a:r>
              <a:rPr lang="tr-TR" sz="4000" b="1">
                <a:latin typeface="Times New Roman" pitchFamily="18" charset="0"/>
              </a:rPr>
              <a:t> </a:t>
            </a:r>
            <a:r>
              <a:rPr lang="tr-TR" sz="4000">
                <a:latin typeface="Times New Roman" pitchFamily="18" charset="0"/>
              </a:rPr>
              <a:t>örgütlerdir.  </a:t>
            </a:r>
          </a:p>
          <a:p>
            <a:r>
              <a:rPr lang="tr-TR" sz="4000">
                <a:latin typeface="Times New Roman" pitchFamily="18" charset="0"/>
              </a:rPr>
              <a:t>Katılımcılar arasında</a:t>
            </a:r>
            <a:r>
              <a:rPr lang="tr-TR" sz="4000" b="1">
                <a:latin typeface="Times New Roman" pitchFamily="18" charset="0"/>
              </a:rPr>
              <a:t> birbirine bağımlılık</a:t>
            </a:r>
            <a:r>
              <a:rPr lang="tr-TR" sz="4000">
                <a:latin typeface="Times New Roman" pitchFamily="18" charset="0"/>
              </a:rPr>
              <a:t>, </a:t>
            </a:r>
            <a:r>
              <a:rPr lang="tr-TR" sz="4000" b="1">
                <a:latin typeface="Times New Roman" pitchFamily="18" charset="0"/>
              </a:rPr>
              <a:t>iş birliği</a:t>
            </a:r>
            <a:r>
              <a:rPr lang="tr-TR" sz="4000">
                <a:latin typeface="Times New Roman" pitchFamily="18" charset="0"/>
              </a:rPr>
              <a:t> ve </a:t>
            </a:r>
            <a:r>
              <a:rPr lang="tr-TR" sz="4000" b="1">
                <a:latin typeface="Times New Roman" pitchFamily="18" charset="0"/>
              </a:rPr>
              <a:t>bağlılık</a:t>
            </a:r>
            <a:r>
              <a:rPr lang="tr-TR" sz="4000">
                <a:latin typeface="Times New Roman" pitchFamily="18" charset="0"/>
              </a:rPr>
              <a:t> olmaksızın okullar sadece beton, tahta ve kağıttır. </a:t>
            </a:r>
          </a:p>
        </p:txBody>
      </p:sp>
      <p:sp>
        <p:nvSpPr>
          <p:cNvPr id="51203" name="4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71921192-6655-40BC-A952-4FDF6D11550F}" type="slidenum">
              <a:rPr lang="tr-TR"/>
              <a:pPr eaLnBrk="1" hangingPunct="1"/>
              <a:t>8</a:t>
            </a:fld>
            <a:endParaRPr lang="tr-TR"/>
          </a:p>
        </p:txBody>
      </p:sp>
      <p:sp>
        <p:nvSpPr>
          <p:cNvPr id="51204" name="5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tr-TR"/>
              <a:t>Doç. Dr. Semiyha TUNCEL</a:t>
            </a:r>
          </a:p>
        </p:txBody>
      </p:sp>
    </p:spTree>
    <p:extLst>
      <p:ext uri="{BB962C8B-B14F-4D97-AF65-F5344CB8AC3E}">
        <p14:creationId xmlns:p14="http://schemas.microsoft.com/office/powerpoint/2010/main" val="2830884232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244</Words>
  <Application>Microsoft Office PowerPoint</Application>
  <PresentationFormat>Ekran Gösterisi (4:3)</PresentationFormat>
  <Paragraphs>26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Arial</vt:lpstr>
      <vt:lpstr>Calibri</vt:lpstr>
      <vt:lpstr>Comic Sans MS</vt:lpstr>
      <vt:lpstr>Times New Roman</vt:lpstr>
      <vt:lpstr>Ofis Teması</vt:lpstr>
      <vt:lpstr>TÜRK EĞİTİM SİSTEMİ ve OKUL YÖNETİMİ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 EĞİTİM SİSTEMİ ve OKUL YÖNETİMİ</dc:title>
  <dc:creator>Öğretmenlik</dc:creator>
  <cp:lastModifiedBy>User</cp:lastModifiedBy>
  <cp:revision>2</cp:revision>
  <dcterms:created xsi:type="dcterms:W3CDTF">2017-11-30T07:22:20Z</dcterms:created>
  <dcterms:modified xsi:type="dcterms:W3CDTF">2020-05-10T16:26:22Z</dcterms:modified>
</cp:coreProperties>
</file>