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4"/>
  </p:notesMasterIdLst>
  <p:sldIdLst>
    <p:sldId id="256" r:id="rId2"/>
    <p:sldId id="257" r:id="rId3"/>
    <p:sldId id="270" r:id="rId4"/>
    <p:sldId id="263" r:id="rId5"/>
    <p:sldId id="287" r:id="rId6"/>
    <p:sldId id="283" r:id="rId7"/>
    <p:sldId id="288" r:id="rId8"/>
    <p:sldId id="289" r:id="rId9"/>
    <p:sldId id="290" r:id="rId10"/>
    <p:sldId id="291" r:id="rId11"/>
    <p:sldId id="292" r:id="rId12"/>
    <p:sldId id="284" r:id="rId1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90917-F5ED-457B-9509-5CDE141FCAA2}" type="datetimeFigureOut">
              <a:rPr lang="tr-TR" smtClean="0"/>
              <a:pPr/>
              <a:t>29.09.2017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B3B56-BD8A-4C1D-BE86-7A3D7580848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56"/>
            </a:lvl1pPr>
          </a:lstStyle>
          <a:p>
            <a:r>
              <a:rPr lang="tr-TR"/>
              <a:t>Asıl başlık stili için tıklatın</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2263"/>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289976280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225840775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15468084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203648413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656"/>
            </a:lvl1pPr>
          </a:lstStyle>
          <a:p>
            <a:r>
              <a:rPr lang="tr-TR"/>
              <a:t>Asıl başlık stili için tıklatın</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63">
                <a:solidFill>
                  <a:schemeClr val="tx1"/>
                </a:solidFill>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26230882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29734135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tr-TR"/>
              <a:t>Asıl metin stillerini düzenle</a:t>
            </a:r>
          </a:p>
        </p:txBody>
      </p:sp>
      <p:sp>
        <p:nvSpPr>
          <p:cNvPr id="6" name="Content Placeholder 5"/>
          <p:cNvSpPr>
            <a:spLocks noGrp="1"/>
          </p:cNvSpPr>
          <p:nvPr>
            <p:ph sz="quarter" idx="4"/>
          </p:nvPr>
        </p:nvSpPr>
        <p:spPr>
          <a:xfrm>
            <a:off x="4629151"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340152301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234755039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236866557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tr-TR"/>
              <a:t>Asıl başlık stili için tıklatın</a:t>
            </a:r>
            <a:endParaRPr lang="en-US" dirty="0"/>
          </a:p>
        </p:txBody>
      </p:sp>
      <p:sp>
        <p:nvSpPr>
          <p:cNvPr id="3" name="Content Placeholder 2"/>
          <p:cNvSpPr>
            <a:spLocks noGrp="1"/>
          </p:cNvSpPr>
          <p:nvPr>
            <p:ph idx="1"/>
          </p:nvPr>
        </p:nvSpPr>
        <p:spPr>
          <a:xfrm>
            <a:off x="3887391" y="987427"/>
            <a:ext cx="4629150" cy="4873625"/>
          </a:xfrm>
        </p:spPr>
        <p:txBody>
          <a:bodyPr/>
          <a:lstStyle>
            <a:lvl1pPr>
              <a:defRPr sz="3016"/>
            </a:lvl1pPr>
            <a:lvl2pPr>
              <a:defRPr sz="2639"/>
            </a:lvl2pPr>
            <a:lvl3pPr>
              <a:defRPr sz="2263"/>
            </a:lvl3pPr>
            <a:lvl4pPr>
              <a:defRPr sz="1886"/>
            </a:lvl4pPr>
            <a:lvl5pPr>
              <a:defRPr sz="1886"/>
            </a:lvl5pPr>
            <a:lvl6pPr>
              <a:defRPr sz="1886"/>
            </a:lvl6pPr>
            <a:lvl7pPr>
              <a:defRPr sz="1886"/>
            </a:lvl7pPr>
            <a:lvl8pPr>
              <a:defRPr sz="1886"/>
            </a:lvl8pPr>
            <a:lvl9pPr>
              <a:defRPr sz="1886"/>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5401994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016"/>
            </a:lvl1pPr>
            <a:lvl2pPr marL="430997" indent="0">
              <a:buNone/>
              <a:defRPr sz="2639"/>
            </a:lvl2pPr>
            <a:lvl3pPr marL="861993" indent="0">
              <a:buNone/>
              <a:defRPr sz="2263"/>
            </a:lvl3pPr>
            <a:lvl4pPr marL="1292990" indent="0">
              <a:buNone/>
              <a:defRPr sz="1886"/>
            </a:lvl4pPr>
            <a:lvl5pPr marL="1723986" indent="0">
              <a:buNone/>
              <a:defRPr sz="1886"/>
            </a:lvl5pPr>
            <a:lvl6pPr marL="2154983" indent="0">
              <a:buNone/>
              <a:defRPr sz="1886"/>
            </a:lvl6pPr>
            <a:lvl7pPr marL="2585979" indent="0">
              <a:buNone/>
              <a:defRPr sz="1886"/>
            </a:lvl7pPr>
            <a:lvl8pPr marL="3016975" indent="0">
              <a:buNone/>
              <a:defRPr sz="1886"/>
            </a:lvl8pPr>
            <a:lvl9pPr marL="3447971" indent="0">
              <a:buNone/>
              <a:defRPr sz="1886"/>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fld id="{87E5FFFA-C23B-4E47-AAD7-133FB26A0681}" type="datetime1">
              <a:rPr lang="fr-FR" smtClean="0"/>
              <a:pPr>
                <a:defRPr/>
              </a:pPr>
              <a:t>29/09/2017</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28194958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pPr>
              <a:defRPr/>
            </a:pPr>
            <a:fld id="{87E5FFFA-C23B-4E47-AAD7-133FB26A0681}" type="datetime1">
              <a:rPr lang="fr-FR" smtClean="0"/>
              <a:pPr>
                <a:defRPr/>
              </a:pPr>
              <a:t>29/09/2017</a:t>
            </a:fld>
            <a:endParaRPr lang="fr-F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pPr>
              <a:defRPr/>
            </a:pPr>
            <a:fld id="{58515FA8-49C1-4E4E-9356-8182F4809B0F}" type="slidenum">
              <a:rPr lang="fr-FR" smtClean="0"/>
              <a:pPr>
                <a:defRPr/>
              </a:pPr>
              <a:t>‹#›</a:t>
            </a:fld>
            <a:endParaRPr lang="fr-FR"/>
          </a:p>
        </p:txBody>
      </p:sp>
    </p:spTree>
    <p:extLst>
      <p:ext uri="{BB962C8B-B14F-4D97-AF65-F5344CB8AC3E}">
        <p14:creationId xmlns:p14="http://schemas.microsoft.com/office/powerpoint/2010/main" val="18219265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861993" rtl="0" eaLnBrk="1" latinLnBrk="0" hangingPunct="1">
        <a:lnSpc>
          <a:spcPct val="90000"/>
        </a:lnSpc>
        <a:spcBef>
          <a:spcPct val="0"/>
        </a:spcBef>
        <a:buNone/>
        <a:defRPr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3568" y="764704"/>
            <a:ext cx="7772400" cy="1470025"/>
          </a:xfrm>
        </p:spPr>
        <p:txBody>
          <a:bodyPr>
            <a:normAutofit fontScale="90000"/>
          </a:bodyPr>
          <a:lstStyle/>
          <a:p>
            <a:r>
              <a:rPr lang="tr-TR" dirty="0">
                <a:solidFill>
                  <a:srgbClr val="879504"/>
                </a:solidFill>
              </a:rPr>
              <a:t>GREEN CHEMISTRY</a:t>
            </a:r>
            <a:br>
              <a:rPr lang="tr-TR" dirty="0">
                <a:solidFill>
                  <a:srgbClr val="879504"/>
                </a:solidFill>
              </a:rPr>
            </a:br>
            <a:r>
              <a:rPr lang="tr-TR" sz="2400" dirty="0" err="1">
                <a:solidFill>
                  <a:srgbClr val="879504"/>
                </a:solidFill>
              </a:rPr>
              <a:t>Lab</a:t>
            </a:r>
            <a:r>
              <a:rPr lang="tr-TR" sz="2400" dirty="0">
                <a:solidFill>
                  <a:srgbClr val="879504"/>
                </a:solidFill>
              </a:rPr>
              <a:t> </a:t>
            </a:r>
            <a:r>
              <a:rPr lang="tr-TR" sz="2400" dirty="0" err="1">
                <a:solidFill>
                  <a:srgbClr val="879504"/>
                </a:solidFill>
              </a:rPr>
              <a:t>Safety</a:t>
            </a:r>
            <a:r>
              <a:rPr lang="tr-TR" sz="2400" dirty="0">
                <a:solidFill>
                  <a:srgbClr val="879504"/>
                </a:solidFill>
              </a:rPr>
              <a:t> Course </a:t>
            </a:r>
            <a:br>
              <a:rPr lang="tr-TR" sz="2400" dirty="0">
                <a:solidFill>
                  <a:srgbClr val="879504"/>
                </a:solidFill>
              </a:rPr>
            </a:br>
            <a:r>
              <a:rPr lang="tr-TR" sz="2400" dirty="0" err="1">
                <a:solidFill>
                  <a:srgbClr val="879504"/>
                </a:solidFill>
              </a:rPr>
              <a:t>Week</a:t>
            </a:r>
            <a:r>
              <a:rPr lang="tr-TR" sz="2400" dirty="0">
                <a:solidFill>
                  <a:srgbClr val="879504"/>
                </a:solidFill>
              </a:rPr>
              <a:t> II</a:t>
            </a:r>
            <a:endParaRPr lang="fr-FR" dirty="0">
              <a:solidFill>
                <a:srgbClr val="87950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395536" y="357166"/>
            <a:ext cx="8748464" cy="646331"/>
          </a:xfrm>
          <a:prstGeom prst="rect">
            <a:avLst/>
          </a:prstGeom>
          <a:effectLst>
            <a:glow rad="2286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schemeClr val="bg1"/>
                </a:solidFill>
                <a:effectLst/>
                <a:uLnTx/>
                <a:uFillTx/>
                <a:latin typeface="+mj-lt"/>
              </a:rPr>
              <a:t>Twelve</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principles</a:t>
            </a:r>
            <a:r>
              <a:rPr kumimoji="0" lang="tr-TR" sz="3600" b="0" i="0" u="none" strike="noStrike" kern="0" cap="none" spc="0" normalizeH="0" baseline="0" noProof="0" dirty="0">
                <a:ln>
                  <a:noFill/>
                </a:ln>
                <a:solidFill>
                  <a:schemeClr val="bg1"/>
                </a:solidFill>
                <a:effectLst/>
                <a:uLnTx/>
                <a:uFillTx/>
                <a:latin typeface="+mj-lt"/>
              </a:rPr>
              <a:t> of </a:t>
            </a:r>
            <a:r>
              <a:rPr kumimoji="0" lang="tr-TR" sz="3600" b="0" i="0" u="none" strike="noStrike" kern="0" cap="none" spc="0" normalizeH="0" baseline="0" noProof="0" dirty="0" err="1">
                <a:ln>
                  <a:noFill/>
                </a:ln>
                <a:solidFill>
                  <a:schemeClr val="bg1"/>
                </a:solidFill>
                <a:effectLst/>
                <a:uLnTx/>
                <a:uFillTx/>
                <a:latin typeface="+mj-lt"/>
              </a:rPr>
              <a:t>Green</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Chemistry</a:t>
            </a:r>
            <a:endParaRPr kumimoji="0" lang="tr-TR" sz="3600" b="0" i="0" u="none" strike="noStrike" kern="0" cap="none" spc="0" normalizeH="0" baseline="0" noProof="0" dirty="0">
              <a:ln>
                <a:noFill/>
              </a:ln>
              <a:solidFill>
                <a:schemeClr val="bg1"/>
              </a:solidFill>
              <a:effectLst/>
              <a:uLnTx/>
              <a:uFillTx/>
              <a:latin typeface="+mj-lt"/>
            </a:endParaRPr>
          </a:p>
        </p:txBody>
      </p:sp>
      <p:sp>
        <p:nvSpPr>
          <p:cNvPr id="9" name="8 Slayt Numarası Yer Tutucusu"/>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8515FA8-49C1-4E4E-9356-8182F4809B0F}"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fr-FR" sz="1800" b="0" i="0" u="none" strike="noStrike" kern="0" cap="none" spc="0" normalizeH="0" baseline="0" noProof="0">
              <a:ln>
                <a:noFill/>
              </a:ln>
              <a:solidFill>
                <a:sysClr val="windowText" lastClr="000000"/>
              </a:solidFill>
              <a:effectLst/>
              <a:uLnTx/>
              <a:uFillTx/>
            </a:endParaRPr>
          </a:p>
        </p:txBody>
      </p:sp>
      <p:sp>
        <p:nvSpPr>
          <p:cNvPr id="10" name="Dikdörtgen 9">
            <a:extLst>
              <a:ext uri="{FF2B5EF4-FFF2-40B4-BE49-F238E27FC236}">
                <a16:creationId xmlns:a16="http://schemas.microsoft.com/office/drawing/2014/main" id="{9AC8B783-1ABF-4AB9-8195-DAEB49E92958}"/>
              </a:ext>
            </a:extLst>
          </p:cNvPr>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cxnSp>
        <p:nvCxnSpPr>
          <p:cNvPr id="5" name="Düz Ok Bağlayıcısı 4">
            <a:extLst>
              <a:ext uri="{FF2B5EF4-FFF2-40B4-BE49-F238E27FC236}">
                <a16:creationId xmlns:a16="http://schemas.microsoft.com/office/drawing/2014/main" id="{33CE7277-B638-4C7A-B3FD-9F158F08CEDA}"/>
              </a:ext>
            </a:extLst>
          </p:cNvPr>
          <p:cNvCxnSpPr/>
          <p:nvPr/>
        </p:nvCxnSpPr>
        <p:spPr>
          <a:xfrm>
            <a:off x="2627784" y="589464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Dikdörtgen 3">
            <a:extLst>
              <a:ext uri="{FF2B5EF4-FFF2-40B4-BE49-F238E27FC236}">
                <a16:creationId xmlns:a16="http://schemas.microsoft.com/office/drawing/2014/main" id="{63FC5713-2964-4A60-97D3-7483951FB80D}"/>
              </a:ext>
            </a:extLst>
          </p:cNvPr>
          <p:cNvSpPr/>
          <p:nvPr/>
        </p:nvSpPr>
        <p:spPr>
          <a:xfrm>
            <a:off x="224644" y="2002836"/>
            <a:ext cx="8838728" cy="646331"/>
          </a:xfrm>
          <a:prstGeom prst="rect">
            <a:avLst/>
          </a:prstGeom>
        </p:spPr>
        <p:txBody>
          <a:bodyPr wrap="square">
            <a:spAutoFit/>
          </a:bodyPr>
          <a:lstStyle/>
          <a:p>
            <a:r>
              <a:rPr lang="en-US" b="1" dirty="0"/>
              <a:t>9. </a:t>
            </a:r>
            <a:r>
              <a:rPr lang="en-US" dirty="0"/>
              <a:t>Increase energy efficiency. Run chemical reactions at ambient temperature and pressure whenever possible.</a:t>
            </a:r>
          </a:p>
        </p:txBody>
      </p:sp>
      <p:sp>
        <p:nvSpPr>
          <p:cNvPr id="8" name="Dikdörtgen 7">
            <a:extLst>
              <a:ext uri="{FF2B5EF4-FFF2-40B4-BE49-F238E27FC236}">
                <a16:creationId xmlns:a16="http://schemas.microsoft.com/office/drawing/2014/main" id="{03E503BB-15F5-4895-9071-8AF17A8F8C8E}"/>
              </a:ext>
            </a:extLst>
          </p:cNvPr>
          <p:cNvSpPr/>
          <p:nvPr/>
        </p:nvSpPr>
        <p:spPr>
          <a:xfrm>
            <a:off x="387547" y="5709982"/>
            <a:ext cx="5904180" cy="369332"/>
          </a:xfrm>
          <a:prstGeom prst="rect">
            <a:avLst/>
          </a:prstGeom>
        </p:spPr>
        <p:txBody>
          <a:bodyPr wrap="none">
            <a:spAutoFit/>
          </a:bodyPr>
          <a:lstStyle/>
          <a:p>
            <a:r>
              <a:rPr lang="en-US" i="1" dirty="0"/>
              <a:t>Ambient T and P </a:t>
            </a:r>
            <a:r>
              <a:rPr lang="tr-TR" i="1" dirty="0"/>
              <a:t>			</a:t>
            </a:r>
            <a:r>
              <a:rPr lang="en-US" i="1" dirty="0"/>
              <a:t>safer for employees</a:t>
            </a:r>
          </a:p>
        </p:txBody>
      </p:sp>
      <p:pic>
        <p:nvPicPr>
          <p:cNvPr id="11" name="Resim 10">
            <a:extLst>
              <a:ext uri="{FF2B5EF4-FFF2-40B4-BE49-F238E27FC236}">
                <a16:creationId xmlns:a16="http://schemas.microsoft.com/office/drawing/2014/main" id="{1B8F9CBA-96BD-4CCD-976E-5BC2BB10874A}"/>
              </a:ext>
            </a:extLst>
          </p:cNvPr>
          <p:cNvPicPr>
            <a:picLocks noChangeAspect="1"/>
          </p:cNvPicPr>
          <p:nvPr/>
        </p:nvPicPr>
        <p:blipFill>
          <a:blip r:embed="rId3"/>
          <a:stretch>
            <a:fillRect/>
          </a:stretch>
        </p:blipFill>
        <p:spPr>
          <a:xfrm>
            <a:off x="224644" y="3011573"/>
            <a:ext cx="2843808" cy="1895872"/>
          </a:xfrm>
          <a:prstGeom prst="rect">
            <a:avLst/>
          </a:prstGeom>
        </p:spPr>
      </p:pic>
      <p:sp>
        <p:nvSpPr>
          <p:cNvPr id="12" name="Metin kutusu 11">
            <a:extLst>
              <a:ext uri="{FF2B5EF4-FFF2-40B4-BE49-F238E27FC236}">
                <a16:creationId xmlns:a16="http://schemas.microsoft.com/office/drawing/2014/main" id="{5A1124EB-004D-4C16-9EA0-58D85E58BBD7}"/>
              </a:ext>
            </a:extLst>
          </p:cNvPr>
          <p:cNvSpPr txBox="1"/>
          <p:nvPr/>
        </p:nvSpPr>
        <p:spPr>
          <a:xfrm>
            <a:off x="3126254" y="3774843"/>
            <a:ext cx="5175713" cy="646331"/>
          </a:xfrm>
          <a:prstGeom prst="rect">
            <a:avLst/>
          </a:prstGeom>
          <a:noFill/>
        </p:spPr>
        <p:txBody>
          <a:bodyPr wrap="square" rtlCol="0">
            <a:spAutoFit/>
          </a:bodyPr>
          <a:lstStyle/>
          <a:p>
            <a:r>
              <a:rPr lang="tr-TR" i="1" dirty="0"/>
              <a:t>No </a:t>
            </a:r>
            <a:r>
              <a:rPr lang="tr-TR" i="1" dirty="0" err="1"/>
              <a:t>high</a:t>
            </a:r>
            <a:r>
              <a:rPr lang="tr-TR" i="1" dirty="0"/>
              <a:t> </a:t>
            </a:r>
            <a:r>
              <a:rPr lang="tr-TR" i="1" dirty="0" err="1"/>
              <a:t>temperature</a:t>
            </a:r>
            <a:r>
              <a:rPr lang="tr-TR" i="1" dirty="0"/>
              <a:t> </a:t>
            </a:r>
            <a:r>
              <a:rPr lang="tr-TR" i="1" dirty="0" err="1"/>
              <a:t>and</a:t>
            </a:r>
            <a:r>
              <a:rPr lang="tr-TR" i="1" dirty="0"/>
              <a:t> </a:t>
            </a:r>
            <a:r>
              <a:rPr lang="tr-TR" i="1" dirty="0" err="1"/>
              <a:t>high</a:t>
            </a:r>
            <a:r>
              <a:rPr lang="tr-TR" i="1" dirty="0"/>
              <a:t> </a:t>
            </a:r>
            <a:r>
              <a:rPr lang="tr-TR" i="1" dirty="0" err="1"/>
              <a:t>pressure</a:t>
            </a:r>
            <a:r>
              <a:rPr lang="tr-TR" i="1" dirty="0"/>
              <a:t>, </a:t>
            </a:r>
            <a:r>
              <a:rPr lang="tr-TR" i="1" dirty="0" err="1"/>
              <a:t>no</a:t>
            </a:r>
            <a:r>
              <a:rPr lang="tr-TR" i="1" dirty="0"/>
              <a:t> </a:t>
            </a:r>
            <a:r>
              <a:rPr lang="tr-TR" i="1" dirty="0" err="1"/>
              <a:t>cry</a:t>
            </a:r>
            <a:r>
              <a:rPr lang="tr-TR" i="1" dirty="0"/>
              <a:t>!	</a:t>
            </a:r>
            <a:endParaRPr lang="en-US" i="1" dirty="0"/>
          </a:p>
        </p:txBody>
      </p:sp>
    </p:spTree>
    <p:extLst>
      <p:ext uri="{BB962C8B-B14F-4D97-AF65-F5344CB8AC3E}">
        <p14:creationId xmlns:p14="http://schemas.microsoft.com/office/powerpoint/2010/main" val="69807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395536" y="357166"/>
            <a:ext cx="8748464" cy="646331"/>
          </a:xfrm>
          <a:prstGeom prst="rect">
            <a:avLst/>
          </a:prstGeom>
          <a:effectLst>
            <a:glow rad="2286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schemeClr val="bg1"/>
                </a:solidFill>
                <a:effectLst/>
                <a:uLnTx/>
                <a:uFillTx/>
                <a:latin typeface="+mj-lt"/>
              </a:rPr>
              <a:t>Twelve</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principles</a:t>
            </a:r>
            <a:r>
              <a:rPr kumimoji="0" lang="tr-TR" sz="3600" b="0" i="0" u="none" strike="noStrike" kern="0" cap="none" spc="0" normalizeH="0" baseline="0" noProof="0" dirty="0">
                <a:ln>
                  <a:noFill/>
                </a:ln>
                <a:solidFill>
                  <a:schemeClr val="bg1"/>
                </a:solidFill>
                <a:effectLst/>
                <a:uLnTx/>
                <a:uFillTx/>
                <a:latin typeface="+mj-lt"/>
              </a:rPr>
              <a:t> of </a:t>
            </a:r>
            <a:r>
              <a:rPr kumimoji="0" lang="tr-TR" sz="3600" b="0" i="0" u="none" strike="noStrike" kern="0" cap="none" spc="0" normalizeH="0" baseline="0" noProof="0" dirty="0" err="1">
                <a:ln>
                  <a:noFill/>
                </a:ln>
                <a:solidFill>
                  <a:schemeClr val="bg1"/>
                </a:solidFill>
                <a:effectLst/>
                <a:uLnTx/>
                <a:uFillTx/>
                <a:latin typeface="+mj-lt"/>
              </a:rPr>
              <a:t>Green</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Chemistry</a:t>
            </a:r>
            <a:endParaRPr kumimoji="0" lang="tr-TR" sz="3600" b="0" i="0" u="none" strike="noStrike" kern="0" cap="none" spc="0" normalizeH="0" baseline="0" noProof="0" dirty="0">
              <a:ln>
                <a:noFill/>
              </a:ln>
              <a:solidFill>
                <a:schemeClr val="bg1"/>
              </a:solidFill>
              <a:effectLst/>
              <a:uLnTx/>
              <a:uFillTx/>
              <a:latin typeface="+mj-lt"/>
            </a:endParaRPr>
          </a:p>
        </p:txBody>
      </p:sp>
      <p:sp>
        <p:nvSpPr>
          <p:cNvPr id="9" name="8 Slayt Numarası Yer Tutucusu"/>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8515FA8-49C1-4E4E-9356-8182F4809B0F}"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fr-FR" sz="1800" b="0" i="0" u="none" strike="noStrike" kern="0" cap="none" spc="0" normalizeH="0" baseline="0" noProof="0">
              <a:ln>
                <a:noFill/>
              </a:ln>
              <a:solidFill>
                <a:sysClr val="windowText" lastClr="000000"/>
              </a:solidFill>
              <a:effectLst/>
              <a:uLnTx/>
              <a:uFillTx/>
            </a:endParaRPr>
          </a:p>
        </p:txBody>
      </p:sp>
      <p:sp>
        <p:nvSpPr>
          <p:cNvPr id="10" name="Dikdörtgen 9">
            <a:extLst>
              <a:ext uri="{FF2B5EF4-FFF2-40B4-BE49-F238E27FC236}">
                <a16:creationId xmlns:a16="http://schemas.microsoft.com/office/drawing/2014/main" id="{9AC8B783-1ABF-4AB9-8195-DAEB49E92958}"/>
              </a:ext>
            </a:extLst>
          </p:cNvPr>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sp>
        <p:nvSpPr>
          <p:cNvPr id="2" name="Dikdörtgen 1">
            <a:extLst>
              <a:ext uri="{FF2B5EF4-FFF2-40B4-BE49-F238E27FC236}">
                <a16:creationId xmlns:a16="http://schemas.microsoft.com/office/drawing/2014/main" id="{A2542E62-B7EB-4D12-8B50-08C21C1CBF9B}"/>
              </a:ext>
            </a:extLst>
          </p:cNvPr>
          <p:cNvSpPr/>
          <p:nvPr/>
        </p:nvSpPr>
        <p:spPr>
          <a:xfrm>
            <a:off x="161256" y="2132856"/>
            <a:ext cx="9217024" cy="4524315"/>
          </a:xfrm>
          <a:prstGeom prst="rect">
            <a:avLst/>
          </a:prstGeom>
        </p:spPr>
        <p:txBody>
          <a:bodyPr wrap="square">
            <a:spAutoFit/>
          </a:bodyPr>
          <a:lstStyle/>
          <a:p>
            <a:r>
              <a:rPr lang="en-US" dirty="0"/>
              <a:t>10. Design chemicals and products to degrade after use. Design chemical products to break down to innocuous substances after use so that they do not accumulate in the environment.</a:t>
            </a:r>
            <a:endParaRPr lang="tr-TR" dirty="0"/>
          </a:p>
          <a:p>
            <a:r>
              <a:rPr lang="en-US" b="1" dirty="0"/>
              <a:t>1</a:t>
            </a:r>
            <a:r>
              <a:rPr lang="tr-TR" b="1" dirty="0"/>
              <a:t>1. </a:t>
            </a:r>
            <a:r>
              <a:rPr lang="en-US" dirty="0"/>
              <a:t>Analyze in real time to prevent pollution. Include in-process real-time monitoring and control during syntheses to</a:t>
            </a:r>
            <a:r>
              <a:rPr lang="tr-TR" dirty="0"/>
              <a:t> </a:t>
            </a:r>
            <a:r>
              <a:rPr lang="en-US" dirty="0"/>
              <a:t>minimize or eliminate the formation of by-products.</a:t>
            </a:r>
            <a:endParaRPr lang="tr-TR" dirty="0"/>
          </a:p>
          <a:p>
            <a:endParaRPr lang="tr-TR" dirty="0"/>
          </a:p>
          <a:p>
            <a:endParaRPr lang="tr-TR" i="1" dirty="0"/>
          </a:p>
          <a:p>
            <a:endParaRPr lang="tr-TR" i="1" dirty="0"/>
          </a:p>
          <a:p>
            <a:endParaRPr lang="en-US" i="1" dirty="0"/>
          </a:p>
          <a:p>
            <a:endParaRPr lang="tr-TR" i="1" dirty="0"/>
          </a:p>
          <a:p>
            <a:endParaRPr lang="tr-TR" i="1" dirty="0"/>
          </a:p>
          <a:p>
            <a:endParaRPr lang="tr-TR" i="1" dirty="0"/>
          </a:p>
          <a:p>
            <a:endParaRPr lang="tr-TR" i="1" dirty="0"/>
          </a:p>
          <a:p>
            <a:endParaRPr lang="tr-TR" i="1" dirty="0"/>
          </a:p>
          <a:p>
            <a:r>
              <a:rPr lang="en-US" i="1" dirty="0"/>
              <a:t>Prevention of real-time, in-process hazards </a:t>
            </a:r>
            <a:r>
              <a:rPr lang="tr-TR" i="1" dirty="0"/>
              <a:t>		</a:t>
            </a:r>
            <a:r>
              <a:rPr lang="en-US" i="1" dirty="0"/>
              <a:t>safer for employees. </a:t>
            </a:r>
          </a:p>
          <a:p>
            <a:endParaRPr lang="en-US" dirty="0"/>
          </a:p>
        </p:txBody>
      </p:sp>
      <p:pic>
        <p:nvPicPr>
          <p:cNvPr id="2050" name="Picture 2" descr="http://scentroid.com/wp-content/uploads/2015/04/Sampling-Drone-Scentroid-Foundery.jpg">
            <a:extLst>
              <a:ext uri="{FF2B5EF4-FFF2-40B4-BE49-F238E27FC236}">
                <a16:creationId xmlns:a16="http://schemas.microsoft.com/office/drawing/2014/main" id="{9314B839-CC73-4A1E-A24F-54ED9F988B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717032"/>
            <a:ext cx="1949743" cy="212911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Düz Ok Bağlayıcısı 13">
            <a:extLst>
              <a:ext uri="{FF2B5EF4-FFF2-40B4-BE49-F238E27FC236}">
                <a16:creationId xmlns:a16="http://schemas.microsoft.com/office/drawing/2014/main" id="{49CE70A7-1DB2-4400-AAFB-69804505EBC7}"/>
              </a:ext>
            </a:extLst>
          </p:cNvPr>
          <p:cNvCxnSpPr/>
          <p:nvPr/>
        </p:nvCxnSpPr>
        <p:spPr>
          <a:xfrm>
            <a:off x="4716016" y="6165304"/>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69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395536" y="357166"/>
            <a:ext cx="8748464" cy="646331"/>
          </a:xfrm>
          <a:prstGeom prst="rect">
            <a:avLst/>
          </a:prstGeom>
          <a:effectLst>
            <a:glow rad="2286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schemeClr val="bg1"/>
                </a:solidFill>
                <a:effectLst/>
                <a:uLnTx/>
                <a:uFillTx/>
                <a:latin typeface="+mj-lt"/>
              </a:rPr>
              <a:t>Twelve</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principles</a:t>
            </a:r>
            <a:r>
              <a:rPr kumimoji="0" lang="tr-TR" sz="3600" b="0" i="0" u="none" strike="noStrike" kern="0" cap="none" spc="0" normalizeH="0" baseline="0" noProof="0" dirty="0">
                <a:ln>
                  <a:noFill/>
                </a:ln>
                <a:solidFill>
                  <a:schemeClr val="bg1"/>
                </a:solidFill>
                <a:effectLst/>
                <a:uLnTx/>
                <a:uFillTx/>
                <a:latin typeface="+mj-lt"/>
              </a:rPr>
              <a:t> of </a:t>
            </a:r>
            <a:r>
              <a:rPr kumimoji="0" lang="tr-TR" sz="3600" b="0" i="0" u="none" strike="noStrike" kern="0" cap="none" spc="0" normalizeH="0" baseline="0" noProof="0" dirty="0" err="1">
                <a:ln>
                  <a:noFill/>
                </a:ln>
                <a:solidFill>
                  <a:schemeClr val="bg1"/>
                </a:solidFill>
                <a:effectLst/>
                <a:uLnTx/>
                <a:uFillTx/>
                <a:latin typeface="+mj-lt"/>
              </a:rPr>
              <a:t>Green</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Chemistry</a:t>
            </a:r>
            <a:endParaRPr kumimoji="0" lang="tr-TR" sz="3600" b="0" i="0" u="none" strike="noStrike" kern="0" cap="none" spc="0" normalizeH="0" baseline="0" noProof="0" dirty="0">
              <a:ln>
                <a:noFill/>
              </a:ln>
              <a:solidFill>
                <a:schemeClr val="bg1"/>
              </a:solidFill>
              <a:effectLst/>
              <a:uLnTx/>
              <a:uFillTx/>
              <a:latin typeface="+mj-lt"/>
            </a:endParaRPr>
          </a:p>
        </p:txBody>
      </p:sp>
      <p:sp>
        <p:nvSpPr>
          <p:cNvPr id="9" name="8 Slayt Numarası Yer Tutucusu"/>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8515FA8-49C1-4E4E-9356-8182F4809B0F}"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fr-FR" sz="1800" b="0" i="0" u="none" strike="noStrike" kern="0" cap="none" spc="0" normalizeH="0" baseline="0" noProof="0">
              <a:ln>
                <a:noFill/>
              </a:ln>
              <a:solidFill>
                <a:sysClr val="windowText" lastClr="000000"/>
              </a:solidFill>
              <a:effectLst/>
              <a:uLnTx/>
              <a:uFillTx/>
            </a:endParaRPr>
          </a:p>
        </p:txBody>
      </p:sp>
      <p:sp>
        <p:nvSpPr>
          <p:cNvPr id="3" name="Dikdörtgen 2"/>
          <p:cNvSpPr/>
          <p:nvPr/>
        </p:nvSpPr>
        <p:spPr>
          <a:xfrm>
            <a:off x="4939" y="1942834"/>
            <a:ext cx="8964488" cy="3016210"/>
          </a:xfrm>
          <a:prstGeom prst="rect">
            <a:avLst/>
          </a:prstGeom>
        </p:spPr>
        <p:txBody>
          <a:bodyPr wrap="square">
            <a:spAutoFit/>
          </a:bodyPr>
          <a:lstStyle/>
          <a:p>
            <a:r>
              <a:rPr lang="en-US" b="1" dirty="0"/>
              <a:t>12. </a:t>
            </a:r>
            <a:r>
              <a:rPr lang="en-US" dirty="0"/>
              <a:t>Minimize the potential for accidents. Substances and the form of a substance used in a chemical process should be chosen to minimize the potential for chemical accidents, including releases, explosions, and fires.</a:t>
            </a:r>
            <a:endParaRPr lang="tr-TR" dirty="0"/>
          </a:p>
          <a:p>
            <a:endParaRPr lang="tr-TR" sz="2000" dirty="0"/>
          </a:p>
          <a:p>
            <a:endParaRPr lang="tr-TR" sz="2000" dirty="0"/>
          </a:p>
          <a:p>
            <a:endParaRPr lang="tr-TR" sz="2000" dirty="0"/>
          </a:p>
          <a:p>
            <a:endParaRPr lang="tr-TR" sz="2000" dirty="0"/>
          </a:p>
          <a:p>
            <a:endParaRPr lang="en-US" dirty="0"/>
          </a:p>
          <a:p>
            <a:r>
              <a:rPr lang="tr-TR" i="1" dirty="0"/>
              <a:t>«</a:t>
            </a:r>
            <a:r>
              <a:rPr lang="en-US" i="1" dirty="0"/>
              <a:t>The goal</a:t>
            </a:r>
            <a:r>
              <a:rPr lang="tr-TR" i="1" dirty="0"/>
              <a:t> of </a:t>
            </a:r>
            <a:r>
              <a:rPr lang="tr-TR" i="1" dirty="0" err="1"/>
              <a:t>green</a:t>
            </a:r>
            <a:r>
              <a:rPr lang="tr-TR" i="1" dirty="0"/>
              <a:t> </a:t>
            </a:r>
            <a:r>
              <a:rPr lang="tr-TR" i="1" dirty="0" err="1"/>
              <a:t>chemistry</a:t>
            </a:r>
            <a:r>
              <a:rPr lang="en-US" i="1" dirty="0"/>
              <a:t> is to </a:t>
            </a:r>
            <a:r>
              <a:rPr lang="en-US" b="1" i="1" dirty="0"/>
              <a:t>protect the environment </a:t>
            </a:r>
            <a:r>
              <a:rPr lang="en-US" i="1" dirty="0"/>
              <a:t>but, as this goal is addressed, the lab and manufacturing facility also become </a:t>
            </a:r>
            <a:r>
              <a:rPr lang="en-US" b="1" i="1" dirty="0"/>
              <a:t>safer for employees</a:t>
            </a:r>
            <a:r>
              <a:rPr lang="tr-TR" b="1" i="1" dirty="0"/>
              <a:t>.»</a:t>
            </a:r>
            <a:r>
              <a:rPr lang="en-US" b="1" i="1" dirty="0"/>
              <a:t> </a:t>
            </a:r>
            <a:endParaRPr lang="en-US" sz="2000" dirty="0"/>
          </a:p>
        </p:txBody>
      </p:sp>
      <p:sp>
        <p:nvSpPr>
          <p:cNvPr id="7" name="Dikdörtgen 6">
            <a:extLst>
              <a:ext uri="{FF2B5EF4-FFF2-40B4-BE49-F238E27FC236}">
                <a16:creationId xmlns:a16="http://schemas.microsoft.com/office/drawing/2014/main" id="{B7D39AA4-1CA6-4F4F-81DD-240A05F75D50}"/>
              </a:ext>
            </a:extLst>
          </p:cNvPr>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pic>
        <p:nvPicPr>
          <p:cNvPr id="5" name="Resim 4">
            <a:extLst>
              <a:ext uri="{FF2B5EF4-FFF2-40B4-BE49-F238E27FC236}">
                <a16:creationId xmlns:a16="http://schemas.microsoft.com/office/drawing/2014/main" id="{BE347434-4C05-4EB5-B14B-A23DFF0FCCBF}"/>
              </a:ext>
            </a:extLst>
          </p:cNvPr>
          <p:cNvPicPr>
            <a:picLocks noChangeAspect="1"/>
          </p:cNvPicPr>
          <p:nvPr/>
        </p:nvPicPr>
        <p:blipFill>
          <a:blip r:embed="rId3"/>
          <a:stretch>
            <a:fillRect/>
          </a:stretch>
        </p:blipFill>
        <p:spPr>
          <a:xfrm>
            <a:off x="2483768" y="4999214"/>
            <a:ext cx="3384376" cy="1417333"/>
          </a:xfrm>
          <a:prstGeom prst="rect">
            <a:avLst/>
          </a:prstGeom>
        </p:spPr>
      </p:pic>
    </p:spTree>
    <p:extLst>
      <p:ext uri="{BB962C8B-B14F-4D97-AF65-F5344CB8AC3E}">
        <p14:creationId xmlns:p14="http://schemas.microsoft.com/office/powerpoint/2010/main" val="237744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428875" y="274638"/>
            <a:ext cx="6257925" cy="1143000"/>
          </a:xfrm>
        </p:spPr>
        <p:txBody>
          <a:bodyPr/>
          <a:lstStyle/>
          <a:p>
            <a:pPr algn="l"/>
            <a:r>
              <a:rPr lang="tr-TR" dirty="0" err="1"/>
              <a:t>Sustainable</a:t>
            </a:r>
            <a:r>
              <a:rPr lang="tr-TR" dirty="0"/>
              <a:t> Development</a:t>
            </a:r>
            <a:endParaRPr lang="fr-FR" dirty="0">
              <a:solidFill>
                <a:srgbClr val="879504"/>
              </a:solidFill>
            </a:endParaRPr>
          </a:p>
        </p:txBody>
      </p:sp>
      <p:sp>
        <p:nvSpPr>
          <p:cNvPr id="3075" name="Espace réservé du contenu 2"/>
          <p:cNvSpPr>
            <a:spLocks noGrp="1"/>
          </p:cNvSpPr>
          <p:nvPr>
            <p:ph idx="1"/>
          </p:nvPr>
        </p:nvSpPr>
        <p:spPr>
          <a:xfrm>
            <a:off x="2267744" y="1362515"/>
            <a:ext cx="6257925" cy="1612776"/>
          </a:xfrm>
        </p:spPr>
        <p:txBody>
          <a:bodyPr/>
          <a:lstStyle/>
          <a:p>
            <a:r>
              <a:rPr lang="en-US" sz="2400" dirty="0"/>
              <a:t>Sustainable development is development that meets the needs of the present without compromising the ability of future generations to meet their own needs. </a:t>
            </a:r>
            <a:endParaRPr lang="fr-FR" sz="2400" i="1" dirty="0">
              <a:solidFill>
                <a:srgbClr val="879504"/>
              </a:solidFill>
            </a:endParaRPr>
          </a:p>
        </p:txBody>
      </p:sp>
      <p:sp>
        <p:nvSpPr>
          <p:cNvPr id="6" name="5 Slayt Numarası Yer Tutucusu"/>
          <p:cNvSpPr>
            <a:spLocks noGrp="1"/>
          </p:cNvSpPr>
          <p:nvPr>
            <p:ph type="sldNum" sz="quarter" idx="12"/>
          </p:nvPr>
        </p:nvSpPr>
        <p:spPr/>
        <p:txBody>
          <a:bodyPr/>
          <a:lstStyle/>
          <a:p>
            <a:pPr>
              <a:defRPr/>
            </a:pPr>
            <a:fld id="{4BA501CF-6161-47D4-8D5A-FE5EA3D6CC11}" type="slidenum">
              <a:rPr lang="fr-FR" smtClean="0"/>
              <a:t>2</a:t>
            </a:fld>
            <a:endParaRPr lang="fr-FR" dirty="0"/>
          </a:p>
        </p:txBody>
      </p:sp>
      <p:sp>
        <p:nvSpPr>
          <p:cNvPr id="2" name="Dikdörtgen 1"/>
          <p:cNvSpPr/>
          <p:nvPr/>
        </p:nvSpPr>
        <p:spPr>
          <a:xfrm>
            <a:off x="2614503" y="6571094"/>
            <a:ext cx="3502882" cy="246221"/>
          </a:xfrm>
          <a:prstGeom prst="rect">
            <a:avLst/>
          </a:prstGeom>
        </p:spPr>
        <p:txBody>
          <a:bodyPr wrap="none">
            <a:spAutoFit/>
          </a:bodyPr>
          <a:lstStyle/>
          <a:p>
            <a:r>
              <a:rPr lang="tr-TR" sz="1000" dirty="0">
                <a:solidFill>
                  <a:srgbClr val="879504"/>
                </a:solidFill>
              </a:rPr>
              <a:t>United Nations </a:t>
            </a:r>
            <a:r>
              <a:rPr lang="tr-TR" sz="1000" dirty="0" err="1">
                <a:solidFill>
                  <a:srgbClr val="879504"/>
                </a:solidFill>
              </a:rPr>
              <a:t>Documents</a:t>
            </a:r>
            <a:r>
              <a:rPr lang="tr-TR" sz="1000" dirty="0">
                <a:solidFill>
                  <a:srgbClr val="879504"/>
                </a:solidFill>
              </a:rPr>
              <a:t>, </a:t>
            </a:r>
            <a:r>
              <a:rPr lang="tr-TR" sz="1000" i="1" dirty="0" err="1">
                <a:solidFill>
                  <a:srgbClr val="879504"/>
                </a:solidFill>
              </a:rPr>
              <a:t>Our</a:t>
            </a:r>
            <a:r>
              <a:rPr lang="tr-TR" sz="1000" i="1" dirty="0">
                <a:solidFill>
                  <a:srgbClr val="879504"/>
                </a:solidFill>
              </a:rPr>
              <a:t> </a:t>
            </a:r>
            <a:r>
              <a:rPr lang="tr-TR" sz="1000" i="1" dirty="0" err="1">
                <a:solidFill>
                  <a:srgbClr val="879504"/>
                </a:solidFill>
              </a:rPr>
              <a:t>common</a:t>
            </a:r>
            <a:r>
              <a:rPr lang="tr-TR" sz="1000" i="1" dirty="0">
                <a:solidFill>
                  <a:srgbClr val="879504"/>
                </a:solidFill>
              </a:rPr>
              <a:t> </a:t>
            </a:r>
            <a:r>
              <a:rPr lang="tr-TR" sz="1000" i="1" dirty="0" err="1">
                <a:solidFill>
                  <a:srgbClr val="879504"/>
                </a:solidFill>
              </a:rPr>
              <a:t>future</a:t>
            </a:r>
            <a:r>
              <a:rPr lang="tr-TR" sz="1000" i="1" dirty="0">
                <a:solidFill>
                  <a:srgbClr val="879504"/>
                </a:solidFill>
              </a:rPr>
              <a:t>, </a:t>
            </a:r>
            <a:r>
              <a:rPr lang="tr-TR" sz="1000" i="1" dirty="0" err="1">
                <a:solidFill>
                  <a:srgbClr val="879504"/>
                </a:solidFill>
              </a:rPr>
              <a:t>Chapter</a:t>
            </a:r>
            <a:r>
              <a:rPr lang="tr-TR" sz="1000" i="1" dirty="0">
                <a:solidFill>
                  <a:srgbClr val="879504"/>
                </a:solidFill>
              </a:rPr>
              <a:t> 2</a:t>
            </a:r>
            <a:endParaRPr lang="tr-TR" sz="1000" dirty="0"/>
          </a:p>
        </p:txBody>
      </p:sp>
      <p:pic>
        <p:nvPicPr>
          <p:cNvPr id="7" name="4 Resim"/>
          <p:cNvPicPr/>
          <p:nvPr/>
        </p:nvPicPr>
        <p:blipFill>
          <a:blip r:embed="rId3" cstate="print"/>
          <a:srcRect/>
          <a:stretch>
            <a:fillRect/>
          </a:stretch>
        </p:blipFill>
        <p:spPr bwMode="auto">
          <a:xfrm>
            <a:off x="2843808" y="3212976"/>
            <a:ext cx="5009780" cy="2220848"/>
          </a:xfrm>
          <a:prstGeom prst="rect">
            <a:avLst/>
          </a:prstGeom>
          <a:noFill/>
          <a:ln w="9525">
            <a:noFill/>
            <a:miter lim="800000"/>
            <a:headEnd/>
            <a:tailEnd/>
          </a:ln>
          <a:effectLst>
            <a:outerShdw sx="1000" sy="1000" algn="ctr" rotWithShape="0">
              <a:srgbClr val="000000"/>
            </a:outerShdw>
          </a:effectLst>
        </p:spPr>
      </p:pic>
      <p:sp>
        <p:nvSpPr>
          <p:cNvPr id="8" name="Rectangle 1"/>
          <p:cNvSpPr>
            <a:spLocks noChangeArrowheads="1"/>
          </p:cNvSpPr>
          <p:nvPr/>
        </p:nvSpPr>
        <p:spPr bwMode="auto">
          <a:xfrm>
            <a:off x="3714000" y="5502232"/>
            <a:ext cx="3042243"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600" i="1" dirty="0" err="1">
                <a:latin typeface="Calibri" pitchFamily="34" charset="0"/>
                <a:ea typeface="Times New Roman" pitchFamily="18" charset="0"/>
                <a:cs typeface="Times New Roman" pitchFamily="18" charset="0"/>
              </a:rPr>
              <a:t>T</a:t>
            </a:r>
            <a:r>
              <a:rPr kumimoji="0" lang="tr-TR" sz="1600" b="0" i="1"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ripod</a:t>
            </a:r>
            <a:r>
              <a:rPr kumimoji="0" lang="tr-TR" sz="1600" b="0" i="1" u="none" strike="noStrike" cap="none" normalizeH="0" dirty="0">
                <a:ln>
                  <a:noFill/>
                </a:ln>
                <a:solidFill>
                  <a:schemeClr val="tx1"/>
                </a:solidFill>
                <a:effectLst/>
                <a:latin typeface="Calibri" pitchFamily="34" charset="0"/>
                <a:ea typeface="Times New Roman" pitchFamily="18" charset="0"/>
                <a:cs typeface="Times New Roman" pitchFamily="18" charset="0"/>
              </a:rPr>
              <a:t> of </a:t>
            </a:r>
            <a:r>
              <a:rPr kumimoji="0" lang="tr-TR" sz="1600"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sustainable</a:t>
            </a:r>
            <a:r>
              <a:rPr kumimoji="0" lang="tr-TR" sz="1600" b="0" i="1"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tr-TR" sz="1600"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development</a:t>
            </a:r>
            <a:endParaRPr kumimoji="0" lang="tr-TR" sz="1600" b="0" i="0" u="none" strike="noStrike" cap="none" normalizeH="0" baseline="0" dirty="0">
              <a:ln>
                <a:noFill/>
              </a:ln>
              <a:solidFill>
                <a:schemeClr val="tx1"/>
              </a:solidFill>
              <a:effectLst/>
              <a:latin typeface="Arial" pitchFamily="34" charset="0"/>
              <a:cs typeface="Arial" pitchFamily="34" charset="0"/>
            </a:endParaRPr>
          </a:p>
        </p:txBody>
      </p:sp>
      <p:sp>
        <p:nvSpPr>
          <p:cNvPr id="3" name="Dikdörtgen 2"/>
          <p:cNvSpPr/>
          <p:nvPr/>
        </p:nvSpPr>
        <p:spPr>
          <a:xfrm>
            <a:off x="2584376" y="5990841"/>
            <a:ext cx="6102424" cy="246221"/>
          </a:xfrm>
          <a:prstGeom prst="rect">
            <a:avLst/>
          </a:prstGeom>
        </p:spPr>
        <p:txBody>
          <a:bodyPr wrap="square">
            <a:spAutoFit/>
          </a:bodyPr>
          <a:lstStyle/>
          <a:p>
            <a:r>
              <a:rPr lang="tr-TR" sz="1000" dirty="0"/>
              <a:t>https://www.youtube.com/watch?v=B5NiTN0chj0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1285852" y="332656"/>
            <a:ext cx="6000792" cy="769441"/>
          </a:xfrm>
          <a:prstGeom prst="rect">
            <a:avLst/>
          </a:prstGeom>
          <a:effectLst>
            <a:glow rad="228600">
              <a:schemeClr val="accent2">
                <a:satMod val="175000"/>
                <a:alpha val="40000"/>
              </a:schemeClr>
            </a:glow>
          </a:effectLst>
        </p:spPr>
        <p:txBody>
          <a:bodyPr wrap="square">
            <a:spAutoFit/>
          </a:bodyPr>
          <a:lstStyle/>
          <a:p>
            <a:r>
              <a:rPr lang="tr-TR" sz="4400" dirty="0" err="1">
                <a:solidFill>
                  <a:schemeClr val="bg1"/>
                </a:solidFill>
                <a:latin typeface="+mj-lt"/>
              </a:rPr>
              <a:t>Population</a:t>
            </a:r>
            <a:r>
              <a:rPr lang="tr-TR" sz="4400" dirty="0">
                <a:solidFill>
                  <a:schemeClr val="bg1"/>
                </a:solidFill>
                <a:latin typeface="+mj-lt"/>
              </a:rPr>
              <a:t> </a:t>
            </a:r>
            <a:r>
              <a:rPr lang="tr-TR" sz="4400" dirty="0" err="1">
                <a:solidFill>
                  <a:schemeClr val="bg1"/>
                </a:solidFill>
                <a:latin typeface="+mj-lt"/>
              </a:rPr>
              <a:t>vs</a:t>
            </a:r>
            <a:r>
              <a:rPr lang="tr-TR" sz="4400" dirty="0">
                <a:solidFill>
                  <a:schemeClr val="bg1"/>
                </a:solidFill>
                <a:latin typeface="+mj-lt"/>
              </a:rPr>
              <a:t> </a:t>
            </a:r>
            <a:r>
              <a:rPr lang="tr-TR" sz="4400" dirty="0" err="1">
                <a:solidFill>
                  <a:schemeClr val="bg1"/>
                </a:solidFill>
                <a:latin typeface="+mj-lt"/>
              </a:rPr>
              <a:t>production</a:t>
            </a:r>
            <a:endParaRPr lang="tr-TR" sz="4400" dirty="0">
              <a:solidFill>
                <a:schemeClr val="bg1"/>
              </a:solidFill>
              <a:latin typeface="+mj-lt"/>
            </a:endParaRPr>
          </a:p>
        </p:txBody>
      </p:sp>
      <p:sp>
        <p:nvSpPr>
          <p:cNvPr id="9" name="8 Slayt Numarası Yer Tutucusu"/>
          <p:cNvSpPr>
            <a:spLocks noGrp="1"/>
          </p:cNvSpPr>
          <p:nvPr>
            <p:ph type="sldNum" sz="quarter" idx="12"/>
          </p:nvPr>
        </p:nvSpPr>
        <p:spPr/>
        <p:txBody>
          <a:bodyPr/>
          <a:lstStyle/>
          <a:p>
            <a:pPr>
              <a:defRPr/>
            </a:pPr>
            <a:fld id="{58515FA8-49C1-4E4E-9356-8182F4809B0F}" type="slidenum">
              <a:rPr lang="fr-FR" smtClean="0"/>
              <a:pPr>
                <a:defRPr/>
              </a:pPr>
              <a:t>3</a:t>
            </a:fld>
            <a:endParaRPr lang="fr-FR"/>
          </a:p>
        </p:txBody>
      </p:sp>
      <p:pic>
        <p:nvPicPr>
          <p:cNvPr id="5" name="4 Resim"/>
          <p:cNvPicPr/>
          <p:nvPr/>
        </p:nvPicPr>
        <p:blipFill>
          <a:blip r:embed="rId3" cstate="print"/>
          <a:srcRect/>
          <a:stretch>
            <a:fillRect/>
          </a:stretch>
        </p:blipFill>
        <p:spPr bwMode="auto">
          <a:xfrm>
            <a:off x="683568" y="2060848"/>
            <a:ext cx="7383764" cy="3657048"/>
          </a:xfrm>
          <a:prstGeom prst="rect">
            <a:avLst/>
          </a:prstGeom>
          <a:noFill/>
          <a:ln w="9525">
            <a:noFill/>
            <a:miter lim="800000"/>
            <a:headEnd/>
            <a:tailEnd/>
          </a:ln>
        </p:spPr>
      </p:pic>
      <p:sp>
        <p:nvSpPr>
          <p:cNvPr id="26625" name="Rectangle 1"/>
          <p:cNvSpPr>
            <a:spLocks noChangeArrowheads="1"/>
          </p:cNvSpPr>
          <p:nvPr/>
        </p:nvSpPr>
        <p:spPr bwMode="auto">
          <a:xfrm>
            <a:off x="467544" y="5542175"/>
            <a:ext cx="795982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i="1" dirty="0">
                <a:latin typeface="Calibri" pitchFamily="34" charset="0"/>
                <a:ea typeface="Times New Roman" pitchFamily="18" charset="0"/>
                <a:cs typeface="Times New Roman" pitchFamily="18" charset="0"/>
              </a:rPr>
              <a:t>	</a:t>
            </a:r>
            <a:r>
              <a:rPr kumimoji="0" lang="tr-TR" b="0"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Comparison</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of global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population</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and</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global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chemical</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production</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a:t>
            </a:r>
            <a:r>
              <a:rPr kumimoji="0" lang="tr-TR" b="0"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b="0" i="1"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Assumption</a:t>
            </a:r>
            <a:r>
              <a:rPr kumimoji="0" lang="tr-TR" b="0"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Chemical</a:t>
            </a:r>
            <a:r>
              <a:rPr kumimoji="0" lang="tr-TR" b="0"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baseline="0" dirty="0" err="1">
                <a:ln>
                  <a:noFill/>
                </a:ln>
                <a:solidFill>
                  <a:schemeClr val="tx1"/>
                </a:solidFill>
                <a:effectLst/>
                <a:latin typeface="Calibri" pitchFamily="34" charset="0"/>
                <a:ea typeface="Times New Roman" pitchFamily="18" charset="0"/>
                <a:cs typeface="Times New Roman" pitchFamily="18" charset="0"/>
              </a:rPr>
              <a:t>production</a:t>
            </a:r>
            <a:r>
              <a:rPr kumimoji="0" lang="tr-TR" b="0" i="1"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rate</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increases</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3%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per</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year</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while</a:t>
            </a:r>
            <a:r>
              <a:rPr kumimoji="0" lang="tr-TR" b="0" i="1"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tr-TR" b="0" i="1" u="none" strike="noStrike" cap="none" normalizeH="0" dirty="0" err="1">
                <a:ln>
                  <a:noFill/>
                </a:ln>
                <a:solidFill>
                  <a:schemeClr val="tx1"/>
                </a:solidFill>
                <a:effectLst/>
                <a:latin typeface="Calibri" pitchFamily="34" charset="0"/>
                <a:ea typeface="Times New Roman" pitchFamily="18" charset="0"/>
                <a:cs typeface="Times New Roman" pitchFamily="18" charset="0"/>
              </a:rPr>
              <a:t>p</a:t>
            </a:r>
            <a:r>
              <a:rPr lang="tr-TR" i="1" dirty="0" err="1">
                <a:latin typeface="Calibri" pitchFamily="34" charset="0"/>
                <a:ea typeface="Times New Roman" pitchFamily="18" charset="0"/>
                <a:cs typeface="Times New Roman" pitchFamily="18" charset="0"/>
              </a:rPr>
              <a:t>opulation</a:t>
            </a:r>
            <a:r>
              <a:rPr lang="tr-TR" i="1" dirty="0">
                <a:latin typeface="Calibri" pitchFamily="34" charset="0"/>
                <a:ea typeface="Times New Roman" pitchFamily="18" charset="0"/>
                <a:cs typeface="Times New Roman" pitchFamily="18" charset="0"/>
              </a:rPr>
              <a:t> </a:t>
            </a:r>
            <a:r>
              <a:rPr lang="tr-TR" i="1" dirty="0" err="1">
                <a:latin typeface="Calibri" pitchFamily="34" charset="0"/>
                <a:ea typeface="Times New Roman" pitchFamily="18" charset="0"/>
                <a:cs typeface="Times New Roman" pitchFamily="18" charset="0"/>
              </a:rPr>
              <a:t>increases</a:t>
            </a:r>
            <a:r>
              <a:rPr lang="tr-TR" i="1" dirty="0">
                <a:latin typeface="Calibri" pitchFamily="34" charset="0"/>
                <a:ea typeface="Times New Roman" pitchFamily="18" charset="0"/>
                <a:cs typeface="Times New Roman" pitchFamily="18" charset="0"/>
              </a:rPr>
              <a:t> 0.77% </a:t>
            </a:r>
            <a:r>
              <a:rPr lang="tr-TR" i="1" dirty="0" err="1">
                <a:latin typeface="Calibri" pitchFamily="34" charset="0"/>
                <a:ea typeface="Times New Roman" pitchFamily="18" charset="0"/>
                <a:cs typeface="Times New Roman" pitchFamily="18" charset="0"/>
              </a:rPr>
              <a:t>per</a:t>
            </a:r>
            <a:r>
              <a:rPr lang="tr-TR" i="1" dirty="0">
                <a:latin typeface="Calibri" pitchFamily="34" charset="0"/>
                <a:ea typeface="Times New Roman" pitchFamily="18" charset="0"/>
                <a:cs typeface="Times New Roman" pitchFamily="18" charset="0"/>
              </a:rPr>
              <a:t> </a:t>
            </a:r>
            <a:r>
              <a:rPr lang="tr-TR" i="1" dirty="0" err="1">
                <a:latin typeface="Calibri" pitchFamily="34" charset="0"/>
                <a:ea typeface="Times New Roman" pitchFamily="18" charset="0"/>
                <a:cs typeface="Times New Roman" pitchFamily="18" charset="0"/>
              </a:rPr>
              <a:t>year</a:t>
            </a:r>
            <a:r>
              <a:rPr lang="tr-TR" i="1" dirty="0">
                <a:latin typeface="Calibri" pitchFamily="34" charset="0"/>
                <a:ea typeface="Times New Roman" pitchFamily="18" charset="0"/>
                <a:cs typeface="Times New Roman" pitchFamily="18" charset="0"/>
              </a:rPr>
              <a:t>.</a:t>
            </a:r>
            <a:endParaRPr kumimoji="0" lang="tr-TR"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107504" y="1772816"/>
            <a:ext cx="8928992" cy="5447645"/>
          </a:xfrm>
          <a:prstGeom prst="rect">
            <a:avLst/>
          </a:prstGeom>
        </p:spPr>
        <p:txBody>
          <a:bodyPr wrap="square">
            <a:spAutoFit/>
          </a:bodyPr>
          <a:lstStyle/>
          <a:p>
            <a:pPr>
              <a:lnSpc>
                <a:spcPct val="120000"/>
              </a:lnSpc>
            </a:pPr>
            <a:r>
              <a:rPr lang="tr-TR" sz="2000" dirty="0"/>
              <a:t>“</a:t>
            </a:r>
            <a:r>
              <a:rPr lang="en-US" sz="2000" dirty="0"/>
              <a:t>Green chemistry is the design and use of methods that eliminate health and</a:t>
            </a:r>
            <a:r>
              <a:rPr lang="tr-TR" sz="2000" dirty="0"/>
              <a:t> </a:t>
            </a:r>
            <a:r>
              <a:rPr lang="en-US" sz="2000" dirty="0"/>
              <a:t>environmental hazards in</a:t>
            </a:r>
            <a:r>
              <a:rPr lang="tr-TR" sz="2000" dirty="0"/>
              <a:t> </a:t>
            </a:r>
            <a:r>
              <a:rPr lang="en-US" sz="2000" dirty="0"/>
              <a:t>the manufacture and use of chemicals.”</a:t>
            </a:r>
            <a:endParaRPr lang="tr-TR" sz="2000" dirty="0"/>
          </a:p>
          <a:p>
            <a:pPr>
              <a:lnSpc>
                <a:spcPct val="120000"/>
              </a:lnSpc>
            </a:pPr>
            <a:endParaRPr lang="tr-TR" sz="2000" dirty="0"/>
          </a:p>
          <a:p>
            <a:pPr>
              <a:lnSpc>
                <a:spcPct val="120000"/>
              </a:lnSpc>
            </a:pPr>
            <a:r>
              <a:rPr lang="tr-TR" sz="2000" dirty="0" err="1"/>
              <a:t>Twelve</a:t>
            </a:r>
            <a:r>
              <a:rPr lang="tr-TR" sz="2000" dirty="0"/>
              <a:t> </a:t>
            </a:r>
            <a:r>
              <a:rPr lang="tr-TR" sz="2000" dirty="0" err="1"/>
              <a:t>principles</a:t>
            </a:r>
            <a:r>
              <a:rPr lang="tr-TR" sz="2000" dirty="0"/>
              <a:t> of </a:t>
            </a:r>
            <a:r>
              <a:rPr lang="tr-TR" sz="2000" dirty="0" err="1"/>
              <a:t>green</a:t>
            </a:r>
            <a:r>
              <a:rPr lang="tr-TR" sz="2000" dirty="0"/>
              <a:t> </a:t>
            </a:r>
            <a:r>
              <a:rPr lang="tr-TR" sz="2000" dirty="0" err="1"/>
              <a:t>chemistry</a:t>
            </a:r>
            <a:r>
              <a:rPr lang="tr-TR" sz="2000" dirty="0"/>
              <a:t>:</a:t>
            </a:r>
          </a:p>
          <a:p>
            <a:pPr marL="342900" indent="-342900">
              <a:buAutoNum type="arabicPeriod"/>
            </a:pPr>
            <a:r>
              <a:rPr lang="en-US" dirty="0"/>
              <a:t>Prevent waste. Design chemical syntheses to prevent waste, leaving no waste to treat or clean up. It is better to prevent waste than to treat or clean up waste after it has been created.</a:t>
            </a:r>
            <a:endParaRPr lang="tr-TR" dirty="0"/>
          </a:p>
          <a:p>
            <a:pPr marL="342900" indent="-342900">
              <a:buAutoNum type="arabicPeriod"/>
            </a:pPr>
            <a:endParaRPr lang="tr-TR" dirty="0"/>
          </a:p>
          <a:p>
            <a:pPr algn="ctr"/>
            <a:r>
              <a:rPr lang="en-US" dirty="0"/>
              <a:t>Wastes present hazards to individuals.</a:t>
            </a:r>
            <a:endParaRPr lang="tr-TR" dirty="0"/>
          </a:p>
          <a:p>
            <a:endParaRPr lang="tr-TR" dirty="0"/>
          </a:p>
          <a:p>
            <a:r>
              <a:rPr lang="en-US" dirty="0"/>
              <a:t> </a:t>
            </a:r>
            <a:endParaRPr lang="tr-TR" dirty="0"/>
          </a:p>
          <a:p>
            <a:endParaRPr lang="tr-TR" dirty="0"/>
          </a:p>
          <a:p>
            <a:endParaRPr lang="tr-TR" dirty="0"/>
          </a:p>
          <a:p>
            <a:endParaRPr lang="tr-TR" dirty="0"/>
          </a:p>
          <a:p>
            <a:pPr algn="ctr"/>
            <a:r>
              <a:rPr lang="en-US" dirty="0"/>
              <a:t>Less waste </a:t>
            </a:r>
            <a:r>
              <a:rPr lang="tr-TR" dirty="0"/>
              <a:t>	</a:t>
            </a:r>
            <a:r>
              <a:rPr lang="en-US" dirty="0"/>
              <a:t>safer for employees.</a:t>
            </a:r>
            <a:endParaRPr lang="tr-TR" dirty="0"/>
          </a:p>
          <a:p>
            <a:endParaRPr lang="tr-TR" dirty="0"/>
          </a:p>
          <a:p>
            <a:pPr marL="342900" indent="-342900">
              <a:buAutoNum type="arabicPeriod"/>
            </a:pPr>
            <a:endParaRPr lang="en-US" dirty="0"/>
          </a:p>
          <a:p>
            <a:endParaRPr lang="en-US" dirty="0"/>
          </a:p>
        </p:txBody>
      </p:sp>
      <p:sp>
        <p:nvSpPr>
          <p:cNvPr id="6" name="5 Dikdörtgen"/>
          <p:cNvSpPr/>
          <p:nvPr/>
        </p:nvSpPr>
        <p:spPr>
          <a:xfrm>
            <a:off x="1285852" y="357166"/>
            <a:ext cx="6000792" cy="769441"/>
          </a:xfrm>
          <a:prstGeom prst="rect">
            <a:avLst/>
          </a:prstGeom>
          <a:effectLst>
            <a:glow rad="228600">
              <a:schemeClr val="accent2">
                <a:satMod val="175000"/>
                <a:alpha val="40000"/>
              </a:schemeClr>
            </a:glow>
          </a:effectLst>
        </p:spPr>
        <p:txBody>
          <a:bodyPr wrap="square">
            <a:spAutoFit/>
          </a:bodyPr>
          <a:lstStyle/>
          <a:p>
            <a:r>
              <a:rPr lang="tr-TR" sz="4400" dirty="0" err="1">
                <a:solidFill>
                  <a:schemeClr val="bg1"/>
                </a:solidFill>
                <a:latin typeface="+mj-lt"/>
              </a:rPr>
              <a:t>Green</a:t>
            </a:r>
            <a:r>
              <a:rPr lang="tr-TR" sz="4400" dirty="0">
                <a:solidFill>
                  <a:schemeClr val="bg1"/>
                </a:solidFill>
                <a:latin typeface="+mj-lt"/>
              </a:rPr>
              <a:t> </a:t>
            </a:r>
            <a:r>
              <a:rPr lang="tr-TR" sz="4400" dirty="0" err="1">
                <a:solidFill>
                  <a:schemeClr val="bg1"/>
                </a:solidFill>
                <a:latin typeface="+mj-lt"/>
              </a:rPr>
              <a:t>Chemistry</a:t>
            </a:r>
            <a:endParaRPr lang="tr-TR" sz="4400" dirty="0">
              <a:solidFill>
                <a:schemeClr val="bg1"/>
              </a:solidFill>
              <a:latin typeface="+mj-lt"/>
            </a:endParaRPr>
          </a:p>
        </p:txBody>
      </p:sp>
      <p:sp>
        <p:nvSpPr>
          <p:cNvPr id="9" name="8 Slayt Numarası Yer Tutucusu"/>
          <p:cNvSpPr>
            <a:spLocks noGrp="1"/>
          </p:cNvSpPr>
          <p:nvPr>
            <p:ph type="sldNum" sz="quarter" idx="12"/>
          </p:nvPr>
        </p:nvSpPr>
        <p:spPr/>
        <p:txBody>
          <a:bodyPr/>
          <a:lstStyle/>
          <a:p>
            <a:pPr>
              <a:defRPr/>
            </a:pPr>
            <a:fld id="{58515FA8-49C1-4E4E-9356-8182F4809B0F}" type="slidenum">
              <a:rPr lang="fr-FR" smtClean="0"/>
              <a:pPr>
                <a:defRPr/>
              </a:pPr>
              <a:t>4</a:t>
            </a:fld>
            <a:endParaRPr lang="fr-FR"/>
          </a:p>
        </p:txBody>
      </p:sp>
      <p:sp>
        <p:nvSpPr>
          <p:cNvPr id="2" name="Dikdörtgen 1"/>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cxnSp>
        <p:nvCxnSpPr>
          <p:cNvPr id="5" name="Düz Ok Bağlayıcısı 4">
            <a:extLst>
              <a:ext uri="{FF2B5EF4-FFF2-40B4-BE49-F238E27FC236}">
                <a16:creationId xmlns:a16="http://schemas.microsoft.com/office/drawing/2014/main" id="{6924DC5A-473F-4FEB-8DBA-65A71327BCC1}"/>
              </a:ext>
            </a:extLst>
          </p:cNvPr>
          <p:cNvCxnSpPr/>
          <p:nvPr/>
        </p:nvCxnSpPr>
        <p:spPr>
          <a:xfrm>
            <a:off x="3898041" y="616530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777E0F3B-0659-4152-BB05-10482D0A9CA0}"/>
              </a:ext>
            </a:extLst>
          </p:cNvPr>
          <p:cNvPicPr>
            <a:picLocks noChangeAspect="1"/>
          </p:cNvPicPr>
          <p:nvPr/>
        </p:nvPicPr>
        <p:blipFill>
          <a:blip r:embed="rId3"/>
          <a:stretch>
            <a:fillRect/>
          </a:stretch>
        </p:blipFill>
        <p:spPr>
          <a:xfrm>
            <a:off x="3311860" y="4733900"/>
            <a:ext cx="2520280" cy="12543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107504" y="1772816"/>
            <a:ext cx="8928992" cy="923330"/>
          </a:xfrm>
          <a:prstGeom prst="rect">
            <a:avLst/>
          </a:prstGeom>
        </p:spPr>
        <p:txBody>
          <a:bodyPr wrap="square">
            <a:spAutoFit/>
          </a:bodyPr>
          <a:lstStyle/>
          <a:p>
            <a:endParaRPr lang="tr-TR" dirty="0"/>
          </a:p>
          <a:p>
            <a:pPr marL="342900" indent="-342900">
              <a:buAutoNum type="arabicPeriod"/>
            </a:pPr>
            <a:endParaRPr lang="en-US" dirty="0"/>
          </a:p>
          <a:p>
            <a:endParaRPr lang="en-US" dirty="0"/>
          </a:p>
        </p:txBody>
      </p:sp>
      <p:sp>
        <p:nvSpPr>
          <p:cNvPr id="6" name="5 Dikdörtgen"/>
          <p:cNvSpPr/>
          <p:nvPr/>
        </p:nvSpPr>
        <p:spPr>
          <a:xfrm>
            <a:off x="107148" y="357166"/>
            <a:ext cx="8929348" cy="646331"/>
          </a:xfrm>
          <a:prstGeom prst="rect">
            <a:avLst/>
          </a:prstGeom>
          <a:effectLst>
            <a:glow rad="2286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3600" kern="0" dirty="0" err="1">
                <a:solidFill>
                  <a:schemeClr val="bg1"/>
                </a:solidFill>
                <a:latin typeface="+mj-lt"/>
              </a:rPr>
              <a:t>Twelve</a:t>
            </a:r>
            <a:r>
              <a:rPr lang="tr-TR" sz="3600" kern="0" dirty="0">
                <a:solidFill>
                  <a:schemeClr val="bg1"/>
                </a:solidFill>
                <a:latin typeface="+mj-lt"/>
              </a:rPr>
              <a:t> </a:t>
            </a:r>
            <a:r>
              <a:rPr lang="tr-TR" sz="3600" kern="0" dirty="0" err="1">
                <a:solidFill>
                  <a:schemeClr val="bg1"/>
                </a:solidFill>
                <a:latin typeface="+mj-lt"/>
              </a:rPr>
              <a:t>principles</a:t>
            </a:r>
            <a:r>
              <a:rPr lang="tr-TR" sz="3600" kern="0" dirty="0">
                <a:solidFill>
                  <a:schemeClr val="bg1"/>
                </a:solidFill>
                <a:latin typeface="+mj-lt"/>
              </a:rPr>
              <a:t> of </a:t>
            </a:r>
            <a:r>
              <a:rPr lang="tr-TR" sz="3600" kern="0" dirty="0" err="1">
                <a:solidFill>
                  <a:schemeClr val="bg1"/>
                </a:solidFill>
                <a:latin typeface="+mj-lt"/>
              </a:rPr>
              <a:t>Green</a:t>
            </a:r>
            <a:r>
              <a:rPr lang="tr-TR" sz="3600" kern="0" dirty="0">
                <a:solidFill>
                  <a:schemeClr val="bg1"/>
                </a:solidFill>
                <a:latin typeface="+mj-lt"/>
              </a:rPr>
              <a:t> </a:t>
            </a:r>
            <a:r>
              <a:rPr lang="tr-TR" sz="3600" kern="0" dirty="0" err="1">
                <a:solidFill>
                  <a:schemeClr val="bg1"/>
                </a:solidFill>
                <a:latin typeface="+mj-lt"/>
              </a:rPr>
              <a:t>Chemistry</a:t>
            </a:r>
            <a:endParaRPr lang="tr-TR" sz="3600" kern="0" dirty="0">
              <a:solidFill>
                <a:schemeClr val="bg1"/>
              </a:solidFill>
              <a:latin typeface="+mj-lt"/>
            </a:endParaRPr>
          </a:p>
        </p:txBody>
      </p:sp>
      <p:sp>
        <p:nvSpPr>
          <p:cNvPr id="9" name="8 Slayt Numarası Yer Tutucusu"/>
          <p:cNvSpPr>
            <a:spLocks noGrp="1"/>
          </p:cNvSpPr>
          <p:nvPr>
            <p:ph type="sldNum" sz="quarter" idx="12"/>
          </p:nvPr>
        </p:nvSpPr>
        <p:spPr/>
        <p:txBody>
          <a:bodyPr/>
          <a:lstStyle/>
          <a:p>
            <a:pPr>
              <a:defRPr/>
            </a:pPr>
            <a:fld id="{58515FA8-49C1-4E4E-9356-8182F4809B0F}" type="slidenum">
              <a:rPr lang="fr-FR" smtClean="0"/>
              <a:pPr>
                <a:defRPr/>
              </a:pPr>
              <a:t>5</a:t>
            </a:fld>
            <a:endParaRPr lang="fr-FR"/>
          </a:p>
        </p:txBody>
      </p:sp>
      <p:sp>
        <p:nvSpPr>
          <p:cNvPr id="2" name="Dikdörtgen 1"/>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sp>
        <p:nvSpPr>
          <p:cNvPr id="3" name="Dikdörtgen 2">
            <a:extLst>
              <a:ext uri="{FF2B5EF4-FFF2-40B4-BE49-F238E27FC236}">
                <a16:creationId xmlns:a16="http://schemas.microsoft.com/office/drawing/2014/main" id="{BF5F1596-C574-40CC-A49B-E53475294FC3}"/>
              </a:ext>
            </a:extLst>
          </p:cNvPr>
          <p:cNvSpPr/>
          <p:nvPr/>
        </p:nvSpPr>
        <p:spPr>
          <a:xfrm>
            <a:off x="216380" y="1916832"/>
            <a:ext cx="8820472" cy="5078313"/>
          </a:xfrm>
          <a:prstGeom prst="rect">
            <a:avLst/>
          </a:prstGeom>
        </p:spPr>
        <p:txBody>
          <a:bodyPr wrap="square">
            <a:spAutoFit/>
          </a:bodyPr>
          <a:lstStyle/>
          <a:p>
            <a:r>
              <a:rPr lang="en-US" b="1" dirty="0"/>
              <a:t>2. </a:t>
            </a:r>
            <a:r>
              <a:rPr lang="en-US" dirty="0"/>
              <a:t>Design safer chemicals and products. Design chemical products to be full</a:t>
            </a:r>
            <a:r>
              <a:rPr lang="tr-TR" dirty="0"/>
              <a:t>y</a:t>
            </a:r>
            <a:r>
              <a:rPr lang="en-US" dirty="0"/>
              <a:t> effective, yet have little or no toxicity.</a:t>
            </a:r>
            <a:endParaRPr lang="tr-TR" dirty="0"/>
          </a:p>
          <a:p>
            <a:endParaRPr lang="en-US" dirty="0"/>
          </a:p>
          <a:p>
            <a:r>
              <a:rPr lang="en-US" i="1" dirty="0"/>
              <a:t>Less toxic substances </a:t>
            </a:r>
            <a:r>
              <a:rPr lang="tr-TR" i="1" dirty="0"/>
              <a:t>		s</a:t>
            </a:r>
            <a:r>
              <a:rPr lang="en-US" i="1" dirty="0" err="1"/>
              <a:t>afer</a:t>
            </a:r>
            <a:r>
              <a:rPr lang="en-US" i="1" dirty="0"/>
              <a:t> for employees. </a:t>
            </a:r>
            <a:endParaRPr lang="tr-TR" i="1" dirty="0"/>
          </a:p>
          <a:p>
            <a:endParaRPr lang="tr-TR" i="1" dirty="0"/>
          </a:p>
          <a:p>
            <a:endParaRPr lang="tr-TR" i="1" dirty="0"/>
          </a:p>
          <a:p>
            <a:r>
              <a:rPr lang="en-US" b="1" dirty="0"/>
              <a:t>3. </a:t>
            </a:r>
            <a:r>
              <a:rPr lang="en-US" dirty="0"/>
              <a:t>Design less hazardous chemical syntheses. Design syntheses to use and generate substances with little or no toxicity</a:t>
            </a:r>
            <a:r>
              <a:rPr lang="tr-TR" dirty="0"/>
              <a:t> </a:t>
            </a:r>
            <a:r>
              <a:rPr lang="en-US" dirty="0"/>
              <a:t>to humans and the environment.</a:t>
            </a:r>
            <a:endParaRPr lang="tr-TR" dirty="0"/>
          </a:p>
          <a:p>
            <a:endParaRPr lang="tr-TR" dirty="0"/>
          </a:p>
          <a:p>
            <a:r>
              <a:rPr lang="en-US" i="1" dirty="0"/>
              <a:t>Less toxic substances </a:t>
            </a:r>
            <a:r>
              <a:rPr lang="tr-TR" i="1" dirty="0"/>
              <a:t>		s</a:t>
            </a:r>
            <a:r>
              <a:rPr lang="en-US" i="1" dirty="0" err="1"/>
              <a:t>afer</a:t>
            </a:r>
            <a:r>
              <a:rPr lang="en-US" i="1" dirty="0"/>
              <a:t> for employees. </a:t>
            </a:r>
            <a:endParaRPr lang="tr-TR" i="1" dirty="0"/>
          </a:p>
          <a:p>
            <a:endParaRPr lang="tr-TR" i="1" dirty="0"/>
          </a:p>
          <a:p>
            <a:r>
              <a:rPr lang="en-US" b="1" dirty="0"/>
              <a:t>4. </a:t>
            </a:r>
            <a:r>
              <a:rPr lang="en-US" dirty="0"/>
              <a:t>Use renewable feedstocks. Use raw materials and feedstocks that are renewable rather than depleting. Renewable</a:t>
            </a:r>
            <a:r>
              <a:rPr lang="tr-TR" dirty="0"/>
              <a:t> </a:t>
            </a:r>
            <a:r>
              <a:rPr lang="en-US" dirty="0"/>
              <a:t>feedstocks are often made from agricultural products or are the wastes of other processes; depleting feedstocks are</a:t>
            </a:r>
            <a:r>
              <a:rPr lang="tr-TR" dirty="0"/>
              <a:t> </a:t>
            </a:r>
            <a:r>
              <a:rPr lang="en-US" dirty="0"/>
              <a:t>made from fossil fuels (petroleum, natural gas, or coal) or are mined.</a:t>
            </a:r>
          </a:p>
          <a:p>
            <a:endParaRPr lang="tr-TR" i="1" dirty="0"/>
          </a:p>
          <a:p>
            <a:endParaRPr lang="en-US" dirty="0"/>
          </a:p>
          <a:p>
            <a:endParaRPr lang="tr-TR" dirty="0"/>
          </a:p>
        </p:txBody>
      </p:sp>
      <p:cxnSp>
        <p:nvCxnSpPr>
          <p:cNvPr id="10" name="Düz Ok Bağlayıcısı 9">
            <a:extLst>
              <a:ext uri="{FF2B5EF4-FFF2-40B4-BE49-F238E27FC236}">
                <a16:creationId xmlns:a16="http://schemas.microsoft.com/office/drawing/2014/main" id="{2E9ECEC9-DA2F-4EEA-8291-2B5EAA285030}"/>
              </a:ext>
            </a:extLst>
          </p:cNvPr>
          <p:cNvCxnSpPr>
            <a:cxnSpLocks/>
          </p:cNvCxnSpPr>
          <p:nvPr/>
        </p:nvCxnSpPr>
        <p:spPr>
          <a:xfrm>
            <a:off x="2915816" y="2924944"/>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a:extLst>
              <a:ext uri="{FF2B5EF4-FFF2-40B4-BE49-F238E27FC236}">
                <a16:creationId xmlns:a16="http://schemas.microsoft.com/office/drawing/2014/main" id="{90BB4F29-FDFE-4439-8999-9A52CE3C3443}"/>
              </a:ext>
            </a:extLst>
          </p:cNvPr>
          <p:cNvCxnSpPr>
            <a:cxnSpLocks/>
          </p:cNvCxnSpPr>
          <p:nvPr/>
        </p:nvCxnSpPr>
        <p:spPr>
          <a:xfrm>
            <a:off x="2843808" y="4581128"/>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72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395536" y="357166"/>
            <a:ext cx="8748464" cy="646331"/>
          </a:xfrm>
          <a:prstGeom prst="rect">
            <a:avLst/>
          </a:prstGeom>
          <a:effectLst>
            <a:glow rad="2286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schemeClr val="bg1"/>
                </a:solidFill>
                <a:effectLst/>
                <a:uLnTx/>
                <a:uFillTx/>
                <a:latin typeface="+mj-lt"/>
              </a:rPr>
              <a:t>Twelve</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principles</a:t>
            </a:r>
            <a:r>
              <a:rPr kumimoji="0" lang="tr-TR" sz="3600" b="0" i="0" u="none" strike="noStrike" kern="0" cap="none" spc="0" normalizeH="0" baseline="0" noProof="0" dirty="0">
                <a:ln>
                  <a:noFill/>
                </a:ln>
                <a:solidFill>
                  <a:schemeClr val="bg1"/>
                </a:solidFill>
                <a:effectLst/>
                <a:uLnTx/>
                <a:uFillTx/>
                <a:latin typeface="+mj-lt"/>
              </a:rPr>
              <a:t> of </a:t>
            </a:r>
            <a:r>
              <a:rPr kumimoji="0" lang="tr-TR" sz="3600" b="0" i="0" u="none" strike="noStrike" kern="0" cap="none" spc="0" normalizeH="0" baseline="0" noProof="0" dirty="0" err="1">
                <a:ln>
                  <a:noFill/>
                </a:ln>
                <a:solidFill>
                  <a:schemeClr val="bg1"/>
                </a:solidFill>
                <a:effectLst/>
                <a:uLnTx/>
                <a:uFillTx/>
                <a:latin typeface="+mj-lt"/>
              </a:rPr>
              <a:t>Green</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Chemistry</a:t>
            </a:r>
            <a:endParaRPr kumimoji="0" lang="tr-TR" sz="3600" b="0" i="0" u="none" strike="noStrike" kern="0" cap="none" spc="0" normalizeH="0" baseline="0" noProof="0" dirty="0">
              <a:ln>
                <a:noFill/>
              </a:ln>
              <a:solidFill>
                <a:schemeClr val="bg1"/>
              </a:solidFill>
              <a:effectLst/>
              <a:uLnTx/>
              <a:uFillTx/>
              <a:latin typeface="+mj-lt"/>
            </a:endParaRPr>
          </a:p>
        </p:txBody>
      </p:sp>
      <p:sp>
        <p:nvSpPr>
          <p:cNvPr id="9" name="8 Slayt Numarası Yer Tutucusu"/>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8515FA8-49C1-4E4E-9356-8182F4809B0F}"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fr-FR" sz="1800" b="0" i="0" u="none" strike="noStrike" kern="0" cap="none" spc="0" normalizeH="0" baseline="0" noProof="0">
              <a:ln>
                <a:noFill/>
              </a:ln>
              <a:solidFill>
                <a:sysClr val="windowText" lastClr="000000"/>
              </a:solidFill>
              <a:effectLst/>
              <a:uLnTx/>
              <a:uFillTx/>
            </a:endParaRPr>
          </a:p>
        </p:txBody>
      </p:sp>
      <p:sp>
        <p:nvSpPr>
          <p:cNvPr id="3" name="Dikdörtgen 2"/>
          <p:cNvSpPr/>
          <p:nvPr/>
        </p:nvSpPr>
        <p:spPr>
          <a:xfrm>
            <a:off x="0" y="2132856"/>
            <a:ext cx="8964488" cy="4247317"/>
          </a:xfrm>
          <a:prstGeom prst="rect">
            <a:avLst/>
          </a:prstGeom>
        </p:spPr>
        <p:txBody>
          <a:bodyPr wrap="square">
            <a:spAutoFit/>
          </a:bodyPr>
          <a:lstStyle/>
          <a:p>
            <a:r>
              <a:rPr lang="en-US" b="1" dirty="0"/>
              <a:t>5. </a:t>
            </a:r>
            <a:r>
              <a:rPr lang="en-US" dirty="0"/>
              <a:t>Use catalysts, not stoichiometric reagents. Minimize waste by using catalytic reactions. Catalysts are used in small</a:t>
            </a:r>
            <a:r>
              <a:rPr lang="tr-TR" dirty="0"/>
              <a:t> </a:t>
            </a:r>
            <a:r>
              <a:rPr lang="en-US" dirty="0"/>
              <a:t>amounts and can carry out a single reaction many times. They are preferable to stoichiometric reagents, which are</a:t>
            </a:r>
            <a:r>
              <a:rPr lang="tr-TR" dirty="0"/>
              <a:t> </a:t>
            </a:r>
            <a:r>
              <a:rPr lang="en-US" dirty="0"/>
              <a:t>used in excess and work only once.</a:t>
            </a:r>
            <a:endParaRPr lang="tr-TR" dirty="0"/>
          </a:p>
          <a:p>
            <a:endParaRPr lang="tr-TR" dirty="0"/>
          </a:p>
          <a:p>
            <a:endParaRPr lang="tr-TR" dirty="0"/>
          </a:p>
          <a:p>
            <a:endParaRPr lang="tr-TR" dirty="0"/>
          </a:p>
          <a:p>
            <a:endParaRPr lang="tr-TR" dirty="0"/>
          </a:p>
          <a:p>
            <a:endParaRPr lang="tr-TR" dirty="0"/>
          </a:p>
          <a:p>
            <a:endParaRPr lang="tr-TR" dirty="0"/>
          </a:p>
          <a:p>
            <a:endParaRPr lang="tr-TR" i="1" dirty="0"/>
          </a:p>
          <a:p>
            <a:endParaRPr lang="tr-TR" i="1" dirty="0"/>
          </a:p>
          <a:p>
            <a:endParaRPr lang="tr-TR" i="1" dirty="0"/>
          </a:p>
          <a:p>
            <a:r>
              <a:rPr lang="en-US" i="1" dirty="0"/>
              <a:t>Milder conditions </a:t>
            </a:r>
            <a:r>
              <a:rPr lang="tr-TR" i="1" dirty="0"/>
              <a:t>		</a:t>
            </a:r>
            <a:r>
              <a:rPr lang="en-US" i="1" dirty="0"/>
              <a:t>safer for employees.</a:t>
            </a:r>
            <a:endParaRPr lang="tr-TR" i="1" dirty="0"/>
          </a:p>
          <a:p>
            <a:endParaRPr lang="en-US" dirty="0"/>
          </a:p>
        </p:txBody>
      </p:sp>
      <p:sp>
        <p:nvSpPr>
          <p:cNvPr id="10" name="Dikdörtgen 9">
            <a:extLst>
              <a:ext uri="{FF2B5EF4-FFF2-40B4-BE49-F238E27FC236}">
                <a16:creationId xmlns:a16="http://schemas.microsoft.com/office/drawing/2014/main" id="{29008259-5B6C-4C44-BDB7-99F0EE26DE8B}"/>
              </a:ext>
            </a:extLst>
          </p:cNvPr>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cxnSp>
        <p:nvCxnSpPr>
          <p:cNvPr id="12" name="Düz Ok Bağlayıcısı 11">
            <a:extLst>
              <a:ext uri="{FF2B5EF4-FFF2-40B4-BE49-F238E27FC236}">
                <a16:creationId xmlns:a16="http://schemas.microsoft.com/office/drawing/2014/main" id="{4C517BF7-13A0-4128-9D0A-F7375CDDC554}"/>
              </a:ext>
            </a:extLst>
          </p:cNvPr>
          <p:cNvCxnSpPr/>
          <p:nvPr/>
        </p:nvCxnSpPr>
        <p:spPr>
          <a:xfrm>
            <a:off x="1979712" y="5877272"/>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Resim 12">
            <a:extLst>
              <a:ext uri="{FF2B5EF4-FFF2-40B4-BE49-F238E27FC236}">
                <a16:creationId xmlns:a16="http://schemas.microsoft.com/office/drawing/2014/main" id="{3B32E127-E2DC-450F-BCA4-7292465A767D}"/>
              </a:ext>
            </a:extLst>
          </p:cNvPr>
          <p:cNvPicPr>
            <a:picLocks noChangeAspect="1"/>
          </p:cNvPicPr>
          <p:nvPr/>
        </p:nvPicPr>
        <p:blipFill>
          <a:blip r:embed="rId3"/>
          <a:stretch>
            <a:fillRect/>
          </a:stretch>
        </p:blipFill>
        <p:spPr>
          <a:xfrm>
            <a:off x="1691680" y="3527906"/>
            <a:ext cx="2436099" cy="1947936"/>
          </a:xfrm>
          <a:prstGeom prst="rect">
            <a:avLst/>
          </a:prstGeom>
        </p:spPr>
      </p:pic>
    </p:spTree>
    <p:extLst>
      <p:ext uri="{BB962C8B-B14F-4D97-AF65-F5344CB8AC3E}">
        <p14:creationId xmlns:p14="http://schemas.microsoft.com/office/powerpoint/2010/main" val="162778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395536" y="357166"/>
            <a:ext cx="8748464" cy="646331"/>
          </a:xfrm>
          <a:prstGeom prst="rect">
            <a:avLst/>
          </a:prstGeom>
          <a:effectLst>
            <a:glow rad="2286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schemeClr val="bg1"/>
                </a:solidFill>
                <a:effectLst/>
                <a:uLnTx/>
                <a:uFillTx/>
                <a:latin typeface="+mj-lt"/>
              </a:rPr>
              <a:t>Twelve</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principles</a:t>
            </a:r>
            <a:r>
              <a:rPr kumimoji="0" lang="tr-TR" sz="3600" b="0" i="0" u="none" strike="noStrike" kern="0" cap="none" spc="0" normalizeH="0" baseline="0" noProof="0" dirty="0">
                <a:ln>
                  <a:noFill/>
                </a:ln>
                <a:solidFill>
                  <a:schemeClr val="bg1"/>
                </a:solidFill>
                <a:effectLst/>
                <a:uLnTx/>
                <a:uFillTx/>
                <a:latin typeface="+mj-lt"/>
              </a:rPr>
              <a:t> of </a:t>
            </a:r>
            <a:r>
              <a:rPr kumimoji="0" lang="tr-TR" sz="3600" b="0" i="0" u="none" strike="noStrike" kern="0" cap="none" spc="0" normalizeH="0" baseline="0" noProof="0" dirty="0" err="1">
                <a:ln>
                  <a:noFill/>
                </a:ln>
                <a:solidFill>
                  <a:schemeClr val="bg1"/>
                </a:solidFill>
                <a:effectLst/>
                <a:uLnTx/>
                <a:uFillTx/>
                <a:latin typeface="+mj-lt"/>
              </a:rPr>
              <a:t>Green</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Chemistry</a:t>
            </a:r>
            <a:endParaRPr kumimoji="0" lang="tr-TR" sz="3600" b="0" i="0" u="none" strike="noStrike" kern="0" cap="none" spc="0" normalizeH="0" baseline="0" noProof="0" dirty="0">
              <a:ln>
                <a:noFill/>
              </a:ln>
              <a:solidFill>
                <a:schemeClr val="bg1"/>
              </a:solidFill>
              <a:effectLst/>
              <a:uLnTx/>
              <a:uFillTx/>
              <a:latin typeface="+mj-lt"/>
            </a:endParaRPr>
          </a:p>
        </p:txBody>
      </p:sp>
      <p:sp>
        <p:nvSpPr>
          <p:cNvPr id="9" name="8 Slayt Numarası Yer Tutucusu"/>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8515FA8-49C1-4E4E-9356-8182F4809B0F}"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fr-FR" sz="1800" b="0" i="0" u="none" strike="noStrike" kern="0" cap="none" spc="0" normalizeH="0" baseline="0" noProof="0">
              <a:ln>
                <a:noFill/>
              </a:ln>
              <a:solidFill>
                <a:sysClr val="windowText" lastClr="000000"/>
              </a:solidFill>
              <a:effectLst/>
              <a:uLnTx/>
              <a:uFillTx/>
            </a:endParaRPr>
          </a:p>
        </p:txBody>
      </p:sp>
      <p:sp>
        <p:nvSpPr>
          <p:cNvPr id="3" name="Dikdörtgen 2"/>
          <p:cNvSpPr/>
          <p:nvPr/>
        </p:nvSpPr>
        <p:spPr>
          <a:xfrm>
            <a:off x="17748" y="1856433"/>
            <a:ext cx="8964488" cy="3970318"/>
          </a:xfrm>
          <a:prstGeom prst="rect">
            <a:avLst/>
          </a:prstGeom>
        </p:spPr>
        <p:txBody>
          <a:bodyPr wrap="square">
            <a:spAutoFit/>
          </a:bodyPr>
          <a:lstStyle/>
          <a:p>
            <a:endParaRPr lang="tr-TR" b="1" dirty="0"/>
          </a:p>
          <a:p>
            <a:endParaRPr lang="tr-TR" b="1" dirty="0"/>
          </a:p>
          <a:p>
            <a:r>
              <a:rPr lang="en-US" b="1" dirty="0"/>
              <a:t>6. </a:t>
            </a:r>
            <a:r>
              <a:rPr lang="en-US" dirty="0"/>
              <a:t>Avoid chemical derivatives. Avoid using blocking or protecting groups or an</a:t>
            </a:r>
            <a:r>
              <a:rPr lang="tr-TR" dirty="0"/>
              <a:t>y</a:t>
            </a:r>
            <a:r>
              <a:rPr lang="en-US" dirty="0"/>
              <a:t> temporary modifications if possible.</a:t>
            </a:r>
          </a:p>
          <a:p>
            <a:r>
              <a:rPr lang="en-US" dirty="0"/>
              <a:t>Derivatives use additional reagents and generate waste.</a:t>
            </a:r>
            <a:endParaRPr lang="tr-TR" dirty="0"/>
          </a:p>
          <a:p>
            <a:endParaRPr lang="tr-TR" dirty="0"/>
          </a:p>
          <a:p>
            <a:endParaRPr lang="tr-TR" dirty="0"/>
          </a:p>
          <a:p>
            <a:endParaRPr lang="tr-TR" dirty="0"/>
          </a:p>
          <a:p>
            <a:endParaRPr lang="tr-TR" dirty="0"/>
          </a:p>
          <a:p>
            <a:endParaRPr lang="tr-TR" dirty="0"/>
          </a:p>
          <a:p>
            <a:endParaRPr lang="en-US" dirty="0"/>
          </a:p>
          <a:p>
            <a:r>
              <a:rPr lang="en-US" i="1" dirty="0"/>
              <a:t>Fewer reagents/intermediates </a:t>
            </a:r>
            <a:r>
              <a:rPr lang="tr-TR" i="1" dirty="0"/>
              <a:t>	</a:t>
            </a:r>
            <a:r>
              <a:rPr lang="en-US" dirty="0"/>
              <a:t> </a:t>
            </a:r>
            <a:r>
              <a:rPr lang="en-US" i="1" dirty="0"/>
              <a:t>fewer hazards </a:t>
            </a:r>
            <a:r>
              <a:rPr lang="tr-TR" dirty="0"/>
              <a:t> 		</a:t>
            </a:r>
            <a:r>
              <a:rPr lang="en-US" i="1" dirty="0"/>
              <a:t>safer for employees </a:t>
            </a:r>
            <a:endParaRPr lang="tr-TR" dirty="0"/>
          </a:p>
          <a:p>
            <a:endParaRPr lang="en-US" dirty="0"/>
          </a:p>
          <a:p>
            <a:endParaRPr lang="en-US" dirty="0"/>
          </a:p>
        </p:txBody>
      </p:sp>
      <p:pic>
        <p:nvPicPr>
          <p:cNvPr id="4" name="Resim 3">
            <a:extLst>
              <a:ext uri="{FF2B5EF4-FFF2-40B4-BE49-F238E27FC236}">
                <a16:creationId xmlns:a16="http://schemas.microsoft.com/office/drawing/2014/main" id="{724437E6-16D6-4097-84B1-64D5FD32564C}"/>
              </a:ext>
            </a:extLst>
          </p:cNvPr>
          <p:cNvPicPr>
            <a:picLocks noChangeAspect="1"/>
          </p:cNvPicPr>
          <p:nvPr/>
        </p:nvPicPr>
        <p:blipFill>
          <a:blip r:embed="rId3"/>
          <a:stretch>
            <a:fillRect/>
          </a:stretch>
        </p:blipFill>
        <p:spPr>
          <a:xfrm>
            <a:off x="3275856" y="3487081"/>
            <a:ext cx="1895522" cy="1285525"/>
          </a:xfrm>
          <a:prstGeom prst="rect">
            <a:avLst/>
          </a:prstGeom>
        </p:spPr>
      </p:pic>
      <p:sp>
        <p:nvSpPr>
          <p:cNvPr id="10" name="Dikdörtgen 9">
            <a:extLst>
              <a:ext uri="{FF2B5EF4-FFF2-40B4-BE49-F238E27FC236}">
                <a16:creationId xmlns:a16="http://schemas.microsoft.com/office/drawing/2014/main" id="{9AC8B783-1ABF-4AB9-8195-DAEB49E92958}"/>
              </a:ext>
            </a:extLst>
          </p:cNvPr>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cxnSp>
        <p:nvCxnSpPr>
          <p:cNvPr id="7" name="Düz Ok Bağlayıcısı 6">
            <a:extLst>
              <a:ext uri="{FF2B5EF4-FFF2-40B4-BE49-F238E27FC236}">
                <a16:creationId xmlns:a16="http://schemas.microsoft.com/office/drawing/2014/main" id="{5DB14A7C-93A2-48DC-A1F6-A53B4DAF5CD2}"/>
              </a:ext>
            </a:extLst>
          </p:cNvPr>
          <p:cNvCxnSpPr/>
          <p:nvPr/>
        </p:nvCxnSpPr>
        <p:spPr>
          <a:xfrm>
            <a:off x="3203848" y="508518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84765450-231A-46BB-8A9E-B08BACAAF5E3}"/>
              </a:ext>
            </a:extLst>
          </p:cNvPr>
          <p:cNvCxnSpPr/>
          <p:nvPr/>
        </p:nvCxnSpPr>
        <p:spPr>
          <a:xfrm>
            <a:off x="5580112" y="5111928"/>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84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395536" y="357166"/>
            <a:ext cx="8748464" cy="646331"/>
          </a:xfrm>
          <a:prstGeom prst="rect">
            <a:avLst/>
          </a:prstGeom>
          <a:effectLst>
            <a:glow rad="2286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schemeClr val="bg1"/>
                </a:solidFill>
                <a:effectLst/>
                <a:uLnTx/>
                <a:uFillTx/>
                <a:latin typeface="+mj-lt"/>
              </a:rPr>
              <a:t>Twelve</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principles</a:t>
            </a:r>
            <a:r>
              <a:rPr kumimoji="0" lang="tr-TR" sz="3600" b="0" i="0" u="none" strike="noStrike" kern="0" cap="none" spc="0" normalizeH="0" baseline="0" noProof="0" dirty="0">
                <a:ln>
                  <a:noFill/>
                </a:ln>
                <a:solidFill>
                  <a:schemeClr val="bg1"/>
                </a:solidFill>
                <a:effectLst/>
                <a:uLnTx/>
                <a:uFillTx/>
                <a:latin typeface="+mj-lt"/>
              </a:rPr>
              <a:t> of </a:t>
            </a:r>
            <a:r>
              <a:rPr kumimoji="0" lang="tr-TR" sz="3600" b="0" i="0" u="none" strike="noStrike" kern="0" cap="none" spc="0" normalizeH="0" baseline="0" noProof="0" dirty="0" err="1">
                <a:ln>
                  <a:noFill/>
                </a:ln>
                <a:solidFill>
                  <a:schemeClr val="bg1"/>
                </a:solidFill>
                <a:effectLst/>
                <a:uLnTx/>
                <a:uFillTx/>
                <a:latin typeface="+mj-lt"/>
              </a:rPr>
              <a:t>Green</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Chemistry</a:t>
            </a:r>
            <a:endParaRPr kumimoji="0" lang="tr-TR" sz="3600" b="0" i="0" u="none" strike="noStrike" kern="0" cap="none" spc="0" normalizeH="0" baseline="0" noProof="0" dirty="0">
              <a:ln>
                <a:noFill/>
              </a:ln>
              <a:solidFill>
                <a:schemeClr val="bg1"/>
              </a:solidFill>
              <a:effectLst/>
              <a:uLnTx/>
              <a:uFillTx/>
              <a:latin typeface="+mj-lt"/>
            </a:endParaRPr>
          </a:p>
        </p:txBody>
      </p:sp>
      <p:sp>
        <p:nvSpPr>
          <p:cNvPr id="9" name="8 Slayt Numarası Yer Tutucusu"/>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8515FA8-49C1-4E4E-9356-8182F4809B0F}"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fr-FR" sz="1800" b="0" i="0" u="none" strike="noStrike" kern="0" cap="none" spc="0" normalizeH="0" baseline="0" noProof="0">
              <a:ln>
                <a:noFill/>
              </a:ln>
              <a:solidFill>
                <a:sysClr val="windowText" lastClr="000000"/>
              </a:solidFill>
              <a:effectLst/>
              <a:uLnTx/>
              <a:uFillTx/>
            </a:endParaRPr>
          </a:p>
        </p:txBody>
      </p:sp>
      <p:sp>
        <p:nvSpPr>
          <p:cNvPr id="3" name="Dikdörtgen 2"/>
          <p:cNvSpPr/>
          <p:nvPr/>
        </p:nvSpPr>
        <p:spPr>
          <a:xfrm>
            <a:off x="17748" y="1856433"/>
            <a:ext cx="8964488" cy="5078313"/>
          </a:xfrm>
          <a:prstGeom prst="rect">
            <a:avLst/>
          </a:prstGeom>
        </p:spPr>
        <p:txBody>
          <a:bodyPr wrap="square">
            <a:spAutoFit/>
          </a:bodyPr>
          <a:lstStyle/>
          <a:p>
            <a:endParaRPr lang="en-US" dirty="0"/>
          </a:p>
          <a:p>
            <a:r>
              <a:rPr lang="en-US" b="1" dirty="0"/>
              <a:t>7. </a:t>
            </a:r>
            <a:r>
              <a:rPr lang="en-US" dirty="0"/>
              <a:t>Maximize atom economy. Design syntheses so that the final product contains the maximum proportion of the starting</a:t>
            </a:r>
            <a:r>
              <a:rPr lang="tr-TR" dirty="0"/>
              <a:t> </a:t>
            </a:r>
            <a:r>
              <a:rPr lang="en-US" dirty="0"/>
              <a:t>materials. There should be few, if any, wasted atoms.</a:t>
            </a:r>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i="1" dirty="0"/>
          </a:p>
          <a:p>
            <a:r>
              <a:rPr lang="en-US" i="1" dirty="0"/>
              <a:t>Fewer (potentially) hazardous by-products</a:t>
            </a:r>
            <a:r>
              <a:rPr lang="tr-TR" i="1" dirty="0"/>
              <a:t>	</a:t>
            </a:r>
            <a:r>
              <a:rPr lang="en-US" i="1" dirty="0"/>
              <a:t> </a:t>
            </a:r>
            <a:r>
              <a:rPr lang="tr-TR" i="1" dirty="0"/>
              <a:t>	</a:t>
            </a:r>
            <a:r>
              <a:rPr lang="en-US" i="1" dirty="0"/>
              <a:t>safer for employees.</a:t>
            </a:r>
          </a:p>
          <a:p>
            <a:endParaRPr lang="en-US" dirty="0"/>
          </a:p>
          <a:p>
            <a:endParaRPr lang="en-US" dirty="0"/>
          </a:p>
        </p:txBody>
      </p:sp>
      <p:sp>
        <p:nvSpPr>
          <p:cNvPr id="10" name="Dikdörtgen 9">
            <a:extLst>
              <a:ext uri="{FF2B5EF4-FFF2-40B4-BE49-F238E27FC236}">
                <a16:creationId xmlns:a16="http://schemas.microsoft.com/office/drawing/2014/main" id="{9AC8B783-1ABF-4AB9-8195-DAEB49E92958}"/>
              </a:ext>
            </a:extLst>
          </p:cNvPr>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cxnSp>
        <p:nvCxnSpPr>
          <p:cNvPr id="11" name="Düz Ok Bağlayıcısı 10">
            <a:extLst>
              <a:ext uri="{FF2B5EF4-FFF2-40B4-BE49-F238E27FC236}">
                <a16:creationId xmlns:a16="http://schemas.microsoft.com/office/drawing/2014/main" id="{84765450-231A-46BB-8A9E-B08BACAAF5E3}"/>
              </a:ext>
            </a:extLst>
          </p:cNvPr>
          <p:cNvCxnSpPr/>
          <p:nvPr/>
        </p:nvCxnSpPr>
        <p:spPr>
          <a:xfrm>
            <a:off x="4769768" y="6237312"/>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Nesne 1">
            <a:extLst>
              <a:ext uri="{FF2B5EF4-FFF2-40B4-BE49-F238E27FC236}">
                <a16:creationId xmlns:a16="http://schemas.microsoft.com/office/drawing/2014/main" id="{CDC10461-94A3-4DE4-A9E8-609248954D31}"/>
              </a:ext>
            </a:extLst>
          </p:cNvPr>
          <p:cNvGraphicFramePr>
            <a:graphicFrameLocks noChangeAspect="1"/>
          </p:cNvGraphicFramePr>
          <p:nvPr>
            <p:extLst>
              <p:ext uri="{D42A27DB-BD31-4B8C-83A1-F6EECF244321}">
                <p14:modId xmlns:p14="http://schemas.microsoft.com/office/powerpoint/2010/main" val="1558934498"/>
              </p:ext>
            </p:extLst>
          </p:nvPr>
        </p:nvGraphicFramePr>
        <p:xfrm>
          <a:off x="1835696" y="2944213"/>
          <a:ext cx="4922837" cy="3079830"/>
        </p:xfrm>
        <a:graphic>
          <a:graphicData uri="http://schemas.openxmlformats.org/presentationml/2006/ole">
            <mc:AlternateContent xmlns:mc="http://schemas.openxmlformats.org/markup-compatibility/2006">
              <mc:Choice xmlns:v="urn:schemas-microsoft-com:vml" Requires="v">
                <p:oleObj spid="_x0000_s1034" r:id="rId4" imgW="6071433" imgH="3798842" progId="">
                  <p:embed/>
                </p:oleObj>
              </mc:Choice>
              <mc:Fallback>
                <p:oleObj r:id="rId4" imgW="6071433" imgH="3798842" progId="">
                  <p:embed/>
                  <p:pic>
                    <p:nvPicPr>
                      <p:cNvPr id="0" name=""/>
                      <p:cNvPicPr/>
                      <p:nvPr/>
                    </p:nvPicPr>
                    <p:blipFill>
                      <a:blip r:embed="rId5"/>
                      <a:stretch>
                        <a:fillRect/>
                      </a:stretch>
                    </p:blipFill>
                    <p:spPr>
                      <a:xfrm>
                        <a:off x="1835696" y="2944213"/>
                        <a:ext cx="4922837" cy="3079830"/>
                      </a:xfrm>
                      <a:prstGeom prst="rect">
                        <a:avLst/>
                      </a:prstGeom>
                    </p:spPr>
                  </p:pic>
                </p:oleObj>
              </mc:Fallback>
            </mc:AlternateContent>
          </a:graphicData>
        </a:graphic>
      </p:graphicFrame>
    </p:spTree>
    <p:extLst>
      <p:ext uri="{BB962C8B-B14F-4D97-AF65-F5344CB8AC3E}">
        <p14:creationId xmlns:p14="http://schemas.microsoft.com/office/powerpoint/2010/main" val="262564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5 Dikdörtgen"/>
          <p:cNvSpPr/>
          <p:nvPr/>
        </p:nvSpPr>
        <p:spPr>
          <a:xfrm>
            <a:off x="395536" y="357166"/>
            <a:ext cx="8748464" cy="646331"/>
          </a:xfrm>
          <a:prstGeom prst="rect">
            <a:avLst/>
          </a:prstGeom>
          <a:effectLst>
            <a:glow rad="228600">
              <a:schemeClr val="accent2">
                <a:satMod val="175000"/>
                <a:alpha val="40000"/>
              </a:schemeClr>
            </a:glo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a:ln>
                  <a:noFill/>
                </a:ln>
                <a:solidFill>
                  <a:schemeClr val="bg1"/>
                </a:solidFill>
                <a:effectLst/>
                <a:uLnTx/>
                <a:uFillTx/>
                <a:latin typeface="+mj-lt"/>
              </a:rPr>
              <a:t>Twelve</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principles</a:t>
            </a:r>
            <a:r>
              <a:rPr kumimoji="0" lang="tr-TR" sz="3600" b="0" i="0" u="none" strike="noStrike" kern="0" cap="none" spc="0" normalizeH="0" baseline="0" noProof="0" dirty="0">
                <a:ln>
                  <a:noFill/>
                </a:ln>
                <a:solidFill>
                  <a:schemeClr val="bg1"/>
                </a:solidFill>
                <a:effectLst/>
                <a:uLnTx/>
                <a:uFillTx/>
                <a:latin typeface="+mj-lt"/>
              </a:rPr>
              <a:t> of </a:t>
            </a:r>
            <a:r>
              <a:rPr kumimoji="0" lang="tr-TR" sz="3600" b="0" i="0" u="none" strike="noStrike" kern="0" cap="none" spc="0" normalizeH="0" baseline="0" noProof="0" dirty="0" err="1">
                <a:ln>
                  <a:noFill/>
                </a:ln>
                <a:solidFill>
                  <a:schemeClr val="bg1"/>
                </a:solidFill>
                <a:effectLst/>
                <a:uLnTx/>
                <a:uFillTx/>
                <a:latin typeface="+mj-lt"/>
              </a:rPr>
              <a:t>Green</a:t>
            </a:r>
            <a:r>
              <a:rPr kumimoji="0" lang="tr-TR" sz="3600" b="0" i="0" u="none" strike="noStrike" kern="0" cap="none" spc="0" normalizeH="0" baseline="0" noProof="0" dirty="0">
                <a:ln>
                  <a:noFill/>
                </a:ln>
                <a:solidFill>
                  <a:schemeClr val="bg1"/>
                </a:solidFill>
                <a:effectLst/>
                <a:uLnTx/>
                <a:uFillTx/>
                <a:latin typeface="+mj-lt"/>
              </a:rPr>
              <a:t> </a:t>
            </a:r>
            <a:r>
              <a:rPr kumimoji="0" lang="tr-TR" sz="3600" b="0" i="0" u="none" strike="noStrike" kern="0" cap="none" spc="0" normalizeH="0" baseline="0" noProof="0" dirty="0" err="1">
                <a:ln>
                  <a:noFill/>
                </a:ln>
                <a:solidFill>
                  <a:schemeClr val="bg1"/>
                </a:solidFill>
                <a:effectLst/>
                <a:uLnTx/>
                <a:uFillTx/>
                <a:latin typeface="+mj-lt"/>
              </a:rPr>
              <a:t>Chemistry</a:t>
            </a:r>
            <a:endParaRPr kumimoji="0" lang="tr-TR" sz="3600" b="0" i="0" u="none" strike="noStrike" kern="0" cap="none" spc="0" normalizeH="0" baseline="0" noProof="0" dirty="0">
              <a:ln>
                <a:noFill/>
              </a:ln>
              <a:solidFill>
                <a:schemeClr val="bg1"/>
              </a:solidFill>
              <a:effectLst/>
              <a:uLnTx/>
              <a:uFillTx/>
              <a:latin typeface="+mj-lt"/>
            </a:endParaRPr>
          </a:p>
        </p:txBody>
      </p:sp>
      <p:sp>
        <p:nvSpPr>
          <p:cNvPr id="9" name="8 Slayt Numarası Yer Tutucusu"/>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8515FA8-49C1-4E4E-9356-8182F4809B0F}"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fr-FR" sz="1800" b="0" i="0" u="none" strike="noStrike" kern="0" cap="none" spc="0" normalizeH="0" baseline="0" noProof="0">
              <a:ln>
                <a:noFill/>
              </a:ln>
              <a:solidFill>
                <a:sysClr val="windowText" lastClr="000000"/>
              </a:solidFill>
              <a:effectLst/>
              <a:uLnTx/>
              <a:uFillTx/>
            </a:endParaRPr>
          </a:p>
        </p:txBody>
      </p:sp>
      <p:sp>
        <p:nvSpPr>
          <p:cNvPr id="3" name="Dikdörtgen 2"/>
          <p:cNvSpPr/>
          <p:nvPr/>
        </p:nvSpPr>
        <p:spPr>
          <a:xfrm>
            <a:off x="17748" y="1856433"/>
            <a:ext cx="8964488" cy="1200329"/>
          </a:xfrm>
          <a:prstGeom prst="rect">
            <a:avLst/>
          </a:prstGeom>
        </p:spPr>
        <p:txBody>
          <a:bodyPr wrap="square">
            <a:spAutoFit/>
          </a:bodyPr>
          <a:lstStyle/>
          <a:p>
            <a:endParaRPr lang="en-US" dirty="0"/>
          </a:p>
          <a:p>
            <a:r>
              <a:rPr lang="en-US" b="1" dirty="0"/>
              <a:t>8. </a:t>
            </a:r>
            <a:r>
              <a:rPr lang="en-US" dirty="0"/>
              <a:t>Use safer solvents and reaction conditions. Avoid using solvents, separation agents, or other auxiliary chemicals. If</a:t>
            </a:r>
            <a:r>
              <a:rPr lang="tr-TR" dirty="0"/>
              <a:t> </a:t>
            </a:r>
            <a:r>
              <a:rPr lang="en-US" dirty="0"/>
              <a:t>these chemicals are necessary, use innocuous chemicals.</a:t>
            </a:r>
          </a:p>
        </p:txBody>
      </p:sp>
      <p:sp>
        <p:nvSpPr>
          <p:cNvPr id="10" name="Dikdörtgen 9">
            <a:extLst>
              <a:ext uri="{FF2B5EF4-FFF2-40B4-BE49-F238E27FC236}">
                <a16:creationId xmlns:a16="http://schemas.microsoft.com/office/drawing/2014/main" id="{9AC8B783-1ABF-4AB9-8195-DAEB49E92958}"/>
              </a:ext>
            </a:extLst>
          </p:cNvPr>
          <p:cNvSpPr/>
          <p:nvPr/>
        </p:nvSpPr>
        <p:spPr>
          <a:xfrm>
            <a:off x="0" y="6519446"/>
            <a:ext cx="6300192" cy="338554"/>
          </a:xfrm>
          <a:prstGeom prst="rect">
            <a:avLst/>
          </a:prstGeom>
        </p:spPr>
        <p:txBody>
          <a:bodyPr wrap="square">
            <a:spAutoFit/>
          </a:bodyPr>
          <a:lstStyle/>
          <a:p>
            <a:r>
              <a:rPr lang="en-US" sz="800" dirty="0">
                <a:solidFill>
                  <a:schemeClr val="accent3">
                    <a:lumMod val="75000"/>
                  </a:schemeClr>
                </a:solidFill>
                <a:latin typeface="Times-RomanSC"/>
              </a:rPr>
              <a:t>P. </a:t>
            </a:r>
            <a:r>
              <a:rPr lang="en-US" sz="800" dirty="0" err="1">
                <a:solidFill>
                  <a:schemeClr val="accent3">
                    <a:lumMod val="75000"/>
                  </a:schemeClr>
                </a:solidFill>
                <a:latin typeface="Times-RomanSC"/>
              </a:rPr>
              <a:t>Anastas</a:t>
            </a:r>
            <a:r>
              <a:rPr lang="en-US" sz="800" dirty="0">
                <a:solidFill>
                  <a:schemeClr val="accent3">
                    <a:lumMod val="75000"/>
                  </a:schemeClr>
                </a:solidFill>
                <a:latin typeface="Times-RomanSC"/>
              </a:rPr>
              <a:t> </a:t>
            </a:r>
            <a:r>
              <a:rPr lang="en-US" sz="800" dirty="0">
                <a:solidFill>
                  <a:schemeClr val="accent3">
                    <a:lumMod val="75000"/>
                  </a:schemeClr>
                </a:solidFill>
                <a:latin typeface="Times-Roman"/>
              </a:rPr>
              <a:t>and </a:t>
            </a:r>
            <a:r>
              <a:rPr lang="en-US" sz="800" dirty="0">
                <a:solidFill>
                  <a:schemeClr val="accent3">
                    <a:lumMod val="75000"/>
                  </a:schemeClr>
                </a:solidFill>
                <a:latin typeface="Times-RomanSC"/>
              </a:rPr>
              <a:t>J. Warner</a:t>
            </a:r>
            <a:r>
              <a:rPr lang="en-US" sz="800" dirty="0">
                <a:solidFill>
                  <a:schemeClr val="accent3">
                    <a:lumMod val="75000"/>
                  </a:schemeClr>
                </a:solidFill>
                <a:latin typeface="Times-Roman"/>
              </a:rPr>
              <a:t>. </a:t>
            </a:r>
            <a:r>
              <a:rPr lang="en-US" sz="800" i="1" dirty="0">
                <a:solidFill>
                  <a:schemeClr val="accent3">
                    <a:lumMod val="75000"/>
                  </a:schemeClr>
                </a:solidFill>
                <a:latin typeface="Times-Italic"/>
              </a:rPr>
              <a:t>Green Chemistry: Theory and Practice</a:t>
            </a:r>
            <a:r>
              <a:rPr lang="en-US" sz="800" dirty="0">
                <a:solidFill>
                  <a:schemeClr val="accent3">
                    <a:lumMod val="75000"/>
                  </a:schemeClr>
                </a:solidFill>
                <a:latin typeface="Times-Roman"/>
              </a:rPr>
              <a:t>,</a:t>
            </a:r>
            <a:r>
              <a:rPr lang="tr-TR" sz="800" dirty="0">
                <a:solidFill>
                  <a:schemeClr val="accent3">
                    <a:lumMod val="75000"/>
                  </a:schemeClr>
                </a:solidFill>
                <a:latin typeface="Times-Roman"/>
              </a:rPr>
              <a:t> </a:t>
            </a:r>
            <a:r>
              <a:rPr lang="en-US" sz="800" dirty="0">
                <a:solidFill>
                  <a:schemeClr val="accent3">
                    <a:lumMod val="75000"/>
                  </a:schemeClr>
                </a:solidFill>
                <a:latin typeface="Times-Roman"/>
              </a:rPr>
              <a:t>Oxford University Press, New York, 1998, pp. 8–9.</a:t>
            </a:r>
            <a:endParaRPr lang="tr-TR" sz="800" dirty="0">
              <a:solidFill>
                <a:schemeClr val="accent3">
                  <a:lumMod val="75000"/>
                </a:schemeClr>
              </a:solidFill>
              <a:latin typeface="Times-Roman"/>
            </a:endParaRPr>
          </a:p>
          <a:p>
            <a:r>
              <a:rPr lang="tr-TR" sz="800" dirty="0">
                <a:solidFill>
                  <a:schemeClr val="accent3">
                    <a:lumMod val="75000"/>
                  </a:schemeClr>
                </a:solidFill>
                <a:latin typeface="Times-Roman"/>
              </a:rPr>
              <a:t>D. </a:t>
            </a:r>
            <a:r>
              <a:rPr lang="tr-TR" sz="800" dirty="0" err="1">
                <a:solidFill>
                  <a:schemeClr val="accent3">
                    <a:lumMod val="75000"/>
                  </a:schemeClr>
                </a:solidFill>
                <a:latin typeface="Times-Roman"/>
              </a:rPr>
              <a:t>Finster</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Whitford</a:t>
            </a:r>
            <a:r>
              <a:rPr lang="tr-TR" sz="800" dirty="0">
                <a:solidFill>
                  <a:schemeClr val="accent3">
                    <a:lumMod val="75000"/>
                  </a:schemeClr>
                </a:solidFill>
                <a:latin typeface="Times-Roman"/>
              </a:rPr>
              <a:t> </a:t>
            </a:r>
            <a:r>
              <a:rPr lang="tr-TR" sz="800" dirty="0" err="1">
                <a:solidFill>
                  <a:schemeClr val="accent3">
                    <a:lumMod val="75000"/>
                  </a:schemeClr>
                </a:solidFill>
                <a:latin typeface="Times-Roman"/>
              </a:rPr>
              <a:t>and</a:t>
            </a:r>
            <a:r>
              <a:rPr lang="tr-TR" sz="800" dirty="0">
                <a:solidFill>
                  <a:schemeClr val="accent3">
                    <a:lumMod val="75000"/>
                  </a:schemeClr>
                </a:solidFill>
                <a:latin typeface="Times-Roman"/>
              </a:rPr>
              <a:t> J </a:t>
            </a:r>
            <a:r>
              <a:rPr lang="tr-TR" sz="800" dirty="0" err="1">
                <a:solidFill>
                  <a:schemeClr val="accent3">
                    <a:lumMod val="75000"/>
                  </a:schemeClr>
                </a:solidFill>
                <a:latin typeface="Times-Roman"/>
              </a:rPr>
              <a:t>Fortunak</a:t>
            </a:r>
            <a:r>
              <a:rPr lang="tr-TR" sz="800" dirty="0">
                <a:solidFill>
                  <a:schemeClr val="accent3">
                    <a:lumMod val="75000"/>
                  </a:schemeClr>
                </a:solidFill>
                <a:latin typeface="Times-Roman"/>
              </a:rPr>
              <a:t>. </a:t>
            </a:r>
            <a:r>
              <a:rPr lang="tr-TR" sz="800" i="1" dirty="0">
                <a:solidFill>
                  <a:schemeClr val="accent3">
                    <a:lumMod val="75000"/>
                  </a:schemeClr>
                </a:solidFill>
                <a:latin typeface="Times-Roman"/>
              </a:rPr>
              <a:t>«</a:t>
            </a:r>
            <a:r>
              <a:rPr lang="en-US" sz="800" i="1" dirty="0">
                <a:solidFill>
                  <a:schemeClr val="accent3">
                    <a:lumMod val="75000"/>
                  </a:schemeClr>
                </a:solidFill>
                <a:latin typeface="Times-Roman"/>
              </a:rPr>
              <a:t>How to Create a Safer and More Sustainable Lab</a:t>
            </a:r>
            <a:r>
              <a:rPr lang="tr-TR" sz="800" i="1" dirty="0">
                <a:solidFill>
                  <a:schemeClr val="accent3">
                    <a:lumMod val="75000"/>
                  </a:schemeClr>
                </a:solidFill>
                <a:latin typeface="Times-Roman"/>
              </a:rPr>
              <a:t> </a:t>
            </a:r>
            <a:r>
              <a:rPr lang="en-US" sz="800" i="1" dirty="0">
                <a:solidFill>
                  <a:schemeClr val="accent3">
                    <a:lumMod val="75000"/>
                  </a:schemeClr>
                </a:solidFill>
                <a:latin typeface="Times-Roman"/>
              </a:rPr>
              <a:t>Through Green Chemistry”</a:t>
            </a:r>
            <a:r>
              <a:rPr lang="tr-TR" sz="800" dirty="0">
                <a:solidFill>
                  <a:schemeClr val="accent3">
                    <a:lumMod val="75000"/>
                  </a:schemeClr>
                </a:solidFill>
                <a:latin typeface="Times-Roman"/>
              </a:rPr>
              <a:t>. ACS </a:t>
            </a:r>
            <a:r>
              <a:rPr lang="tr-TR" sz="800" dirty="0" err="1">
                <a:solidFill>
                  <a:schemeClr val="accent3">
                    <a:lumMod val="75000"/>
                  </a:schemeClr>
                </a:solidFill>
                <a:latin typeface="Times-Roman"/>
              </a:rPr>
              <a:t>Webinars</a:t>
            </a:r>
            <a:endParaRPr lang="tr-TR" i="1" dirty="0">
              <a:solidFill>
                <a:schemeClr val="accent3">
                  <a:lumMod val="75000"/>
                </a:schemeClr>
              </a:solidFill>
            </a:endParaRPr>
          </a:p>
        </p:txBody>
      </p:sp>
      <p:sp>
        <p:nvSpPr>
          <p:cNvPr id="2" name="Dikdörtgen 1">
            <a:extLst>
              <a:ext uri="{FF2B5EF4-FFF2-40B4-BE49-F238E27FC236}">
                <a16:creationId xmlns:a16="http://schemas.microsoft.com/office/drawing/2014/main" id="{CD9EB44A-DF90-4E1B-8E87-E021E076D7DD}"/>
              </a:ext>
            </a:extLst>
          </p:cNvPr>
          <p:cNvSpPr/>
          <p:nvPr/>
        </p:nvSpPr>
        <p:spPr>
          <a:xfrm>
            <a:off x="381286" y="4725144"/>
            <a:ext cx="8223161" cy="369332"/>
          </a:xfrm>
          <a:prstGeom prst="rect">
            <a:avLst/>
          </a:prstGeom>
        </p:spPr>
        <p:txBody>
          <a:bodyPr wrap="square">
            <a:spAutoFit/>
          </a:bodyPr>
          <a:lstStyle/>
          <a:p>
            <a:r>
              <a:rPr lang="en-US" dirty="0"/>
              <a:t>Safer (or no!) solvent(s)/auxiliary agents </a:t>
            </a:r>
            <a:r>
              <a:rPr lang="tr-TR" dirty="0"/>
              <a:t>		</a:t>
            </a:r>
            <a:r>
              <a:rPr lang="en-US" dirty="0"/>
              <a:t>safer for employees</a:t>
            </a:r>
          </a:p>
        </p:txBody>
      </p:sp>
      <p:cxnSp>
        <p:nvCxnSpPr>
          <p:cNvPr id="5" name="Düz Ok Bağlayıcısı 4">
            <a:extLst>
              <a:ext uri="{FF2B5EF4-FFF2-40B4-BE49-F238E27FC236}">
                <a16:creationId xmlns:a16="http://schemas.microsoft.com/office/drawing/2014/main" id="{33CE7277-B638-4C7A-B3FD-9F158F08CEDA}"/>
              </a:ext>
            </a:extLst>
          </p:cNvPr>
          <p:cNvCxnSpPr/>
          <p:nvPr/>
        </p:nvCxnSpPr>
        <p:spPr>
          <a:xfrm>
            <a:off x="4644008" y="494116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6A575D47-D0BC-4D38-A5D8-6907CF0F8743}"/>
              </a:ext>
            </a:extLst>
          </p:cNvPr>
          <p:cNvPicPr>
            <a:picLocks noChangeAspect="1"/>
          </p:cNvPicPr>
          <p:nvPr/>
        </p:nvPicPr>
        <p:blipFill>
          <a:blip r:embed="rId3"/>
          <a:stretch>
            <a:fillRect/>
          </a:stretch>
        </p:blipFill>
        <p:spPr>
          <a:xfrm>
            <a:off x="3419872" y="3194708"/>
            <a:ext cx="1857782" cy="1438176"/>
          </a:xfrm>
          <a:prstGeom prst="rect">
            <a:avLst/>
          </a:prstGeom>
        </p:spPr>
      </p:pic>
    </p:spTree>
    <p:extLst>
      <p:ext uri="{BB962C8B-B14F-4D97-AF65-F5344CB8AC3E}">
        <p14:creationId xmlns:p14="http://schemas.microsoft.com/office/powerpoint/2010/main" val="3191546697"/>
      </p:ext>
    </p:extLst>
  </p:cSld>
  <p:clrMapOvr>
    <a:masterClrMapping/>
  </p:clrMapOvr>
</p:sld>
</file>

<file path=ppt/theme/theme1.xml><?xml version="1.0" encoding="utf-8"?>
<a:theme xmlns:a="http://schemas.openxmlformats.org/drawingml/2006/main" name="analytical chemistry">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nu1" id="{6511BB7C-BE21-4839-B1BC-CCFC11A77037}" vid="{F7225C23-A7F1-4D10-954C-2A81AB0C7505}"/>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1932</TotalTime>
  <Words>1040</Words>
  <Application>Microsoft Office PowerPoint</Application>
  <PresentationFormat>Ekran Gösterisi (4:3)</PresentationFormat>
  <Paragraphs>133</Paragraphs>
  <Slides>12</Slides>
  <Notes>0</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0</vt:i4>
      </vt:variant>
      <vt:variant>
        <vt:lpstr>Slayt Başlıkları</vt:lpstr>
      </vt:variant>
      <vt:variant>
        <vt:i4>12</vt:i4>
      </vt:variant>
    </vt:vector>
  </HeadingPairs>
  <TitlesOfParts>
    <vt:vector size="20" baseType="lpstr">
      <vt:lpstr>Arial</vt:lpstr>
      <vt:lpstr>Calibri</vt:lpstr>
      <vt:lpstr>Calibri Light</vt:lpstr>
      <vt:lpstr>Times New Roman</vt:lpstr>
      <vt:lpstr>Times-Italic</vt:lpstr>
      <vt:lpstr>Times-Roman</vt:lpstr>
      <vt:lpstr>Times-RomanSC</vt:lpstr>
      <vt:lpstr>analytical chemistry</vt:lpstr>
      <vt:lpstr>GREEN CHEMISTRY Lab Safety Course  Week II</vt:lpstr>
      <vt:lpstr>Sustainable Development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YEŞİL ANALİTİK KİMYA</dc:title>
  <dc:creator>gokhan</dc:creator>
  <cp:lastModifiedBy>Mehmet Gokhan Caglayan</cp:lastModifiedBy>
  <cp:revision>56</cp:revision>
  <dcterms:created xsi:type="dcterms:W3CDTF">2011-03-01T17:56:27Z</dcterms:created>
  <dcterms:modified xsi:type="dcterms:W3CDTF">2017-09-29T06:21:58Z</dcterms:modified>
</cp:coreProperties>
</file>