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57200" y="2348880"/>
            <a:ext cx="8305800" cy="2493924"/>
          </a:xfrm>
        </p:spPr>
        <p:txBody>
          <a:bodyPr/>
          <a:lstStyle/>
          <a:p>
            <a:r>
              <a:rPr lang="tr-TR" dirty="0" err="1" smtClean="0"/>
              <a:t>Serşar’ın</a:t>
            </a:r>
            <a:r>
              <a:rPr lang="tr-TR" dirty="0" smtClean="0"/>
              <a:t> bir diğer eseri olan “</a:t>
            </a:r>
            <a:r>
              <a:rPr lang="tr-TR" i="1" dirty="0" smtClean="0"/>
              <a:t>Cam </a:t>
            </a:r>
            <a:r>
              <a:rPr lang="tr-TR" i="1" dirty="0" err="1" smtClean="0"/>
              <a:t>Sarşar</a:t>
            </a:r>
            <a:r>
              <a:rPr lang="tr-TR" i="1" dirty="0" smtClean="0"/>
              <a:t>” </a:t>
            </a:r>
            <a:r>
              <a:rPr lang="tr-TR" dirty="0" smtClean="0"/>
              <a:t>için, </a:t>
            </a:r>
            <a:r>
              <a:rPr lang="tr-TR" dirty="0" err="1" smtClean="0"/>
              <a:t>ıslahi</a:t>
            </a:r>
            <a:r>
              <a:rPr lang="tr-TR" dirty="0" smtClean="0"/>
              <a:t> bir romandır diyebiliriz. Çünkü eserde alkol kullanmanın zararları anlatılmaktadır. </a:t>
            </a:r>
            <a:r>
              <a:rPr lang="tr-TR" dirty="0" err="1" smtClean="0"/>
              <a:t>Ratan</a:t>
            </a:r>
            <a:r>
              <a:rPr lang="tr-TR" dirty="0" smtClean="0"/>
              <a:t> </a:t>
            </a:r>
            <a:r>
              <a:rPr lang="tr-TR" dirty="0" err="1" smtClean="0"/>
              <a:t>Nath</a:t>
            </a:r>
            <a:r>
              <a:rPr lang="tr-TR" dirty="0" smtClean="0"/>
              <a:t> </a:t>
            </a:r>
            <a:r>
              <a:rPr lang="tr-TR" dirty="0" err="1" smtClean="0"/>
              <a:t>Serşar’ın</a:t>
            </a:r>
            <a:r>
              <a:rPr lang="tr-TR" dirty="0" smtClean="0"/>
              <a:t> Müslüman olmamasına rağmen, </a:t>
            </a:r>
            <a:r>
              <a:rPr lang="tr-TR" dirty="0" err="1" smtClean="0"/>
              <a:t>Laknovlu</a:t>
            </a:r>
            <a:r>
              <a:rPr lang="tr-TR" dirty="0" smtClean="0"/>
              <a:t> Müslümanlar arasında aldığı eğitimin onun düşünce eğilimlerinde ve ıslah çalışmalarında bulunmasında etkili olduğu görülür. Buna ek olarak, </a:t>
            </a:r>
            <a:r>
              <a:rPr lang="tr-TR" dirty="0" err="1" smtClean="0"/>
              <a:t>Serşar’ın</a:t>
            </a:r>
            <a:r>
              <a:rPr lang="tr-TR" dirty="0" smtClean="0"/>
              <a:t> romanlarında genellikle toplumsal sorunlar konu edilmektedir. Bir tarafta toprak sahibi soylular ve sermaye sahipleri, diğer tarafta da üst tabakaya muhtaç olan alt tabaka insanlarına sık sık yer verilerek, toplumsal durum irdelenmeye çalışılmaktadır. </a:t>
            </a:r>
          </a:p>
          <a:p>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Mevlevi Abdulhalim </a:t>
            </a:r>
            <a:r>
              <a:rPr lang="tr-TR" dirty="0" err="1" smtClean="0"/>
              <a:t>Şerar</a:t>
            </a:r>
            <a:r>
              <a:rPr lang="tr-TR" dirty="0" smtClean="0"/>
              <a:t> Urdu edebiyatında tarihi romanlar üzerinde çalışmıştır. En ünlü eserleri arasında: “</a:t>
            </a:r>
            <a:r>
              <a:rPr lang="tr-TR" i="1" dirty="0" err="1" smtClean="0"/>
              <a:t>Mulk</a:t>
            </a:r>
            <a:r>
              <a:rPr lang="tr-TR" i="1" dirty="0" smtClean="0"/>
              <a:t>-</a:t>
            </a:r>
            <a:r>
              <a:rPr lang="tr-TR" i="1" dirty="0" err="1" smtClean="0"/>
              <a:t>ul</a:t>
            </a:r>
            <a:r>
              <a:rPr lang="tr-TR" i="1" dirty="0" smtClean="0"/>
              <a:t> Aziz </a:t>
            </a:r>
            <a:r>
              <a:rPr lang="tr-TR" i="1" dirty="0" err="1" smtClean="0"/>
              <a:t>Varcnia</a:t>
            </a:r>
            <a:r>
              <a:rPr lang="tr-TR" i="1" dirty="0" smtClean="0"/>
              <a:t>”, “</a:t>
            </a:r>
            <a:r>
              <a:rPr lang="tr-TR" i="1" dirty="0" err="1" smtClean="0"/>
              <a:t>Husn</a:t>
            </a:r>
            <a:r>
              <a:rPr lang="tr-TR" i="1" dirty="0" smtClean="0"/>
              <a:t>-i </a:t>
            </a:r>
            <a:r>
              <a:rPr lang="tr-TR" i="1" dirty="0" err="1" smtClean="0"/>
              <a:t>Ancelina</a:t>
            </a:r>
            <a:r>
              <a:rPr lang="tr-TR" i="1" dirty="0" smtClean="0"/>
              <a:t>”, “Mansur </a:t>
            </a:r>
            <a:r>
              <a:rPr lang="tr-TR" i="1" dirty="0" err="1" smtClean="0"/>
              <a:t>Mohana</a:t>
            </a:r>
            <a:r>
              <a:rPr lang="tr-TR" i="1" dirty="0" smtClean="0"/>
              <a:t>”, “</a:t>
            </a:r>
            <a:r>
              <a:rPr lang="tr-TR" i="1" dirty="0" err="1" smtClean="0"/>
              <a:t>Firdavs</a:t>
            </a:r>
            <a:r>
              <a:rPr lang="tr-TR" i="1" dirty="0" smtClean="0"/>
              <a:t> </a:t>
            </a:r>
            <a:r>
              <a:rPr lang="tr-TR" i="1" dirty="0" err="1" smtClean="0"/>
              <a:t>Barin</a:t>
            </a:r>
            <a:r>
              <a:rPr lang="tr-TR" i="1" dirty="0" smtClean="0"/>
              <a:t>”, “</a:t>
            </a:r>
            <a:r>
              <a:rPr lang="tr-TR" i="1" dirty="0" err="1" smtClean="0"/>
              <a:t>Eyam</a:t>
            </a:r>
            <a:r>
              <a:rPr lang="tr-TR" i="1" dirty="0" smtClean="0"/>
              <a:t>-ı </a:t>
            </a:r>
            <a:r>
              <a:rPr lang="tr-TR" i="1" dirty="0" err="1" smtClean="0"/>
              <a:t>Arab</a:t>
            </a:r>
            <a:r>
              <a:rPr lang="tr-TR" i="1" dirty="0" smtClean="0"/>
              <a:t>”, “</a:t>
            </a:r>
            <a:r>
              <a:rPr lang="tr-TR" i="1" dirty="0" err="1" smtClean="0"/>
              <a:t>Bedr</a:t>
            </a:r>
            <a:r>
              <a:rPr lang="tr-TR" i="1" dirty="0" smtClean="0"/>
              <a:t>-</a:t>
            </a:r>
            <a:r>
              <a:rPr lang="tr-TR" i="1" dirty="0" err="1" smtClean="0"/>
              <a:t>ul</a:t>
            </a:r>
            <a:r>
              <a:rPr lang="tr-TR" i="1" dirty="0" smtClean="0"/>
              <a:t> Nisa Ki Musibet”, “</a:t>
            </a:r>
            <a:r>
              <a:rPr lang="tr-TR" i="1" dirty="0" err="1" smtClean="0"/>
              <a:t>Husn</a:t>
            </a:r>
            <a:r>
              <a:rPr lang="tr-TR" i="1" dirty="0" smtClean="0"/>
              <a:t> </a:t>
            </a:r>
            <a:r>
              <a:rPr lang="tr-TR" i="1" dirty="0" err="1" smtClean="0"/>
              <a:t>Ka</a:t>
            </a:r>
            <a:r>
              <a:rPr lang="tr-TR" i="1" dirty="0" smtClean="0"/>
              <a:t> </a:t>
            </a:r>
            <a:r>
              <a:rPr lang="tr-TR" i="1" dirty="0" err="1" smtClean="0"/>
              <a:t>Daku</a:t>
            </a:r>
            <a:r>
              <a:rPr lang="tr-TR" i="1" dirty="0" smtClean="0"/>
              <a:t>”, “Tahir </a:t>
            </a:r>
            <a:r>
              <a:rPr lang="tr-TR" i="1" dirty="0" err="1" smtClean="0"/>
              <a:t>Aur</a:t>
            </a:r>
            <a:r>
              <a:rPr lang="tr-TR" i="1" dirty="0" smtClean="0"/>
              <a:t> </a:t>
            </a:r>
            <a:r>
              <a:rPr lang="tr-TR" i="1" dirty="0" err="1" smtClean="0"/>
              <a:t>Zaval</a:t>
            </a:r>
            <a:r>
              <a:rPr lang="tr-TR" i="1" dirty="0" smtClean="0"/>
              <a:t> </a:t>
            </a:r>
            <a:r>
              <a:rPr lang="tr-TR" i="1" dirty="0" err="1" smtClean="0"/>
              <a:t>Bagdad</a:t>
            </a:r>
            <a:r>
              <a:rPr lang="tr-TR" i="1" dirty="0" smtClean="0"/>
              <a:t>”</a:t>
            </a:r>
            <a:r>
              <a:rPr lang="tr-TR" dirty="0" smtClean="0"/>
              <a:t> adlı romanlar yer alır </a:t>
            </a:r>
            <a:r>
              <a:rPr lang="tr-TR" dirty="0" err="1" smtClean="0"/>
              <a:t>Şerar</a:t>
            </a:r>
            <a:r>
              <a:rPr lang="tr-TR" dirty="0" smtClean="0"/>
              <a:t>, Urdu edebiyatının ilk romancılarından olduğu için, roman sanatının sınırlarını anlama konusunda deneme yanılma yöntemiyle Urdu edebiyatına hem işlevsellik hem de sanatsallık kazandırır. Okur üzerinde romantik etkiler bırakan </a:t>
            </a:r>
            <a:r>
              <a:rPr lang="tr-TR" dirty="0" err="1" smtClean="0"/>
              <a:t>Şerar’ın</a:t>
            </a:r>
            <a:r>
              <a:rPr lang="tr-TR" dirty="0" smtClean="0"/>
              <a:t>, Urdu romanının günümüze ulaşmasında büyük payının olduğunu söyleyebiliriz.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Munşi</a:t>
            </a:r>
            <a:r>
              <a:rPr lang="tr-TR" dirty="0" smtClean="0"/>
              <a:t> </a:t>
            </a:r>
            <a:r>
              <a:rPr lang="tr-TR" dirty="0" err="1" smtClean="0"/>
              <a:t>Seccad</a:t>
            </a:r>
            <a:r>
              <a:rPr lang="tr-TR" dirty="0" smtClean="0"/>
              <a:t> </a:t>
            </a:r>
            <a:r>
              <a:rPr lang="tr-TR" dirty="0" err="1" smtClean="0"/>
              <a:t>Huseyin</a:t>
            </a:r>
            <a:r>
              <a:rPr lang="tr-TR" dirty="0" smtClean="0"/>
              <a:t>, Urdu edebiyatının roman ayağında mizah denince akla gelen ilk isimlerden birisidir. “</a:t>
            </a:r>
            <a:r>
              <a:rPr lang="tr-TR" i="1" dirty="0" smtClean="0"/>
              <a:t>Ahmak-</a:t>
            </a:r>
            <a:r>
              <a:rPr lang="tr-TR" i="1" dirty="0" err="1" smtClean="0"/>
              <a:t>ul</a:t>
            </a:r>
            <a:r>
              <a:rPr lang="tr-TR" i="1" dirty="0" smtClean="0"/>
              <a:t> </a:t>
            </a:r>
            <a:r>
              <a:rPr lang="tr-TR" i="1" dirty="0" err="1" smtClean="0"/>
              <a:t>lazin</a:t>
            </a:r>
            <a:r>
              <a:rPr lang="tr-TR" i="1" dirty="0" smtClean="0"/>
              <a:t>”, “Hacı </a:t>
            </a:r>
            <a:r>
              <a:rPr lang="tr-TR" i="1" dirty="0" err="1" smtClean="0"/>
              <a:t>Bağlul</a:t>
            </a:r>
            <a:r>
              <a:rPr lang="tr-TR" i="1" dirty="0" smtClean="0"/>
              <a:t>”, “</a:t>
            </a:r>
            <a:r>
              <a:rPr lang="tr-TR" i="1" dirty="0" err="1" smtClean="0"/>
              <a:t>Kâ</a:t>
            </a:r>
            <a:r>
              <a:rPr lang="tr-TR" i="1" dirty="0" smtClean="0"/>
              <a:t> Ya </a:t>
            </a:r>
            <a:r>
              <a:rPr lang="tr-TR" i="1" dirty="0" err="1" smtClean="0"/>
              <a:t>Plot</a:t>
            </a:r>
            <a:r>
              <a:rPr lang="tr-TR" i="1" dirty="0" smtClean="0"/>
              <a:t>”, “</a:t>
            </a:r>
            <a:r>
              <a:rPr lang="tr-TR" i="1" dirty="0" err="1" smtClean="0"/>
              <a:t>Mithi</a:t>
            </a:r>
            <a:r>
              <a:rPr lang="tr-TR" i="1" dirty="0" smtClean="0"/>
              <a:t> </a:t>
            </a:r>
            <a:r>
              <a:rPr lang="tr-TR" i="1" dirty="0" err="1" smtClean="0"/>
              <a:t>Çhuri</a:t>
            </a:r>
            <a:r>
              <a:rPr lang="tr-TR" i="1" dirty="0" smtClean="0"/>
              <a:t>”, “</a:t>
            </a:r>
            <a:r>
              <a:rPr lang="tr-TR" i="1" dirty="0" err="1" smtClean="0"/>
              <a:t>Tarahtar</a:t>
            </a:r>
            <a:r>
              <a:rPr lang="tr-TR" i="1" dirty="0" smtClean="0"/>
              <a:t> </a:t>
            </a:r>
            <a:r>
              <a:rPr lang="tr-TR" i="1" dirty="0" err="1" smtClean="0"/>
              <a:t>Londhi</a:t>
            </a:r>
            <a:r>
              <a:rPr lang="tr-TR" i="1" dirty="0" smtClean="0"/>
              <a:t>”, “Hayat-ı Şeyh </a:t>
            </a:r>
            <a:r>
              <a:rPr lang="tr-TR" i="1" dirty="0" err="1" smtClean="0"/>
              <a:t>Çali</a:t>
            </a:r>
            <a:r>
              <a:rPr lang="tr-TR" i="1" dirty="0" smtClean="0"/>
              <a:t>” </a:t>
            </a:r>
            <a:r>
              <a:rPr lang="tr-TR" dirty="0" smtClean="0"/>
              <a:t>ve</a:t>
            </a:r>
            <a:r>
              <a:rPr lang="tr-TR" i="1" dirty="0" smtClean="0"/>
              <a:t> “</a:t>
            </a:r>
            <a:r>
              <a:rPr lang="tr-TR" i="1" dirty="0" err="1" smtClean="0"/>
              <a:t>Piyari</a:t>
            </a:r>
            <a:r>
              <a:rPr lang="tr-TR" i="1" dirty="0" smtClean="0"/>
              <a:t> </a:t>
            </a:r>
            <a:r>
              <a:rPr lang="tr-TR" i="1" dirty="0" err="1" smtClean="0"/>
              <a:t>Dunya</a:t>
            </a:r>
            <a:r>
              <a:rPr lang="tr-TR" i="1" dirty="0" smtClean="0"/>
              <a:t>”</a:t>
            </a:r>
            <a:r>
              <a:rPr lang="tr-TR" dirty="0" smtClean="0"/>
              <a:t> yazarın kaleme aldığı çalışmalar arasında yer almaktadır </a:t>
            </a:r>
            <a:r>
              <a:rPr lang="tr-TR" dirty="0" smtClean="0"/>
              <a:t>Yazar</a:t>
            </a:r>
            <a:r>
              <a:rPr lang="tr-TR" dirty="0" smtClean="0"/>
              <a:t>, romanlarında çoğunlukla batı kültür ve medeniyetini alaycı biçimde konu edinir ve doğu medeniyetinin ana hatlarını detaylı biçimde irdeler.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Riyaz</a:t>
            </a:r>
            <a:r>
              <a:rPr lang="tr-TR" dirty="0" smtClean="0"/>
              <a:t> </a:t>
            </a:r>
            <a:r>
              <a:rPr lang="tr-TR" dirty="0" err="1" smtClean="0"/>
              <a:t>Hayr</a:t>
            </a:r>
            <a:r>
              <a:rPr lang="tr-TR" dirty="0" smtClean="0"/>
              <a:t> Abadi, Urdu edebiyatında ünlü bir şair olmasının yanı sıra “</a:t>
            </a:r>
            <a:r>
              <a:rPr lang="tr-TR" i="1" dirty="0" smtClean="0"/>
              <a:t>Haram Sara”, “Nazara, </a:t>
            </a:r>
            <a:r>
              <a:rPr lang="tr-TR" i="1" dirty="0" err="1" smtClean="0"/>
              <a:t>Nâşâd</a:t>
            </a:r>
            <a:r>
              <a:rPr lang="tr-TR" i="1" dirty="0" smtClean="0"/>
              <a:t>” ve “</a:t>
            </a:r>
            <a:r>
              <a:rPr lang="tr-TR" i="1" dirty="0" err="1" smtClean="0"/>
              <a:t>Tasavvir</a:t>
            </a:r>
            <a:r>
              <a:rPr lang="tr-TR" i="1" dirty="0" smtClean="0"/>
              <a:t>” </a:t>
            </a:r>
            <a:r>
              <a:rPr lang="tr-TR" dirty="0" smtClean="0"/>
              <a:t>adlı romanlarıyla da bilinmektedir </a:t>
            </a:r>
            <a:r>
              <a:rPr lang="tr-TR" dirty="0" smtClean="0"/>
              <a:t>Yazarın </a:t>
            </a:r>
            <a:r>
              <a:rPr lang="tr-TR" dirty="0" smtClean="0"/>
              <a:t>romanlarını kaleme alırken, İngiliz roman sanatından yoğun bir şekilde etkilendiği görülür. O dönemin Hindistan’ında, toplumdaki geleneklere bağlı kalmaya özen gösteren bireylerin yaşamı romanda belirgin bir şekilde vurgulanmaktadır.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Mevlana </a:t>
            </a:r>
            <a:r>
              <a:rPr lang="tr-TR" dirty="0" err="1" smtClean="0"/>
              <a:t>Raşid</a:t>
            </a:r>
            <a:r>
              <a:rPr lang="tr-TR" dirty="0" smtClean="0"/>
              <a:t>-</a:t>
            </a:r>
            <a:r>
              <a:rPr lang="tr-TR" dirty="0" err="1" smtClean="0"/>
              <a:t>ul</a:t>
            </a:r>
            <a:r>
              <a:rPr lang="tr-TR" dirty="0" smtClean="0"/>
              <a:t> Hayri, XX. yüzyılda Urdu edebiyatının önemli romancıları arasında yer alır. Pek çok romanında kadınların toplumdaki değerini ve kadınların eğitiminin önemini konu edinir. Bu yüzden çalışmaları arasında çok sayıda tarihi roman bulunur. Eğitim amaçlı yazdığı; “</a:t>
            </a:r>
            <a:r>
              <a:rPr lang="tr-TR" i="1" dirty="0" err="1" smtClean="0"/>
              <a:t>Salhat</a:t>
            </a:r>
            <a:r>
              <a:rPr lang="tr-TR" i="1" dirty="0" smtClean="0"/>
              <a:t>” (1897), “</a:t>
            </a:r>
            <a:r>
              <a:rPr lang="tr-TR" i="1" dirty="0" err="1" smtClean="0"/>
              <a:t>Manazal</a:t>
            </a:r>
            <a:r>
              <a:rPr lang="tr-TR" i="1" dirty="0" smtClean="0"/>
              <a:t> El </a:t>
            </a:r>
            <a:r>
              <a:rPr lang="tr-TR" i="1" dirty="0" err="1" smtClean="0"/>
              <a:t>Saira</a:t>
            </a:r>
            <a:r>
              <a:rPr lang="tr-TR" i="1" dirty="0" smtClean="0"/>
              <a:t>” (1898), “</a:t>
            </a:r>
            <a:r>
              <a:rPr lang="tr-TR" i="1" dirty="0" err="1" smtClean="0"/>
              <a:t>Subuh</a:t>
            </a:r>
            <a:r>
              <a:rPr lang="tr-TR" i="1" dirty="0" smtClean="0"/>
              <a:t>-ı </a:t>
            </a:r>
            <a:r>
              <a:rPr lang="tr-TR" i="1" dirty="0" err="1" smtClean="0"/>
              <a:t>Zindagi</a:t>
            </a:r>
            <a:r>
              <a:rPr lang="tr-TR" i="1" dirty="0" smtClean="0"/>
              <a:t>” (1907), “Şam-ı </a:t>
            </a:r>
            <a:r>
              <a:rPr lang="tr-TR" i="1" dirty="0" err="1" smtClean="0"/>
              <a:t>Zindagi</a:t>
            </a:r>
            <a:r>
              <a:rPr lang="tr-TR" i="1" dirty="0" smtClean="0"/>
              <a:t>” (1917), “Tufan-ı Hayat” (1917) “</a:t>
            </a:r>
            <a:r>
              <a:rPr lang="tr-TR" i="1" dirty="0" err="1" smtClean="0"/>
              <a:t>Husn</a:t>
            </a:r>
            <a:r>
              <a:rPr lang="tr-TR" i="1" dirty="0" smtClean="0"/>
              <a:t>-u </a:t>
            </a:r>
            <a:r>
              <a:rPr lang="tr-TR" i="1" dirty="0" err="1" smtClean="0"/>
              <a:t>Memune</a:t>
            </a:r>
            <a:r>
              <a:rPr lang="tr-TR" i="1" dirty="0" smtClean="0"/>
              <a:t>” (1918),”</a:t>
            </a:r>
            <a:r>
              <a:rPr lang="tr-TR" i="1" dirty="0" err="1" smtClean="0"/>
              <a:t>Şeb</a:t>
            </a:r>
            <a:r>
              <a:rPr lang="tr-TR" i="1" dirty="0" smtClean="0"/>
              <a:t>-i </a:t>
            </a:r>
            <a:r>
              <a:rPr lang="tr-TR" i="1" dirty="0" err="1" smtClean="0"/>
              <a:t>Zindagi</a:t>
            </a:r>
            <a:r>
              <a:rPr lang="tr-TR" i="1" dirty="0" smtClean="0"/>
              <a:t>” (1919), “</a:t>
            </a:r>
            <a:r>
              <a:rPr lang="tr-TR" i="1" dirty="0" err="1" smtClean="0"/>
              <a:t>Endulus</a:t>
            </a:r>
            <a:r>
              <a:rPr lang="tr-TR" i="1" dirty="0" smtClean="0"/>
              <a:t> Ki </a:t>
            </a:r>
            <a:r>
              <a:rPr lang="tr-TR" i="1" dirty="0" err="1" smtClean="0"/>
              <a:t>Şehzadi</a:t>
            </a:r>
            <a:r>
              <a:rPr lang="tr-TR" i="1" dirty="0" smtClean="0"/>
              <a:t>” (1920), “</a:t>
            </a:r>
            <a:r>
              <a:rPr lang="tr-TR" i="1" dirty="0" err="1" smtClean="0"/>
              <a:t>Şeb</a:t>
            </a:r>
            <a:r>
              <a:rPr lang="tr-TR" i="1" dirty="0" smtClean="0"/>
              <a:t>-i </a:t>
            </a:r>
            <a:r>
              <a:rPr lang="tr-TR" i="1" dirty="0" err="1" smtClean="0"/>
              <a:t>Zindagi</a:t>
            </a:r>
            <a:r>
              <a:rPr lang="tr-TR" i="1" dirty="0" smtClean="0"/>
              <a:t> 2” (1923),” </a:t>
            </a:r>
            <a:r>
              <a:rPr lang="tr-TR" i="1" dirty="0" err="1" smtClean="0"/>
              <a:t>Terbiyat</a:t>
            </a:r>
            <a:r>
              <a:rPr lang="tr-TR" i="1" dirty="0" smtClean="0"/>
              <a:t>-i </a:t>
            </a:r>
            <a:r>
              <a:rPr lang="tr-TR" i="1" dirty="0" err="1" smtClean="0"/>
              <a:t>Nisvan</a:t>
            </a:r>
            <a:r>
              <a:rPr lang="tr-TR" i="1" dirty="0" smtClean="0"/>
              <a:t>” (1923), “</a:t>
            </a:r>
            <a:r>
              <a:rPr lang="tr-TR" i="1" dirty="0" err="1" smtClean="0"/>
              <a:t>Noha</a:t>
            </a:r>
            <a:r>
              <a:rPr lang="tr-TR" i="1" dirty="0" smtClean="0"/>
              <a:t> </a:t>
            </a:r>
            <a:r>
              <a:rPr lang="tr-TR" i="1" dirty="0" err="1" smtClean="0"/>
              <a:t>Zindagi</a:t>
            </a:r>
            <a:r>
              <a:rPr lang="tr-TR" i="1" dirty="0" smtClean="0"/>
              <a:t>” (1923), “</a:t>
            </a:r>
            <a:r>
              <a:rPr lang="tr-TR" i="1" dirty="0" err="1" smtClean="0"/>
              <a:t>Yasmin</a:t>
            </a:r>
            <a:r>
              <a:rPr lang="tr-TR" i="1" dirty="0" smtClean="0"/>
              <a:t> ve Şam” (1931) </a:t>
            </a:r>
            <a:r>
              <a:rPr lang="tr-TR" dirty="0" smtClean="0"/>
              <a:t>öne çıkan romanlardır. Bunlara ek olarak, “</a:t>
            </a:r>
            <a:r>
              <a:rPr lang="tr-TR" i="1" dirty="0" smtClean="0"/>
              <a:t>Şahin </a:t>
            </a:r>
            <a:r>
              <a:rPr lang="tr-TR" i="1" dirty="0" err="1" smtClean="0"/>
              <a:t>Darac</a:t>
            </a:r>
            <a:r>
              <a:rPr lang="tr-TR" i="1" dirty="0" smtClean="0"/>
              <a:t>”, “</a:t>
            </a:r>
            <a:r>
              <a:rPr lang="tr-TR" i="1" dirty="0" err="1" smtClean="0"/>
              <a:t>Mehbuba</a:t>
            </a:r>
            <a:r>
              <a:rPr lang="tr-TR" i="1" dirty="0" smtClean="0"/>
              <a:t> </a:t>
            </a:r>
            <a:r>
              <a:rPr lang="tr-TR" i="1" dirty="0" err="1" smtClean="0"/>
              <a:t>Havend</a:t>
            </a:r>
            <a:r>
              <a:rPr lang="tr-TR" i="1" dirty="0" smtClean="0"/>
              <a:t>”, “Mah-ı Acem”,”</a:t>
            </a:r>
            <a:r>
              <a:rPr lang="tr-TR" i="1" dirty="0" err="1" smtClean="0"/>
              <a:t>Arus</a:t>
            </a:r>
            <a:r>
              <a:rPr lang="tr-TR" i="1" dirty="0" smtClean="0"/>
              <a:t>-i </a:t>
            </a:r>
            <a:r>
              <a:rPr lang="tr-TR" i="1" dirty="0" err="1" smtClean="0"/>
              <a:t>Kerbela</a:t>
            </a:r>
            <a:r>
              <a:rPr lang="tr-TR" i="1" dirty="0" smtClean="0"/>
              <a:t>”, “</a:t>
            </a:r>
            <a:r>
              <a:rPr lang="tr-TR" i="1" dirty="0" err="1" smtClean="0"/>
              <a:t>Teg</a:t>
            </a:r>
            <a:r>
              <a:rPr lang="tr-TR" i="1" dirty="0" smtClean="0"/>
              <a:t> Kemal”, “</a:t>
            </a:r>
            <a:r>
              <a:rPr lang="tr-TR" i="1" dirty="0" err="1" smtClean="0"/>
              <a:t>Aftab</a:t>
            </a:r>
            <a:r>
              <a:rPr lang="tr-TR" i="1" dirty="0" smtClean="0"/>
              <a:t> ve </a:t>
            </a:r>
            <a:r>
              <a:rPr lang="tr-TR" i="1" dirty="0" err="1" smtClean="0"/>
              <a:t>Maşk</a:t>
            </a:r>
            <a:r>
              <a:rPr lang="tr-TR" i="1" dirty="0" smtClean="0"/>
              <a:t>”, “</a:t>
            </a:r>
            <a:r>
              <a:rPr lang="tr-TR" i="1" dirty="0" err="1" smtClean="0"/>
              <a:t>Manzar</a:t>
            </a:r>
            <a:r>
              <a:rPr lang="tr-TR" i="1" dirty="0" smtClean="0"/>
              <a:t>”, “Tar İblis” </a:t>
            </a:r>
            <a:r>
              <a:rPr lang="tr-TR" dirty="0" smtClean="0"/>
              <a:t>gibi romanları da bulunmaktadır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Kısa hikâyelerle adından söz ettiren </a:t>
            </a:r>
            <a:r>
              <a:rPr lang="tr-TR" dirty="0" err="1" smtClean="0"/>
              <a:t>Munşi</a:t>
            </a:r>
            <a:r>
              <a:rPr lang="tr-TR" dirty="0" smtClean="0"/>
              <a:t> Pirem </a:t>
            </a:r>
            <a:r>
              <a:rPr lang="tr-TR" dirty="0" err="1" smtClean="0"/>
              <a:t>Çand</a:t>
            </a:r>
            <a:r>
              <a:rPr lang="tr-TR" dirty="0" smtClean="0"/>
              <a:t>, romanlarıyla da Urdu roman sanatında önemli bir yere sahiptir. İlk romanı olan “</a:t>
            </a:r>
            <a:r>
              <a:rPr lang="tr-TR" i="1" dirty="0" smtClean="0"/>
              <a:t>Esrar-ı </a:t>
            </a:r>
            <a:r>
              <a:rPr lang="tr-TR" i="1" dirty="0" err="1" smtClean="0"/>
              <a:t>Maabid</a:t>
            </a:r>
            <a:r>
              <a:rPr lang="tr-TR" i="1" dirty="0" smtClean="0"/>
              <a:t>”,</a:t>
            </a:r>
            <a:r>
              <a:rPr lang="tr-TR" dirty="0" smtClean="0"/>
              <a:t> </a:t>
            </a:r>
            <a:r>
              <a:rPr lang="tr-TR" dirty="0" err="1" smtClean="0"/>
              <a:t>Benares’te</a:t>
            </a:r>
            <a:r>
              <a:rPr lang="tr-TR" dirty="0" smtClean="0"/>
              <a:t> haftalık bir gazete olan “</a:t>
            </a:r>
            <a:r>
              <a:rPr lang="tr-TR" i="1" dirty="0" smtClean="0"/>
              <a:t>Avaz-ı Halk”</a:t>
            </a:r>
            <a:r>
              <a:rPr lang="tr-TR" dirty="0" smtClean="0"/>
              <a:t> gazetesinde Ekim 1903’ten Şubat 1905’e kadar tefrikalar halinde yayımlanır. Ayrıca “</a:t>
            </a:r>
            <a:r>
              <a:rPr lang="tr-TR" i="1" dirty="0" smtClean="0"/>
              <a:t>Ham Hurma ve Ham </a:t>
            </a:r>
            <a:r>
              <a:rPr lang="tr-TR" i="1" dirty="0" err="1" smtClean="0"/>
              <a:t>Savab</a:t>
            </a:r>
            <a:r>
              <a:rPr lang="tr-TR" i="1" dirty="0" smtClean="0"/>
              <a:t>” (1904), “</a:t>
            </a:r>
            <a:r>
              <a:rPr lang="tr-TR" i="1" dirty="0" err="1" smtClean="0"/>
              <a:t>Çilva</a:t>
            </a:r>
            <a:r>
              <a:rPr lang="tr-TR" i="1" dirty="0" smtClean="0"/>
              <a:t> Aysar” (1912),”</a:t>
            </a:r>
            <a:r>
              <a:rPr lang="tr-TR" i="1" dirty="0" err="1" smtClean="0"/>
              <a:t>Bazar</a:t>
            </a:r>
            <a:r>
              <a:rPr lang="tr-TR" i="1" dirty="0" smtClean="0"/>
              <a:t>-ı </a:t>
            </a:r>
            <a:r>
              <a:rPr lang="tr-TR" i="1" dirty="0" err="1" smtClean="0"/>
              <a:t>Husn</a:t>
            </a:r>
            <a:r>
              <a:rPr lang="tr-TR" i="1" dirty="0" smtClean="0"/>
              <a:t>” (1921-1922), “</a:t>
            </a:r>
            <a:r>
              <a:rPr lang="tr-TR" i="1" dirty="0" err="1" smtClean="0"/>
              <a:t>Çogan</a:t>
            </a:r>
            <a:r>
              <a:rPr lang="tr-TR" i="1" dirty="0" smtClean="0"/>
              <a:t> </a:t>
            </a:r>
            <a:r>
              <a:rPr lang="tr-TR" i="1" dirty="0" err="1" smtClean="0"/>
              <a:t>Hasti</a:t>
            </a:r>
            <a:r>
              <a:rPr lang="tr-TR" i="1" dirty="0" smtClean="0"/>
              <a:t>” (1927), “</a:t>
            </a:r>
            <a:r>
              <a:rPr lang="tr-TR" i="1" dirty="0" err="1" smtClean="0"/>
              <a:t>Biva</a:t>
            </a:r>
            <a:r>
              <a:rPr lang="tr-TR" i="1" dirty="0" smtClean="0"/>
              <a:t>” (1927), “</a:t>
            </a:r>
            <a:r>
              <a:rPr lang="tr-TR" i="1" dirty="0" err="1" smtClean="0"/>
              <a:t>Goşa</a:t>
            </a:r>
            <a:r>
              <a:rPr lang="tr-TR" i="1" dirty="0" smtClean="0"/>
              <a:t>-i Afiyet” (1932), “Meydan-ı Amel” (1934</a:t>
            </a:r>
            <a:r>
              <a:rPr lang="tr-TR" dirty="0" smtClean="0"/>
              <a:t> ve</a:t>
            </a:r>
            <a:r>
              <a:rPr lang="tr-TR" i="1" dirty="0" smtClean="0"/>
              <a:t> “</a:t>
            </a:r>
            <a:r>
              <a:rPr lang="tr-TR" i="1" dirty="0" err="1" smtClean="0"/>
              <a:t>Godan</a:t>
            </a:r>
            <a:r>
              <a:rPr lang="tr-TR" i="1" dirty="0" smtClean="0"/>
              <a:t>” (1938) </a:t>
            </a:r>
            <a:r>
              <a:rPr lang="tr-TR" dirty="0" smtClean="0"/>
              <a:t>adlı romanları da konu bakımından okuyucunun ilgisini çeker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608</Words>
  <Application>Microsoft Office PowerPoint</Application>
  <PresentationFormat>Ekran Gösterisi (4:3)</PresentationFormat>
  <Paragraphs>12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Kağıt</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2020-02-15T18:51:09Z</dcterms:modified>
</cp:coreProperties>
</file>