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419" r:id="rId2"/>
    <p:sldId id="420" r:id="rId3"/>
    <p:sldId id="423" r:id="rId4"/>
    <p:sldId id="424" r:id="rId5"/>
    <p:sldId id="425" r:id="rId6"/>
    <p:sldId id="426" r:id="rId7"/>
    <p:sldId id="427" r:id="rId8"/>
    <p:sldId id="428" r:id="rId9"/>
    <p:sldId id="451" r:id="rId10"/>
    <p:sldId id="429" r:id="rId11"/>
    <p:sldId id="430" r:id="rId12"/>
    <p:sldId id="431" r:id="rId13"/>
    <p:sldId id="432" r:id="rId14"/>
    <p:sldId id="433" r:id="rId15"/>
    <p:sldId id="434" r:id="rId16"/>
    <p:sldId id="435" r:id="rId17"/>
    <p:sldId id="436" r:id="rId18"/>
    <p:sldId id="479" r:id="rId1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9" autoAdjust="0"/>
    <p:restoredTop sz="94660"/>
  </p:normalViewPr>
  <p:slideViewPr>
    <p:cSldViewPr snapToGrid="0">
      <p:cViewPr varScale="1">
        <p:scale>
          <a:sx n="88" d="100"/>
          <a:sy n="88" d="100"/>
        </p:scale>
        <p:origin x="115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99CB56-9AB1-4003-BE0C-9CD42DC7E96D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75E5CA-BC2B-4E43-914B-E73AF3186B8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13577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076479-5525-483B-8358-47E8D381DEBD}" type="slidenum">
              <a:rPr lang="tr-TR" smtClean="0"/>
              <a:pPr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792186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076479-5525-483B-8358-47E8D381DEBD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222288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076479-5525-483B-8358-47E8D381DEBD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887632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076479-5525-483B-8358-47E8D381DEBD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775338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076479-5525-483B-8358-47E8D381DEBD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459187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076479-5525-483B-8358-47E8D381DEBD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516633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076479-5525-483B-8358-47E8D381DEBD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593484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076479-5525-483B-8358-47E8D381DEBD}" type="slidenum">
              <a:rPr lang="tr-TR" smtClean="0"/>
              <a:pPr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631049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076479-5525-483B-8358-47E8D381DEBD}" type="slidenum">
              <a:rPr lang="tr-TR" smtClean="0"/>
              <a:pPr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921757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076479-5525-483B-8358-47E8D381DEBD}" type="slidenum">
              <a:rPr lang="tr-TR" smtClean="0"/>
              <a:pPr/>
              <a:t>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01335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0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1971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11972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2E8FD22-36A9-4081-A6A6-46D18A05566A}" type="slidenum">
              <a:rPr lang="tr-TR" smtClean="0"/>
              <a:pPr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53243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076479-5525-483B-8358-47E8D381DEBD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82910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076479-5525-483B-8358-47E8D381DEBD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73047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076479-5525-483B-8358-47E8D381DEBD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00214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076479-5525-483B-8358-47E8D381DEBD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4508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076479-5525-483B-8358-47E8D381DEBD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97681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076479-5525-483B-8358-47E8D381DEBD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0669172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076479-5525-483B-8358-47E8D381DEBD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09223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CE21D059-FFD3-4DB3-8A2C-9A2D31AA98A5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44AEE66-6165-4AB1-B9DD-D57F5351DA5D}" type="slidenum">
              <a:rPr lang="tr-TR" smtClean="0"/>
              <a:t>‹#›</a:t>
            </a:fld>
            <a:endParaRPr lang="tr-TR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62797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1D059-FFD3-4DB3-8A2C-9A2D31AA98A5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AEE66-6165-4AB1-B9DD-D57F5351DA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3573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1D059-FFD3-4DB3-8A2C-9A2D31AA98A5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AEE66-6165-4AB1-B9DD-D57F5351DA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7652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1D059-FFD3-4DB3-8A2C-9A2D31AA98A5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AEE66-6165-4AB1-B9DD-D57F5351DA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914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 Bilgisi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CE21D059-FFD3-4DB3-8A2C-9A2D31AA98A5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44AEE66-6165-4AB1-B9DD-D57F5351DA5D}" type="slidenum">
              <a:rPr lang="tr-TR" smtClean="0"/>
              <a:t>‹#›</a:t>
            </a:fld>
            <a:endParaRPr lang="tr-TR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79700584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1D059-FFD3-4DB3-8A2C-9A2D31AA98A5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AEE66-6165-4AB1-B9DD-D57F5351DA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676922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1D059-FFD3-4DB3-8A2C-9A2D31AA98A5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AEE66-6165-4AB1-B9DD-D57F5351DA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963100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1D059-FFD3-4DB3-8A2C-9A2D31AA98A5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AEE66-6165-4AB1-B9DD-D57F5351DA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95091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1D059-FFD3-4DB3-8A2C-9A2D31AA98A5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AEE66-6165-4AB1-B9DD-D57F5351DA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8111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CE21D059-FFD3-4DB3-8A2C-9A2D31AA98A5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44AEE66-6165-4AB1-B9DD-D57F5351DA5D}" type="slidenum">
              <a:rPr lang="tr-TR" smtClean="0"/>
              <a:t>‹#›</a:t>
            </a:fld>
            <a:endParaRPr lang="tr-TR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6628048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CE21D059-FFD3-4DB3-8A2C-9A2D31AA98A5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44AEE66-6165-4AB1-B9DD-D57F5351DA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42926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CE21D059-FFD3-4DB3-8A2C-9A2D31AA98A5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44AEE66-6165-4AB1-B9DD-D57F5351DA5D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55012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81200" y="1916832"/>
            <a:ext cx="8075240" cy="1800200"/>
          </a:xfrm>
        </p:spPr>
        <p:txBody>
          <a:bodyPr>
            <a:normAutofit/>
          </a:bodyPr>
          <a:lstStyle/>
          <a:p>
            <a:pPr algn="ctr"/>
            <a:r>
              <a:rPr lang="tr-TR" sz="2800" b="1" dirty="0">
                <a:solidFill>
                  <a:srgbClr val="C00000"/>
                </a:solidFill>
              </a:rPr>
              <a:t>4.Anket Hazırlama ve Uygulamada </a:t>
            </a:r>
            <a:br>
              <a:rPr lang="tr-TR" sz="2800" b="1" dirty="0">
                <a:solidFill>
                  <a:srgbClr val="C00000"/>
                </a:solidFill>
              </a:rPr>
            </a:br>
            <a:r>
              <a:rPr lang="tr-TR" sz="2800" b="1" dirty="0">
                <a:solidFill>
                  <a:srgbClr val="C00000"/>
                </a:solidFill>
              </a:rPr>
              <a:t>Dikkat Edilecek Kurallar</a:t>
            </a:r>
            <a:br>
              <a:rPr lang="tr-TR" sz="2800" b="1" dirty="0">
                <a:solidFill>
                  <a:srgbClr val="C00000"/>
                </a:solidFill>
              </a:rPr>
            </a:br>
            <a:endParaRPr lang="tr-TR" sz="2800" b="1" dirty="0">
              <a:solidFill>
                <a:srgbClr val="C00000"/>
              </a:solidFill>
            </a:endParaRPr>
          </a:p>
        </p:txBody>
      </p:sp>
      <p:sp>
        <p:nvSpPr>
          <p:cNvPr id="3" name="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1F241-EC49-41D1-8D67-E19C899698A7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03512" y="188640"/>
            <a:ext cx="8640960" cy="288032"/>
          </a:xfrm>
        </p:spPr>
        <p:txBody>
          <a:bodyPr>
            <a:noAutofit/>
          </a:bodyPr>
          <a:lstStyle/>
          <a:p>
            <a:pPr algn="ctr"/>
            <a:r>
              <a:rPr lang="tr-TR" sz="2400" b="1" dirty="0">
                <a:solidFill>
                  <a:srgbClr val="C00000"/>
                </a:solidFill>
              </a:rPr>
              <a:t>Soru Kağıdının(Anket Formu) Düzenlenmesi(1)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03512" y="620688"/>
            <a:ext cx="8712968" cy="6120680"/>
          </a:xfrm>
        </p:spPr>
        <p:txBody>
          <a:bodyPr>
            <a:normAutofit fontScale="70000" lnSpcReduction="20000"/>
          </a:bodyPr>
          <a:lstStyle/>
          <a:p>
            <a:pPr marL="552450" indent="-552450">
              <a:lnSpc>
                <a:spcPct val="104000"/>
              </a:lnSpc>
              <a:spcBef>
                <a:spcPts val="275"/>
              </a:spcBef>
              <a:spcAft>
                <a:spcPts val="275"/>
              </a:spcAft>
              <a:buNone/>
            </a:pPr>
            <a:r>
              <a:rPr lang="tr-TR" sz="2600" b="1" dirty="0">
                <a:solidFill>
                  <a:srgbClr val="C00000"/>
                </a:solidFill>
              </a:rPr>
              <a:t>1</a:t>
            </a:r>
            <a:r>
              <a:rPr lang="tr-TR" sz="2900" b="1" dirty="0">
                <a:solidFill>
                  <a:srgbClr val="C00000"/>
                </a:solidFill>
              </a:rPr>
              <a:t>. </a:t>
            </a:r>
            <a:r>
              <a:rPr lang="tr-TR" sz="2900" dirty="0"/>
              <a:t>En başta </a:t>
            </a:r>
            <a:r>
              <a:rPr lang="tr-TR" sz="2900" b="1" dirty="0"/>
              <a:t>“ANKETİN ADI” </a:t>
            </a:r>
            <a:r>
              <a:rPr lang="tr-TR" sz="2900" dirty="0"/>
              <a:t>yer alır,</a:t>
            </a:r>
          </a:p>
          <a:p>
            <a:pPr marL="552450" indent="-552450">
              <a:lnSpc>
                <a:spcPct val="104000"/>
              </a:lnSpc>
              <a:spcBef>
                <a:spcPts val="275"/>
              </a:spcBef>
              <a:spcAft>
                <a:spcPts val="275"/>
              </a:spcAft>
              <a:buNone/>
            </a:pPr>
            <a:r>
              <a:rPr lang="tr-TR" sz="2900" b="1" dirty="0">
                <a:solidFill>
                  <a:srgbClr val="C00000"/>
                </a:solidFill>
              </a:rPr>
              <a:t>2. </a:t>
            </a:r>
            <a:r>
              <a:rPr lang="tr-TR" sz="2900" dirty="0"/>
              <a:t>Sonra </a:t>
            </a:r>
            <a:r>
              <a:rPr lang="tr-TR" sz="2900" b="1" dirty="0"/>
              <a:t>“YÖNERGE”</a:t>
            </a:r>
            <a:r>
              <a:rPr lang="tr-TR" sz="2900" dirty="0"/>
              <a:t> yer almalı(Anketin amacı, yararı, kaç sorudan oluştuğu, nasıl yanıtlanacağı, yaklaşık kaç dakika süreceği, doğru yanıt vermenin önemi, gönüllülüğün esas olduğu, ad, </a:t>
            </a:r>
            <a:r>
              <a:rPr lang="tr-TR" sz="2900" dirty="0" err="1"/>
              <a:t>soyad</a:t>
            </a:r>
            <a:r>
              <a:rPr lang="tr-TR" sz="2900" dirty="0"/>
              <a:t> yazılmaması gerektiği ve katkı için teşekkür tümcelerinden oluşan),</a:t>
            </a:r>
          </a:p>
          <a:p>
            <a:pPr marL="552450" indent="-552450">
              <a:lnSpc>
                <a:spcPct val="104000"/>
              </a:lnSpc>
              <a:spcBef>
                <a:spcPts val="275"/>
              </a:spcBef>
              <a:spcAft>
                <a:spcPts val="275"/>
              </a:spcAft>
              <a:buNone/>
            </a:pPr>
            <a:r>
              <a:rPr lang="tr-TR" sz="2900" b="1" dirty="0">
                <a:solidFill>
                  <a:srgbClr val="C00000"/>
                </a:solidFill>
              </a:rPr>
              <a:t>3. </a:t>
            </a:r>
            <a:r>
              <a:rPr lang="tr-TR" sz="2900" dirty="0"/>
              <a:t>Çalışma tanımlayıcı-kesitsel türde ise(ileriye yönelik/ </a:t>
            </a:r>
            <a:r>
              <a:rPr lang="tr-TR" sz="2900" dirty="0" err="1"/>
              <a:t>prospektif</a:t>
            </a:r>
            <a:r>
              <a:rPr lang="tr-TR" sz="2900" dirty="0"/>
              <a:t> değilse), </a:t>
            </a:r>
            <a:r>
              <a:rPr lang="tr-TR" sz="2900" b="1" dirty="0"/>
              <a:t>kesinlikle ad, </a:t>
            </a:r>
            <a:r>
              <a:rPr lang="tr-TR" sz="2900" b="1" dirty="0" err="1"/>
              <a:t>soyad</a:t>
            </a:r>
            <a:r>
              <a:rPr lang="tr-TR" sz="2900" b="1" dirty="0"/>
              <a:t>, adres ve </a:t>
            </a:r>
            <a:r>
              <a:rPr lang="tr-TR" sz="2900" b="1" dirty="0" err="1"/>
              <a:t>tlf</a:t>
            </a:r>
            <a:r>
              <a:rPr lang="tr-TR" sz="2900" b="1" dirty="0"/>
              <a:t>. yer almamalı, </a:t>
            </a:r>
            <a:r>
              <a:rPr lang="tr-TR" sz="2900" dirty="0"/>
              <a:t>aydınlatılmış onam içinde gönüllünün kimlik bilgileri ve imza bulunacağından, </a:t>
            </a:r>
            <a:r>
              <a:rPr lang="tr-TR" sz="2900" b="1" dirty="0"/>
              <a:t>ifadeye dayalı veri toplama araçlarında(Anket-Ölçek) “Aydınlatılmış Onam” istemek, doğru veri toplamayı olumsuz etkiler,</a:t>
            </a:r>
          </a:p>
          <a:p>
            <a:pPr marL="552450" indent="-552450">
              <a:lnSpc>
                <a:spcPct val="104000"/>
              </a:lnSpc>
              <a:spcBef>
                <a:spcPts val="275"/>
              </a:spcBef>
              <a:spcAft>
                <a:spcPts val="275"/>
              </a:spcAft>
              <a:buNone/>
            </a:pPr>
            <a:r>
              <a:rPr lang="tr-TR" sz="2900" b="1" dirty="0">
                <a:solidFill>
                  <a:srgbClr val="C00000"/>
                </a:solidFill>
              </a:rPr>
              <a:t>4. </a:t>
            </a:r>
            <a:r>
              <a:rPr lang="tr-TR" sz="2900" dirty="0"/>
              <a:t>Her ankette bireyi tanımlayan </a:t>
            </a:r>
            <a:r>
              <a:rPr lang="tr-TR" sz="2900" b="1" dirty="0" err="1"/>
              <a:t>sosyo</a:t>
            </a:r>
            <a:r>
              <a:rPr lang="tr-TR" sz="2900" b="1" dirty="0"/>
              <a:t> demografik</a:t>
            </a:r>
            <a:r>
              <a:rPr lang="tr-TR" sz="2900" dirty="0"/>
              <a:t> bilgilere ilişkin sorular ve </a:t>
            </a:r>
            <a:r>
              <a:rPr lang="tr-TR" sz="2900" b="1" dirty="0"/>
              <a:t>konuya ilişkin </a:t>
            </a:r>
            <a:r>
              <a:rPr lang="tr-TR" sz="2900" dirty="0"/>
              <a:t>sorular bulunur. </a:t>
            </a:r>
            <a:r>
              <a:rPr lang="tr-TR" sz="2900" dirty="0" err="1"/>
              <a:t>Sosyo</a:t>
            </a:r>
            <a:r>
              <a:rPr lang="tr-TR" sz="2900" dirty="0"/>
              <a:t> demografik sorular genellikle başa konur, ancak bireyi ürküteceği düşünülüyorsa sona da konabilir,</a:t>
            </a:r>
          </a:p>
          <a:p>
            <a:pPr marL="552450" indent="-552450">
              <a:lnSpc>
                <a:spcPct val="104000"/>
              </a:lnSpc>
              <a:spcBef>
                <a:spcPts val="275"/>
              </a:spcBef>
              <a:spcAft>
                <a:spcPts val="275"/>
              </a:spcAft>
              <a:buNone/>
            </a:pPr>
            <a:r>
              <a:rPr lang="tr-TR" sz="2900" b="1" dirty="0">
                <a:solidFill>
                  <a:srgbClr val="C00000"/>
                </a:solidFill>
              </a:rPr>
              <a:t>5. </a:t>
            </a:r>
            <a:r>
              <a:rPr lang="tr-TR" sz="2900" dirty="0"/>
              <a:t>Bireyin</a:t>
            </a:r>
            <a:r>
              <a:rPr lang="tr-TR" sz="2900" b="1" dirty="0"/>
              <a:t> hoşlanacağı </a:t>
            </a:r>
            <a:r>
              <a:rPr lang="tr-TR" sz="2900" dirty="0"/>
              <a:t>ve </a:t>
            </a:r>
            <a:r>
              <a:rPr lang="tr-TR" sz="2900" b="1" dirty="0"/>
              <a:t>kolay</a:t>
            </a:r>
            <a:r>
              <a:rPr lang="tr-TR" sz="2900" dirty="0"/>
              <a:t> yanıt verebileceği sorular </a:t>
            </a:r>
            <a:r>
              <a:rPr lang="tr-TR" sz="2900" b="1" dirty="0"/>
              <a:t>başa</a:t>
            </a:r>
            <a:r>
              <a:rPr lang="tr-TR" sz="2900" dirty="0"/>
              <a:t> konmalı,</a:t>
            </a:r>
          </a:p>
          <a:p>
            <a:pPr marL="552450" indent="-552450">
              <a:lnSpc>
                <a:spcPct val="104000"/>
              </a:lnSpc>
              <a:spcBef>
                <a:spcPts val="275"/>
              </a:spcBef>
              <a:spcAft>
                <a:spcPts val="275"/>
              </a:spcAft>
              <a:buNone/>
            </a:pPr>
            <a:r>
              <a:rPr lang="tr-TR" sz="2900" b="1" dirty="0">
                <a:solidFill>
                  <a:srgbClr val="C00000"/>
                </a:solidFill>
              </a:rPr>
              <a:t>6. </a:t>
            </a:r>
            <a:r>
              <a:rPr lang="tr-TR" sz="2900" dirty="0"/>
              <a:t>Sorular </a:t>
            </a:r>
            <a:r>
              <a:rPr lang="tr-TR" sz="2900" b="1" dirty="0"/>
              <a:t>“ilgi durumuna göre” </a:t>
            </a:r>
            <a:r>
              <a:rPr lang="tr-TR" sz="2900" dirty="0"/>
              <a:t>sıralanabilir, ilgi uyandıracaklar başa konmalı,</a:t>
            </a:r>
          </a:p>
          <a:p>
            <a:pPr marL="552450" indent="-552450">
              <a:lnSpc>
                <a:spcPct val="104000"/>
              </a:lnSpc>
              <a:spcBef>
                <a:spcPts val="275"/>
              </a:spcBef>
              <a:spcAft>
                <a:spcPts val="275"/>
              </a:spcAft>
              <a:buNone/>
            </a:pPr>
            <a:r>
              <a:rPr lang="tr-TR" sz="2900" b="1" dirty="0">
                <a:solidFill>
                  <a:srgbClr val="C00000"/>
                </a:solidFill>
              </a:rPr>
              <a:t>7. </a:t>
            </a:r>
            <a:r>
              <a:rPr lang="tr-TR" sz="2900" dirty="0"/>
              <a:t>Soruları </a:t>
            </a:r>
            <a:r>
              <a:rPr lang="tr-TR" sz="2900" b="1" dirty="0"/>
              <a:t>“genelden özele</a:t>
            </a:r>
            <a:r>
              <a:rPr lang="tr-TR" sz="2900" dirty="0"/>
              <a:t>, </a:t>
            </a:r>
            <a:r>
              <a:rPr lang="tr-TR" sz="2900" b="1" dirty="0"/>
              <a:t>kolaydan zora” </a:t>
            </a:r>
            <a:r>
              <a:rPr lang="tr-TR" sz="2900" dirty="0"/>
              <a:t>doğru sıralamalı,</a:t>
            </a:r>
          </a:p>
          <a:p>
            <a:pPr marL="552450" indent="-552450">
              <a:lnSpc>
                <a:spcPct val="104000"/>
              </a:lnSpc>
              <a:spcBef>
                <a:spcPts val="275"/>
              </a:spcBef>
              <a:spcAft>
                <a:spcPts val="275"/>
              </a:spcAft>
              <a:buNone/>
            </a:pPr>
            <a:r>
              <a:rPr lang="tr-TR" sz="2900" b="1" dirty="0">
                <a:solidFill>
                  <a:srgbClr val="C00000"/>
                </a:solidFill>
              </a:rPr>
              <a:t>8. </a:t>
            </a:r>
            <a:r>
              <a:rPr lang="tr-TR" sz="2900" dirty="0"/>
              <a:t>Koşullandıracak ve yönlendirecek sorular olmamalı. Ancak </a:t>
            </a:r>
            <a:r>
              <a:rPr lang="tr-TR" sz="2900" b="1" dirty="0"/>
              <a:t>“akla düşürmek (anımsatmak)” </a:t>
            </a:r>
            <a:r>
              <a:rPr lang="tr-TR" sz="2900" dirty="0"/>
              <a:t>için sorulması gerekiyorsa konabilir,</a:t>
            </a:r>
          </a:p>
          <a:p>
            <a:pPr marL="552450" indent="-552450">
              <a:lnSpc>
                <a:spcPct val="104000"/>
              </a:lnSpc>
              <a:spcBef>
                <a:spcPts val="275"/>
              </a:spcBef>
              <a:spcAft>
                <a:spcPts val="275"/>
              </a:spcAft>
              <a:buNone/>
            </a:pPr>
            <a:r>
              <a:rPr lang="tr-TR" sz="2900" b="1" dirty="0">
                <a:solidFill>
                  <a:srgbClr val="C00000"/>
                </a:solidFill>
              </a:rPr>
              <a:t>9. </a:t>
            </a:r>
            <a:r>
              <a:rPr lang="tr-TR" sz="2900" dirty="0"/>
              <a:t>Cinsiyet değişkeninde araştırma terminolojisi açısından </a:t>
            </a:r>
            <a:r>
              <a:rPr lang="tr-TR" sz="2900" b="1" dirty="0"/>
              <a:t>“Kadın”, “Erkek” </a:t>
            </a:r>
            <a:r>
              <a:rPr lang="tr-TR" sz="2900" dirty="0"/>
              <a:t>daha doğrudur. </a:t>
            </a:r>
            <a:r>
              <a:rPr lang="tr-TR" sz="2900" b="1" dirty="0"/>
              <a:t>“Bay”, “Bayan”, “Hanım” </a:t>
            </a:r>
            <a:r>
              <a:rPr lang="tr-TR" sz="2900" dirty="0"/>
              <a:t>sözcükleri uygun değil</a:t>
            </a:r>
            <a:r>
              <a:rPr lang="tr-TR" sz="2600" dirty="0"/>
              <a:t>,</a:t>
            </a:r>
          </a:p>
          <a:p>
            <a:pPr marL="552450" indent="-552450">
              <a:lnSpc>
                <a:spcPct val="104000"/>
              </a:lnSpc>
              <a:spcBef>
                <a:spcPts val="275"/>
              </a:spcBef>
              <a:spcAft>
                <a:spcPts val="275"/>
              </a:spcAft>
              <a:buNone/>
            </a:pPr>
            <a:endParaRPr lang="tr-TR" sz="2600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rtlCol="0" anchor="ctr"/>
          <a:lstStyle>
            <a:defPPr>
              <a:defRPr lang="tr-TR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F61F241-EC49-41D1-8D67-E19C899698A7}" type="slidenum">
              <a:rPr lang="tr-TR" smtClean="0"/>
              <a:pPr/>
              <a:t>10</a:t>
            </a:fld>
            <a:endParaRPr lang="tr-T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81200" y="116632"/>
            <a:ext cx="8219256" cy="432048"/>
          </a:xfrm>
        </p:spPr>
        <p:txBody>
          <a:bodyPr>
            <a:normAutofit/>
          </a:bodyPr>
          <a:lstStyle/>
          <a:p>
            <a:pPr algn="ctr"/>
            <a:r>
              <a:rPr lang="tr-TR" sz="2400" b="1" dirty="0">
                <a:solidFill>
                  <a:srgbClr val="C00000"/>
                </a:solidFill>
              </a:rPr>
              <a:t>Soru Kağıdının(Anket Formu) Düzenlenmesi(2)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75520" y="620688"/>
            <a:ext cx="8568952" cy="6237312"/>
          </a:xfrm>
        </p:spPr>
        <p:txBody>
          <a:bodyPr>
            <a:normAutofit fontScale="62500" lnSpcReduction="20000"/>
          </a:bodyPr>
          <a:lstStyle/>
          <a:p>
            <a:pPr marL="552450" indent="-552450">
              <a:lnSpc>
                <a:spcPct val="104000"/>
              </a:lnSpc>
              <a:spcBef>
                <a:spcPts val="275"/>
              </a:spcBef>
              <a:spcAft>
                <a:spcPts val="275"/>
              </a:spcAft>
              <a:buNone/>
            </a:pPr>
            <a:r>
              <a:rPr lang="tr-TR" sz="2900" b="1" dirty="0">
                <a:solidFill>
                  <a:srgbClr val="C00000"/>
                </a:solidFill>
              </a:rPr>
              <a:t>10. </a:t>
            </a:r>
            <a:r>
              <a:rPr lang="tr-TR" sz="2900" b="1" dirty="0"/>
              <a:t>“Gelir” </a:t>
            </a:r>
            <a:r>
              <a:rPr lang="tr-TR" sz="2900" dirty="0"/>
              <a:t>gibi sorular olanaklıysa sona konmalı. Gelire ilişkin doğru yanıt almak her zaman olanaklı değildir. Bu nedenle, amacı çok iyi anlatmalı, gelir konusunda kabaca bilgi </a:t>
            </a:r>
            <a:r>
              <a:rPr lang="tr-TR" sz="2900" b="1" dirty="0"/>
              <a:t>(yüksek-orta-düşük) </a:t>
            </a:r>
            <a:r>
              <a:rPr lang="tr-TR" sz="2900" dirty="0"/>
              <a:t>alacak biçimde sorulabilir, ya da </a:t>
            </a:r>
            <a:r>
              <a:rPr lang="tr-TR" sz="2900" b="1" dirty="0"/>
              <a:t>ailedeki her bireyin gelirini ayrı ayrı </a:t>
            </a:r>
            <a:r>
              <a:rPr lang="tr-TR" sz="2900" dirty="0"/>
              <a:t>belirtmelidir. Bu durumda ailedeki birey sayısı da sorulup toplam gelir, ailedeki birey sayısına bölünerek </a:t>
            </a:r>
            <a:r>
              <a:rPr lang="tr-TR" sz="2900" b="1" dirty="0"/>
              <a:t>"Birey başına düşen aylık gelir" </a:t>
            </a:r>
            <a:r>
              <a:rPr lang="tr-TR" sz="2900" dirty="0"/>
              <a:t>değerini belirlemeli. Gelir tablolaştırılırken </a:t>
            </a:r>
            <a:r>
              <a:rPr lang="tr-TR" sz="2900" b="1" dirty="0"/>
              <a:t>“</a:t>
            </a:r>
            <a:r>
              <a:rPr lang="tr-TR" sz="2900" b="1" dirty="0" err="1"/>
              <a:t>Tl</a:t>
            </a:r>
            <a:r>
              <a:rPr lang="tr-TR" sz="2900" b="1" dirty="0"/>
              <a:t>/Dolar Paritesi” </a:t>
            </a:r>
            <a:r>
              <a:rPr lang="tr-TR" sz="2900" dirty="0"/>
              <a:t>yazılmalı.</a:t>
            </a:r>
          </a:p>
          <a:p>
            <a:pPr marL="552450" indent="-552450">
              <a:lnSpc>
                <a:spcPct val="104000"/>
              </a:lnSpc>
              <a:spcBef>
                <a:spcPts val="275"/>
              </a:spcBef>
              <a:spcAft>
                <a:spcPts val="275"/>
              </a:spcAft>
              <a:buNone/>
            </a:pPr>
            <a:r>
              <a:rPr lang="tr-TR" sz="2900" b="1" dirty="0">
                <a:solidFill>
                  <a:srgbClr val="C00000"/>
                </a:solidFill>
              </a:rPr>
              <a:t>11. </a:t>
            </a:r>
            <a:r>
              <a:rPr lang="tr-TR" sz="2900" b="1" dirty="0"/>
              <a:t>“Yaş”, “Meslek Yılı”, “Toplam Meslek Yılı” </a:t>
            </a:r>
            <a:r>
              <a:rPr lang="tr-TR" sz="2900" dirty="0"/>
              <a:t>gibi veriler olanaklıysa sınıflandırmadan, mutlak değer olarak alınmalı, değerlendirme aşamasında sınıflandırılabilir. </a:t>
            </a:r>
            <a:r>
              <a:rPr lang="tr-TR" sz="2900" b="1" dirty="0"/>
              <a:t>Örneğin; </a:t>
            </a:r>
          </a:p>
          <a:p>
            <a:pPr marL="552450" indent="-552450">
              <a:lnSpc>
                <a:spcPct val="104000"/>
              </a:lnSpc>
              <a:spcBef>
                <a:spcPts val="275"/>
              </a:spcBef>
              <a:spcAft>
                <a:spcPts val="275"/>
              </a:spcAft>
              <a:buNone/>
            </a:pPr>
            <a:r>
              <a:rPr lang="tr-TR" sz="2900" b="1" dirty="0"/>
              <a:t>     -Kaç yaşındasınız (Yıl)? …...... </a:t>
            </a:r>
            <a:r>
              <a:rPr lang="tr-TR" sz="2900" b="1" dirty="0">
                <a:solidFill>
                  <a:srgbClr val="C00000"/>
                </a:solidFill>
              </a:rPr>
              <a:t>(Doğru),</a:t>
            </a:r>
          </a:p>
          <a:p>
            <a:pPr marL="552450" indent="-552450">
              <a:lnSpc>
                <a:spcPct val="104000"/>
              </a:lnSpc>
              <a:spcBef>
                <a:spcPts val="275"/>
              </a:spcBef>
              <a:spcAft>
                <a:spcPts val="275"/>
              </a:spcAft>
              <a:buNone/>
            </a:pPr>
            <a:r>
              <a:rPr lang="tr-TR" sz="2900" b="1" dirty="0"/>
              <a:t>     -Yaşınız aşağıdakilerden hangi sınıf kapsamındadır? </a:t>
            </a:r>
            <a:r>
              <a:rPr lang="tr-TR" sz="2900" b="1" dirty="0">
                <a:solidFill>
                  <a:srgbClr val="C00000"/>
                </a:solidFill>
              </a:rPr>
              <a:t>(Yanlış),</a:t>
            </a:r>
          </a:p>
          <a:p>
            <a:pPr marL="552450" indent="-552450">
              <a:lnSpc>
                <a:spcPct val="104000"/>
              </a:lnSpc>
              <a:spcBef>
                <a:spcPts val="275"/>
              </a:spcBef>
              <a:spcAft>
                <a:spcPts val="275"/>
              </a:spcAft>
              <a:buNone/>
            </a:pPr>
            <a:r>
              <a:rPr lang="tr-TR" sz="2900" b="1" dirty="0"/>
              <a:t>              A.18-22</a:t>
            </a:r>
          </a:p>
          <a:p>
            <a:pPr marL="552450" indent="-552450">
              <a:lnSpc>
                <a:spcPct val="104000"/>
              </a:lnSpc>
              <a:spcBef>
                <a:spcPts val="275"/>
              </a:spcBef>
              <a:spcAft>
                <a:spcPts val="275"/>
              </a:spcAft>
              <a:buNone/>
            </a:pPr>
            <a:r>
              <a:rPr lang="tr-TR" sz="2900" b="1" dirty="0"/>
              <a:t>              B.23-27</a:t>
            </a:r>
          </a:p>
          <a:p>
            <a:pPr marL="552450" indent="-552450">
              <a:lnSpc>
                <a:spcPct val="104000"/>
              </a:lnSpc>
              <a:spcBef>
                <a:spcPts val="275"/>
              </a:spcBef>
              <a:spcAft>
                <a:spcPts val="275"/>
              </a:spcAft>
              <a:buNone/>
            </a:pPr>
            <a:r>
              <a:rPr lang="tr-TR" sz="2900" b="1" dirty="0"/>
              <a:t>              C.28-32 </a:t>
            </a:r>
          </a:p>
          <a:p>
            <a:pPr marL="552450" indent="-552450">
              <a:lnSpc>
                <a:spcPct val="104000"/>
              </a:lnSpc>
              <a:spcBef>
                <a:spcPts val="275"/>
              </a:spcBef>
              <a:spcAft>
                <a:spcPts val="275"/>
              </a:spcAft>
              <a:buNone/>
            </a:pPr>
            <a:r>
              <a:rPr lang="tr-TR" sz="2900" b="1" dirty="0">
                <a:solidFill>
                  <a:srgbClr val="C00000"/>
                </a:solidFill>
              </a:rPr>
              <a:t>12. </a:t>
            </a:r>
            <a:r>
              <a:rPr lang="tr-TR" sz="2900" b="1" dirty="0"/>
              <a:t>Anketin sonunda </a:t>
            </a:r>
            <a:r>
              <a:rPr lang="tr-TR" sz="2900" dirty="0"/>
              <a:t>görüşmeciye ve katılımcıya </a:t>
            </a:r>
            <a:r>
              <a:rPr lang="tr-TR" sz="2900" b="1" dirty="0"/>
              <a:t>görüşlerini</a:t>
            </a:r>
            <a:r>
              <a:rPr lang="tr-TR" sz="2900" dirty="0"/>
              <a:t> belirtebilmesi için yer ayrılmalı,</a:t>
            </a:r>
          </a:p>
          <a:p>
            <a:pPr marL="552450" indent="-552450">
              <a:lnSpc>
                <a:spcPct val="104000"/>
              </a:lnSpc>
              <a:spcBef>
                <a:spcPts val="275"/>
              </a:spcBef>
              <a:spcAft>
                <a:spcPts val="275"/>
              </a:spcAft>
              <a:buNone/>
            </a:pPr>
            <a:r>
              <a:rPr lang="tr-TR" sz="2900" b="1" dirty="0">
                <a:solidFill>
                  <a:srgbClr val="C00000"/>
                </a:solidFill>
              </a:rPr>
              <a:t>13. </a:t>
            </a:r>
            <a:r>
              <a:rPr lang="tr-TR" sz="2900" dirty="0"/>
              <a:t>Soru sayısı olabildiğince, amaca yönelik olmak üzere </a:t>
            </a:r>
            <a:r>
              <a:rPr lang="tr-TR" sz="2900" b="1" dirty="0"/>
              <a:t>az </a:t>
            </a:r>
            <a:r>
              <a:rPr lang="tr-TR" sz="2900" dirty="0"/>
              <a:t>olmalı, yanıtlama süresi </a:t>
            </a:r>
            <a:r>
              <a:rPr lang="tr-TR" sz="2900" b="1" dirty="0"/>
              <a:t>10-15 dakika</a:t>
            </a:r>
            <a:r>
              <a:rPr lang="tr-TR" sz="2900" dirty="0"/>
              <a:t>, en fazla </a:t>
            </a:r>
            <a:r>
              <a:rPr lang="tr-TR" sz="2900" b="1" dirty="0"/>
              <a:t>20 dakikayı </a:t>
            </a:r>
            <a:r>
              <a:rPr lang="tr-TR" sz="2900" dirty="0"/>
              <a:t>geçmemeli, soru sayısı arttıkça, doğru ve güvenilir yanıt alma olasılığı azalır,</a:t>
            </a:r>
          </a:p>
          <a:p>
            <a:pPr marL="552450" indent="-552450">
              <a:lnSpc>
                <a:spcPct val="104000"/>
              </a:lnSpc>
              <a:spcBef>
                <a:spcPts val="275"/>
              </a:spcBef>
              <a:spcAft>
                <a:spcPts val="275"/>
              </a:spcAft>
              <a:buNone/>
            </a:pPr>
            <a:r>
              <a:rPr lang="tr-TR" sz="2900" b="1" dirty="0">
                <a:solidFill>
                  <a:srgbClr val="C00000"/>
                </a:solidFill>
              </a:rPr>
              <a:t>14. </a:t>
            </a:r>
            <a:r>
              <a:rPr lang="tr-TR" sz="2900" b="1" dirty="0"/>
              <a:t>Kodlamada</a:t>
            </a:r>
            <a:r>
              <a:rPr lang="tr-TR" sz="2900" dirty="0"/>
              <a:t> kullanılmak üzere soru kağıdının solunda ya da sağında</a:t>
            </a:r>
            <a:r>
              <a:rPr lang="tr-TR" sz="2900" b="1" dirty="0"/>
              <a:t> kolon </a:t>
            </a:r>
            <a:r>
              <a:rPr lang="tr-TR" sz="2900" dirty="0"/>
              <a:t>biçiminde yer ayrılabilir,</a:t>
            </a: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rtlCol="0" anchor="ctr"/>
          <a:lstStyle>
            <a:defPPr>
              <a:defRPr lang="tr-TR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F61F241-EC49-41D1-8D67-E19C899698A7}" type="slidenum">
              <a:rPr lang="tr-TR" smtClean="0"/>
              <a:pPr/>
              <a:t>11</a:t>
            </a:fld>
            <a:endParaRPr lang="tr-TR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19256" cy="778098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>
                <a:solidFill>
                  <a:srgbClr val="C00000"/>
                </a:solidFill>
              </a:rPr>
              <a:t>II.Ön Uygulama(Pilot Çalışma) </a:t>
            </a:r>
            <a:br>
              <a:rPr lang="tr-TR" sz="2800" b="1" dirty="0">
                <a:solidFill>
                  <a:srgbClr val="C00000"/>
                </a:solidFill>
              </a:rPr>
            </a:br>
            <a:r>
              <a:rPr lang="tr-TR" sz="2800" b="1" dirty="0">
                <a:solidFill>
                  <a:srgbClr val="C00000"/>
                </a:solidFill>
              </a:rPr>
              <a:t>III.Görüşmeci Seçimi ve Eğitimi</a:t>
            </a:r>
            <a:endParaRPr lang="tr-TR" sz="2800" dirty="0">
              <a:solidFill>
                <a:srgbClr val="C0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847528" y="1124744"/>
            <a:ext cx="8352928" cy="5349208"/>
          </a:xfrm>
        </p:spPr>
        <p:txBody>
          <a:bodyPr>
            <a:normAutofit/>
          </a:bodyPr>
          <a:lstStyle/>
          <a:p>
            <a:pPr algn="just">
              <a:lnSpc>
                <a:spcPct val="104000"/>
              </a:lnSpc>
              <a:spcBef>
                <a:spcPts val="250"/>
              </a:spcBef>
              <a:spcAft>
                <a:spcPts val="250"/>
              </a:spcAft>
              <a:buNone/>
            </a:pPr>
            <a:r>
              <a:rPr lang="tr-TR" b="1" dirty="0">
                <a:solidFill>
                  <a:srgbClr val="7030A0"/>
                </a:solidFill>
              </a:rPr>
              <a:t>II.ÖN UYGULAMA(PİLOT ÇALIŞMASI);</a:t>
            </a:r>
          </a:p>
          <a:p>
            <a:pPr algn="just">
              <a:lnSpc>
                <a:spcPct val="104000"/>
              </a:lnSpc>
              <a:spcBef>
                <a:spcPts val="250"/>
              </a:spcBef>
              <a:spcAft>
                <a:spcPts val="250"/>
              </a:spcAft>
              <a:buFont typeface="Wingdings" pitchFamily="2" charset="2"/>
              <a:buChar char="ü"/>
            </a:pPr>
            <a:r>
              <a:rPr lang="tr-TR" dirty="0"/>
              <a:t>Evrenin özelliklerine benzer, ancak</a:t>
            </a:r>
            <a:r>
              <a:rPr lang="tr-TR" b="1" dirty="0"/>
              <a:t> evren dışında bir gruba </a:t>
            </a:r>
            <a:r>
              <a:rPr lang="tr-TR" b="1" dirty="0">
                <a:solidFill>
                  <a:srgbClr val="C00000"/>
                </a:solidFill>
              </a:rPr>
              <a:t>(20-30 kişi) </a:t>
            </a:r>
            <a:r>
              <a:rPr lang="tr-TR" dirty="0"/>
              <a:t>anketin ön uygulamasını yapmalı,</a:t>
            </a:r>
          </a:p>
          <a:p>
            <a:pPr algn="just">
              <a:lnSpc>
                <a:spcPct val="104000"/>
              </a:lnSpc>
              <a:spcBef>
                <a:spcPts val="250"/>
              </a:spcBef>
              <a:spcAft>
                <a:spcPts val="250"/>
              </a:spcAft>
              <a:buFont typeface="Wingdings" pitchFamily="2" charset="2"/>
              <a:buChar char="ü"/>
            </a:pPr>
            <a:r>
              <a:rPr lang="tr-TR" dirty="0"/>
              <a:t>Eksikler ya da anlaşılmayan soruları düzeltmeli,</a:t>
            </a:r>
          </a:p>
          <a:p>
            <a:pPr algn="just">
              <a:lnSpc>
                <a:spcPct val="104000"/>
              </a:lnSpc>
              <a:spcBef>
                <a:spcPts val="250"/>
              </a:spcBef>
              <a:spcAft>
                <a:spcPts val="250"/>
              </a:spcAft>
              <a:buFont typeface="Wingdings" pitchFamily="2" charset="2"/>
              <a:buChar char="ü"/>
            </a:pPr>
            <a:r>
              <a:rPr lang="tr-TR" dirty="0"/>
              <a:t>Birey sayısı kadar çoğaltılıp, hazır hale getirmeli,</a:t>
            </a:r>
          </a:p>
          <a:p>
            <a:pPr algn="just">
              <a:lnSpc>
                <a:spcPct val="104000"/>
              </a:lnSpc>
              <a:spcBef>
                <a:spcPts val="250"/>
              </a:spcBef>
              <a:spcAft>
                <a:spcPts val="250"/>
              </a:spcAft>
              <a:buFont typeface="Wingdings" pitchFamily="2" charset="2"/>
              <a:buChar char="Ø"/>
            </a:pPr>
            <a:endParaRPr lang="tr-TR" dirty="0">
              <a:solidFill>
                <a:srgbClr val="7030A0"/>
              </a:solidFill>
            </a:endParaRPr>
          </a:p>
          <a:p>
            <a:pPr algn="just">
              <a:lnSpc>
                <a:spcPct val="104000"/>
              </a:lnSpc>
              <a:spcBef>
                <a:spcPts val="250"/>
              </a:spcBef>
              <a:spcAft>
                <a:spcPts val="250"/>
              </a:spcAft>
              <a:buNone/>
            </a:pPr>
            <a:r>
              <a:rPr lang="tr-TR" b="1" dirty="0">
                <a:solidFill>
                  <a:srgbClr val="7030A0"/>
                </a:solidFill>
              </a:rPr>
              <a:t>III.GÖRÜŞMECİ SEÇİMİ VE EĞİTİMİ;</a:t>
            </a:r>
          </a:p>
          <a:p>
            <a:pPr>
              <a:lnSpc>
                <a:spcPct val="104000"/>
              </a:lnSpc>
              <a:spcBef>
                <a:spcPts val="300"/>
              </a:spcBef>
              <a:spcAft>
                <a:spcPts val="300"/>
              </a:spcAft>
              <a:buFont typeface="Wingdings" pitchFamily="2" charset="2"/>
              <a:buChar char="ü"/>
            </a:pPr>
            <a:r>
              <a:rPr lang="tr-TR" dirty="0"/>
              <a:t>Eğer anketlerin uygulanmasında araştırmacı dışında görüşmeci kullanılacaksa, bunların seçimine özen göstermeli,</a:t>
            </a:r>
          </a:p>
          <a:p>
            <a:pPr>
              <a:lnSpc>
                <a:spcPct val="104000"/>
              </a:lnSpc>
              <a:spcBef>
                <a:spcPts val="300"/>
              </a:spcBef>
              <a:spcAft>
                <a:spcPts val="300"/>
              </a:spcAft>
              <a:buFont typeface="Wingdings" pitchFamily="2" charset="2"/>
              <a:buChar char="ü"/>
            </a:pPr>
            <a:r>
              <a:rPr lang="tr-TR" dirty="0"/>
              <a:t>Anketörler konuya uygun eğitimli bireyler olmalı,</a:t>
            </a:r>
          </a:p>
          <a:p>
            <a:pPr>
              <a:lnSpc>
                <a:spcPct val="104000"/>
              </a:lnSpc>
              <a:spcBef>
                <a:spcPts val="300"/>
              </a:spcBef>
              <a:spcAft>
                <a:spcPts val="300"/>
              </a:spcAft>
              <a:buFont typeface="Wingdings" pitchFamily="2" charset="2"/>
              <a:buChar char="ü"/>
            </a:pPr>
            <a:r>
              <a:rPr lang="tr-TR" dirty="0"/>
              <a:t>Uygulama sırasında nasıl iletişim kuracağı, nasıl konuşacağı konusunda önceden eğitilmeli,</a:t>
            </a:r>
          </a:p>
          <a:p>
            <a:pPr>
              <a:lnSpc>
                <a:spcPct val="104000"/>
              </a:lnSpc>
              <a:spcBef>
                <a:spcPts val="300"/>
              </a:spcBef>
              <a:spcAft>
                <a:spcPts val="300"/>
              </a:spcAft>
              <a:buFont typeface="Wingdings" pitchFamily="2" charset="2"/>
              <a:buChar char="ü"/>
            </a:pPr>
            <a:r>
              <a:rPr lang="tr-TR" dirty="0"/>
              <a:t>Yörenin özellikleri göz önünde bulundurularak giyimde aşırıya kaçmamalı,</a:t>
            </a:r>
          </a:p>
          <a:p>
            <a:pPr>
              <a:lnSpc>
                <a:spcPct val="104000"/>
              </a:lnSpc>
              <a:spcBef>
                <a:spcPts val="300"/>
              </a:spcBef>
              <a:spcAft>
                <a:spcPts val="300"/>
              </a:spcAft>
              <a:buFont typeface="Wingdings" pitchFamily="2" charset="2"/>
              <a:buChar char="ü"/>
            </a:pPr>
            <a:r>
              <a:rPr lang="tr-TR" dirty="0"/>
              <a:t>Uygulama öncesi uygun süre eğitime alınmalı,</a:t>
            </a: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rtlCol="0" anchor="ctr"/>
          <a:lstStyle>
            <a:defPPr>
              <a:defRPr lang="tr-TR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F61F241-EC49-41D1-8D67-E19C899698A7}" type="slidenum">
              <a:rPr lang="tr-TR" smtClean="0"/>
              <a:pPr/>
              <a:t>12</a:t>
            </a:fld>
            <a:endParaRPr lang="tr-TR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19256" cy="994122"/>
          </a:xfrm>
        </p:spPr>
        <p:txBody>
          <a:bodyPr>
            <a:normAutofit/>
          </a:bodyPr>
          <a:lstStyle/>
          <a:p>
            <a:pPr algn="ctr"/>
            <a:r>
              <a:rPr lang="tr-TR" sz="2800" b="1" dirty="0">
                <a:solidFill>
                  <a:srgbClr val="C00000"/>
                </a:solidFill>
              </a:rPr>
              <a:t>IV.Saha Uygulaması </a:t>
            </a:r>
            <a:br>
              <a:rPr lang="tr-TR" sz="2800" b="1" dirty="0">
                <a:solidFill>
                  <a:srgbClr val="C00000"/>
                </a:solidFill>
              </a:rPr>
            </a:br>
            <a:r>
              <a:rPr lang="tr-TR" sz="2800" b="1" dirty="0">
                <a:solidFill>
                  <a:srgbClr val="C00000"/>
                </a:solidFill>
              </a:rPr>
              <a:t> V.Saha Denetimi</a:t>
            </a:r>
            <a:endParaRPr lang="tr-TR" sz="2800" dirty="0">
              <a:solidFill>
                <a:srgbClr val="C0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847528" y="1268760"/>
            <a:ext cx="8424936" cy="5205192"/>
          </a:xfrm>
        </p:spPr>
        <p:txBody>
          <a:bodyPr>
            <a:normAutofit fontScale="92500" lnSpcReduction="20000"/>
          </a:bodyPr>
          <a:lstStyle/>
          <a:p>
            <a:pPr>
              <a:buFont typeface="Monotype Sorts" pitchFamily="2" charset="2"/>
              <a:buNone/>
            </a:pPr>
            <a:r>
              <a:rPr lang="tr-TR" b="1" dirty="0">
                <a:solidFill>
                  <a:srgbClr val="7030A0"/>
                </a:solidFill>
              </a:rPr>
              <a:t>IV.SAHA UYGULAMASI;</a:t>
            </a:r>
          </a:p>
          <a:p>
            <a:r>
              <a:rPr lang="tr-TR" b="1" dirty="0">
                <a:solidFill>
                  <a:srgbClr val="C00000"/>
                </a:solidFill>
              </a:rPr>
              <a:t>ANKET UYGULAMA TÜRLERİ;</a:t>
            </a:r>
          </a:p>
          <a:p>
            <a:pPr>
              <a:buFont typeface="Times New Roman" pitchFamily="18" charset="0"/>
              <a:buAutoNum type="alphaUcPeriod"/>
            </a:pPr>
            <a:r>
              <a:rPr lang="tr-TR" dirty="0"/>
              <a:t>Yüz yüze anket uygulama,</a:t>
            </a:r>
          </a:p>
          <a:p>
            <a:pPr>
              <a:buFont typeface="Times New Roman" pitchFamily="18" charset="0"/>
              <a:buAutoNum type="alphaUcPeriod"/>
            </a:pPr>
            <a:r>
              <a:rPr lang="tr-TR" dirty="0"/>
              <a:t>Gözlem altında anket uygulama,</a:t>
            </a:r>
          </a:p>
          <a:p>
            <a:pPr>
              <a:buFont typeface="Times New Roman" pitchFamily="18" charset="0"/>
              <a:buAutoNum type="alphaUcPeriod"/>
            </a:pPr>
            <a:r>
              <a:rPr lang="tr-TR" dirty="0"/>
              <a:t>Mektupla anket uygulama,</a:t>
            </a:r>
          </a:p>
          <a:p>
            <a:pPr>
              <a:buFont typeface="Times New Roman" pitchFamily="18" charset="0"/>
              <a:buAutoNum type="alphaUcPeriod"/>
            </a:pPr>
            <a:r>
              <a:rPr lang="tr-TR" dirty="0"/>
              <a:t>Telefonla anket uygulama,</a:t>
            </a:r>
          </a:p>
          <a:p>
            <a:pPr>
              <a:buFont typeface="Times New Roman" pitchFamily="18" charset="0"/>
              <a:buAutoNum type="alphaUcPeriod"/>
            </a:pPr>
            <a:r>
              <a:rPr lang="tr-TR" dirty="0"/>
              <a:t>İnternet üzerinden anket uygulama,</a:t>
            </a:r>
          </a:p>
          <a:p>
            <a:pPr>
              <a:buFont typeface="Monotype Sorts" pitchFamily="2" charset="2"/>
              <a:buNone/>
            </a:pPr>
            <a:endParaRPr lang="tr-TR" dirty="0">
              <a:solidFill>
                <a:srgbClr val="7030A0"/>
              </a:solidFill>
            </a:endParaRPr>
          </a:p>
          <a:p>
            <a:pPr>
              <a:buFont typeface="Monotype Sorts" pitchFamily="2" charset="2"/>
              <a:buNone/>
            </a:pPr>
            <a:r>
              <a:rPr lang="tr-TR" b="1" dirty="0">
                <a:solidFill>
                  <a:srgbClr val="7030A0"/>
                </a:solidFill>
              </a:rPr>
              <a:t>V.SAHA DENETİMİ;</a:t>
            </a:r>
          </a:p>
          <a:p>
            <a:pPr>
              <a:lnSpc>
                <a:spcPct val="104000"/>
              </a:lnSpc>
              <a:spcBef>
                <a:spcPts val="300"/>
              </a:spcBef>
              <a:spcAft>
                <a:spcPts val="300"/>
              </a:spcAft>
            </a:pPr>
            <a:r>
              <a:rPr lang="tr-TR" dirty="0"/>
              <a:t>Kimi araştırmacılar, görüşmecinin katılımcılara ulaşıp ulaşmadığını telefonla bireye sormayı tercih etmektedir. </a:t>
            </a:r>
            <a:r>
              <a:rPr lang="tr-TR" b="1" dirty="0"/>
              <a:t>Anketin başına ya da sonuna katılımcının adı, soyadı ve telefon numarası gibi özel bilgileri istenmemelidir. Bu son derece sakıncalıdır. Bireyin yanıtları objektif olmaz, doğru ve güvenilir yanıt alınamaz. </a:t>
            </a:r>
            <a:r>
              <a:rPr lang="tr-TR" dirty="0"/>
              <a:t>Telefonla denetimden kaçınmalıdır.</a:t>
            </a:r>
          </a:p>
          <a:p>
            <a:pPr>
              <a:lnSpc>
                <a:spcPct val="104000"/>
              </a:lnSpc>
              <a:spcBef>
                <a:spcPts val="300"/>
              </a:spcBef>
              <a:spcAft>
                <a:spcPts val="300"/>
              </a:spcAft>
            </a:pPr>
            <a:r>
              <a:rPr lang="tr-TR" dirty="0"/>
              <a:t>Denetçi, görüşmecinin anket doldurduğu sokağa giderek apartman numarasından rastgele seçip, görüşmecinin gelip gelmediğini sorabilir.</a:t>
            </a: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rtlCol="0" anchor="ctr"/>
          <a:lstStyle>
            <a:defPPr>
              <a:defRPr lang="tr-TR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F61F241-EC49-41D1-8D67-E19C899698A7}" type="slidenum">
              <a:rPr lang="tr-TR" smtClean="0"/>
              <a:pPr/>
              <a:t>13</a:t>
            </a:fld>
            <a:endParaRPr lang="tr-TR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03512" y="116632"/>
            <a:ext cx="8568952" cy="504056"/>
          </a:xfrm>
        </p:spPr>
        <p:txBody>
          <a:bodyPr>
            <a:normAutofit/>
          </a:bodyPr>
          <a:lstStyle/>
          <a:p>
            <a:pPr algn="ctr"/>
            <a:r>
              <a:rPr lang="tr-TR" sz="2400" b="1" dirty="0">
                <a:solidFill>
                  <a:srgbClr val="C00000"/>
                </a:solidFill>
              </a:rPr>
              <a:t>A.Yüz Yüze Anket Uygulama(Görüşme)</a:t>
            </a:r>
            <a:endParaRPr lang="tr-TR" sz="2400" dirty="0">
              <a:solidFill>
                <a:srgbClr val="C0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03512" y="764704"/>
            <a:ext cx="8496944" cy="5904656"/>
          </a:xfrm>
        </p:spPr>
        <p:txBody>
          <a:bodyPr>
            <a:normAutofit/>
          </a:bodyPr>
          <a:lstStyle/>
          <a:p>
            <a:pPr algn="just">
              <a:lnSpc>
                <a:spcPct val="104000"/>
              </a:lnSpc>
              <a:spcBef>
                <a:spcPts val="300"/>
              </a:spcBef>
              <a:spcAft>
                <a:spcPts val="300"/>
              </a:spcAft>
              <a:defRPr/>
            </a:pPr>
            <a:r>
              <a:rPr lang="tr-TR" sz="1600" dirty="0"/>
              <a:t>Katılımcılarla tek tek görüşülüp, anketteki sorular yöneltilerek alınan yanıtlar ankete yazılır.</a:t>
            </a:r>
          </a:p>
          <a:p>
            <a:pPr algn="just">
              <a:lnSpc>
                <a:spcPct val="104000"/>
              </a:lnSpc>
              <a:spcBef>
                <a:spcPts val="300"/>
              </a:spcBef>
              <a:spcAft>
                <a:spcPts val="300"/>
              </a:spcAft>
              <a:buNone/>
              <a:defRPr/>
            </a:pPr>
            <a:r>
              <a:rPr lang="tr-TR" sz="2000" b="1" dirty="0"/>
              <a:t>       </a:t>
            </a:r>
            <a:r>
              <a:rPr lang="tr-TR" sz="2000" b="1" dirty="0">
                <a:solidFill>
                  <a:srgbClr val="7030A0"/>
                </a:solidFill>
              </a:rPr>
              <a:t>a.İYİ YANLARI;</a:t>
            </a:r>
          </a:p>
          <a:p>
            <a:pPr marL="822960" lvl="1" indent="-457200">
              <a:lnSpc>
                <a:spcPct val="104000"/>
              </a:lnSpc>
              <a:spcBef>
                <a:spcPts val="300"/>
              </a:spcBef>
              <a:spcAft>
                <a:spcPts val="300"/>
              </a:spcAft>
              <a:buFont typeface="Wingdings" pitchFamily="2" charset="2"/>
              <a:buChar char="ü"/>
              <a:defRPr/>
            </a:pPr>
            <a:r>
              <a:rPr lang="tr-TR" sz="1600" dirty="0"/>
              <a:t>Araştırmaya </a:t>
            </a:r>
            <a:r>
              <a:rPr lang="tr-TR" sz="1600" b="1" dirty="0"/>
              <a:t>katılım fazladır</a:t>
            </a:r>
            <a:r>
              <a:rPr lang="tr-TR" sz="1600" dirty="0"/>
              <a:t>,</a:t>
            </a:r>
          </a:p>
          <a:p>
            <a:pPr marL="822960" lvl="1" indent="-457200">
              <a:lnSpc>
                <a:spcPct val="104000"/>
              </a:lnSpc>
              <a:spcBef>
                <a:spcPts val="300"/>
              </a:spcBef>
              <a:spcAft>
                <a:spcPts val="300"/>
              </a:spcAft>
              <a:buFont typeface="Wingdings" pitchFamily="2" charset="2"/>
              <a:buChar char="ü"/>
              <a:defRPr/>
            </a:pPr>
            <a:r>
              <a:rPr lang="tr-TR" sz="1600" dirty="0"/>
              <a:t>Görüşmeci, bireyin </a:t>
            </a:r>
            <a:r>
              <a:rPr lang="tr-TR" sz="1600" b="1" dirty="0"/>
              <a:t>çevresi ve yaşantısını gözlemlediğinden </a:t>
            </a:r>
            <a:r>
              <a:rPr lang="tr-TR" sz="1600" dirty="0"/>
              <a:t>daha doğru bilgi alır,</a:t>
            </a:r>
          </a:p>
          <a:p>
            <a:pPr marL="822960" lvl="1" indent="-457200">
              <a:lnSpc>
                <a:spcPct val="104000"/>
              </a:lnSpc>
              <a:spcBef>
                <a:spcPts val="300"/>
              </a:spcBef>
              <a:spcAft>
                <a:spcPts val="300"/>
              </a:spcAft>
              <a:buFont typeface="Wingdings" pitchFamily="2" charset="2"/>
              <a:buChar char="ü"/>
              <a:defRPr/>
            </a:pPr>
            <a:r>
              <a:rPr lang="tr-TR" sz="1600" dirty="0">
                <a:cs typeface="Times New Roman" pitchFamily="18" charset="0"/>
              </a:rPr>
              <a:t>Gerekirse</a:t>
            </a:r>
            <a:r>
              <a:rPr lang="tr-TR" sz="1600" dirty="0"/>
              <a:t> soruların açıklanmasıyla yanlışları düzeltmek, eksiklikleri tamamlatmak olasıdır,</a:t>
            </a:r>
          </a:p>
          <a:p>
            <a:pPr marL="822960" lvl="1" indent="-457200">
              <a:lnSpc>
                <a:spcPct val="104000"/>
              </a:lnSpc>
              <a:spcBef>
                <a:spcPts val="300"/>
              </a:spcBef>
              <a:spcAft>
                <a:spcPts val="300"/>
              </a:spcAft>
              <a:buFont typeface="Wingdings" pitchFamily="2" charset="2"/>
              <a:buChar char="ü"/>
              <a:defRPr/>
            </a:pPr>
            <a:r>
              <a:rPr lang="tr-TR" sz="1600" dirty="0">
                <a:cs typeface="Times New Roman" pitchFamily="18" charset="0"/>
              </a:rPr>
              <a:t>Bireyin</a:t>
            </a:r>
            <a:r>
              <a:rPr lang="tr-TR" sz="1600" dirty="0"/>
              <a:t> yerine </a:t>
            </a:r>
            <a:r>
              <a:rPr lang="tr-TR" sz="1600" b="1" dirty="0"/>
              <a:t>başkasının yanıt vermesi </a:t>
            </a:r>
            <a:r>
              <a:rPr lang="tr-TR" sz="1600" dirty="0"/>
              <a:t>önlenir,</a:t>
            </a:r>
          </a:p>
          <a:p>
            <a:pPr marL="822960" lvl="1" indent="-457200">
              <a:lnSpc>
                <a:spcPct val="104000"/>
              </a:lnSpc>
              <a:spcBef>
                <a:spcPts val="300"/>
              </a:spcBef>
              <a:spcAft>
                <a:spcPts val="300"/>
              </a:spcAft>
              <a:buFont typeface="Wingdings" pitchFamily="2" charset="2"/>
              <a:buChar char="ü"/>
              <a:defRPr/>
            </a:pPr>
            <a:r>
              <a:rPr lang="tr-TR" sz="1600" dirty="0"/>
              <a:t>Bireyin duyarlı olduğu sorular, görüşmeci tarafından daha </a:t>
            </a:r>
            <a:r>
              <a:rPr lang="tr-TR" sz="1600" b="1" dirty="0"/>
              <a:t>uygun bir dille </a:t>
            </a:r>
            <a:r>
              <a:rPr lang="tr-TR" sz="1600" dirty="0"/>
              <a:t>sorulabilir,</a:t>
            </a:r>
            <a:r>
              <a:rPr lang="tr-TR" sz="1600" b="1" dirty="0"/>
              <a:t>okuma-yazma bilmeyenler </a:t>
            </a:r>
            <a:r>
              <a:rPr lang="tr-TR" sz="1600" dirty="0"/>
              <a:t>de araştırma kapsamına alınabilir,</a:t>
            </a:r>
          </a:p>
          <a:p>
            <a:pPr marL="822960" lvl="1" indent="-457200">
              <a:lnSpc>
                <a:spcPct val="104000"/>
              </a:lnSpc>
              <a:spcBef>
                <a:spcPts val="300"/>
              </a:spcBef>
              <a:spcAft>
                <a:spcPts val="300"/>
              </a:spcAft>
              <a:buNone/>
              <a:defRPr/>
            </a:pPr>
            <a:r>
              <a:rPr lang="tr-TR" sz="2000" b="1" dirty="0">
                <a:solidFill>
                  <a:srgbClr val="7030A0"/>
                </a:solidFill>
              </a:rPr>
              <a:t>b.SAKINCALI YANLARI;</a:t>
            </a:r>
            <a:endParaRPr lang="tr-TR" sz="2000" dirty="0">
              <a:solidFill>
                <a:srgbClr val="7030A0"/>
              </a:solidFill>
            </a:endParaRPr>
          </a:p>
          <a:p>
            <a:pPr marL="822960" lvl="1" indent="-457200">
              <a:lnSpc>
                <a:spcPct val="104000"/>
              </a:lnSpc>
              <a:spcBef>
                <a:spcPts val="300"/>
              </a:spcBef>
              <a:spcAft>
                <a:spcPts val="300"/>
              </a:spcAft>
              <a:buFont typeface="Wingdings" pitchFamily="2" charset="2"/>
              <a:buChar char="ü"/>
              <a:defRPr/>
            </a:pPr>
            <a:r>
              <a:rPr lang="tr-TR" sz="1600" b="1" dirty="0"/>
              <a:t>Ulaşım giderleri </a:t>
            </a:r>
            <a:r>
              <a:rPr lang="tr-TR" sz="1600" dirty="0"/>
              <a:t>fazladır.</a:t>
            </a:r>
            <a:r>
              <a:rPr lang="tr-TR" sz="1600" b="1" dirty="0"/>
              <a:t> </a:t>
            </a:r>
            <a:r>
              <a:rPr lang="tr-TR" sz="1600" b="1" dirty="0" err="1"/>
              <a:t>İnsangücü</a:t>
            </a:r>
            <a:r>
              <a:rPr lang="tr-TR" sz="1600" b="1" dirty="0"/>
              <a:t> </a:t>
            </a:r>
            <a:r>
              <a:rPr lang="tr-TR" sz="1600" dirty="0"/>
              <a:t>gerektirir,</a:t>
            </a:r>
          </a:p>
          <a:p>
            <a:pPr marL="822960" lvl="1" indent="-457200">
              <a:lnSpc>
                <a:spcPct val="104000"/>
              </a:lnSpc>
              <a:spcBef>
                <a:spcPts val="300"/>
              </a:spcBef>
              <a:spcAft>
                <a:spcPts val="300"/>
              </a:spcAft>
              <a:buFont typeface="Wingdings" pitchFamily="2" charset="2"/>
              <a:buChar char="ü"/>
              <a:defRPr/>
            </a:pPr>
            <a:r>
              <a:rPr lang="tr-TR" sz="1600" dirty="0"/>
              <a:t>Saha organizasyonu ve planlaması için alana gitmek, görmek, daha gerçekçi </a:t>
            </a:r>
            <a:r>
              <a:rPr lang="tr-TR" sz="1600" b="1" dirty="0"/>
              <a:t>plan yapmak </a:t>
            </a:r>
            <a:r>
              <a:rPr lang="tr-TR" sz="1600" dirty="0"/>
              <a:t>gerekebilir,</a:t>
            </a:r>
          </a:p>
          <a:p>
            <a:pPr marL="822960" lvl="1" indent="-457200">
              <a:lnSpc>
                <a:spcPct val="104000"/>
              </a:lnSpc>
              <a:spcBef>
                <a:spcPts val="300"/>
              </a:spcBef>
              <a:spcAft>
                <a:spcPts val="300"/>
              </a:spcAft>
              <a:buFont typeface="Wingdings" pitchFamily="2" charset="2"/>
              <a:buChar char="ü"/>
              <a:defRPr/>
            </a:pPr>
            <a:r>
              <a:rPr lang="tr-TR" sz="1600" b="1" dirty="0"/>
              <a:t>Görüşmeci</a:t>
            </a:r>
            <a:r>
              <a:rPr lang="tr-TR" sz="1600" dirty="0"/>
              <a:t> belirlenmesi, </a:t>
            </a:r>
            <a:r>
              <a:rPr lang="tr-TR" sz="1600" b="1" dirty="0"/>
              <a:t>eğitimi ve denetimi </a:t>
            </a:r>
            <a:r>
              <a:rPr lang="tr-TR" sz="1600" dirty="0"/>
              <a:t>gerektirir,</a:t>
            </a:r>
          </a:p>
          <a:p>
            <a:pPr marL="822960" lvl="1" indent="-457200">
              <a:lnSpc>
                <a:spcPct val="104000"/>
              </a:lnSpc>
              <a:spcBef>
                <a:spcPts val="300"/>
              </a:spcBef>
              <a:spcAft>
                <a:spcPts val="300"/>
              </a:spcAft>
              <a:buFont typeface="Wingdings" pitchFamily="2" charset="2"/>
              <a:buChar char="ü"/>
              <a:defRPr/>
            </a:pPr>
            <a:r>
              <a:rPr lang="tr-TR" sz="1600" dirty="0"/>
              <a:t>Deneğin </a:t>
            </a:r>
            <a:r>
              <a:rPr lang="tr-TR" sz="1600" b="1" dirty="0"/>
              <a:t>zamanını</a:t>
            </a:r>
            <a:r>
              <a:rPr lang="tr-TR" sz="1600" dirty="0"/>
              <a:t> daha fazla alır,</a:t>
            </a:r>
          </a:p>
          <a:p>
            <a:pPr marL="822960" lvl="1" indent="-457200">
              <a:lnSpc>
                <a:spcPct val="104000"/>
              </a:lnSpc>
              <a:spcBef>
                <a:spcPts val="300"/>
              </a:spcBef>
              <a:spcAft>
                <a:spcPts val="300"/>
              </a:spcAft>
              <a:buFont typeface="Wingdings" pitchFamily="2" charset="2"/>
              <a:buChar char="ü"/>
              <a:defRPr/>
            </a:pPr>
            <a:r>
              <a:rPr lang="tr-TR" sz="1600" dirty="0"/>
              <a:t>Anket gündüzleri yapılabileceğinden, </a:t>
            </a:r>
            <a:r>
              <a:rPr lang="tr-TR" sz="1600" b="1" dirty="0"/>
              <a:t>gündüz çalışanlar evde bulunamayabilir,</a:t>
            </a:r>
            <a:endParaRPr lang="en-GB" sz="1600" b="1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rtlCol="0" anchor="ctr"/>
          <a:lstStyle>
            <a:defPPr>
              <a:defRPr lang="tr-TR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F61F241-EC49-41D1-8D67-E19C899698A7}" type="slidenum">
              <a:rPr lang="tr-TR" smtClean="0"/>
              <a:pPr/>
              <a:t>14</a:t>
            </a:fld>
            <a:endParaRPr lang="tr-TR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75520" y="188640"/>
            <a:ext cx="8424936" cy="504056"/>
          </a:xfrm>
        </p:spPr>
        <p:txBody>
          <a:bodyPr>
            <a:normAutofit/>
          </a:bodyPr>
          <a:lstStyle/>
          <a:p>
            <a:pPr algn="ctr"/>
            <a:r>
              <a:rPr lang="tr-TR" sz="2400" b="1" dirty="0">
                <a:solidFill>
                  <a:srgbClr val="C00000"/>
                </a:solidFill>
              </a:rPr>
              <a:t>B.Gözlem Altında Gruba Anket Uygulama</a:t>
            </a:r>
            <a:endParaRPr lang="tr-TR" sz="2400" dirty="0">
              <a:solidFill>
                <a:srgbClr val="C0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75520" y="980728"/>
            <a:ext cx="8424936" cy="5493224"/>
          </a:xfrm>
        </p:spPr>
        <p:txBody>
          <a:bodyPr>
            <a:normAutofit/>
          </a:bodyPr>
          <a:lstStyle/>
          <a:p>
            <a:pPr algn="just">
              <a:lnSpc>
                <a:spcPct val="104000"/>
              </a:lnSpc>
              <a:spcBef>
                <a:spcPts val="300"/>
              </a:spcBef>
              <a:spcAft>
                <a:spcPts val="300"/>
              </a:spcAft>
              <a:defRPr/>
            </a:pPr>
            <a:r>
              <a:rPr lang="tr-TR" sz="2000" b="1" dirty="0"/>
              <a:t>Okul, sınıf </a:t>
            </a:r>
            <a:r>
              <a:rPr lang="tr-TR" sz="2000" dirty="0"/>
              <a:t>gibi grup halinde bulunan katılımcılara uygulanan anket türü,</a:t>
            </a:r>
          </a:p>
          <a:p>
            <a:pPr algn="just">
              <a:lnSpc>
                <a:spcPct val="104000"/>
              </a:lnSpc>
              <a:spcBef>
                <a:spcPts val="300"/>
              </a:spcBef>
              <a:spcAft>
                <a:spcPts val="300"/>
              </a:spcAft>
              <a:buNone/>
              <a:defRPr/>
            </a:pPr>
            <a:endParaRPr lang="tr-TR" sz="1800" dirty="0"/>
          </a:p>
          <a:p>
            <a:pPr algn="just">
              <a:lnSpc>
                <a:spcPct val="104000"/>
              </a:lnSpc>
              <a:spcBef>
                <a:spcPts val="300"/>
              </a:spcBef>
              <a:spcAft>
                <a:spcPts val="300"/>
              </a:spcAft>
              <a:buNone/>
              <a:defRPr/>
            </a:pPr>
            <a:r>
              <a:rPr lang="tr-TR" sz="2000" b="1" dirty="0">
                <a:solidFill>
                  <a:srgbClr val="7030A0"/>
                </a:solidFill>
              </a:rPr>
              <a:t>      a. İYİ YANLARI;</a:t>
            </a:r>
          </a:p>
          <a:p>
            <a:pPr marL="708660" lvl="1" indent="-342900" algn="just">
              <a:lnSpc>
                <a:spcPct val="104000"/>
              </a:lnSpc>
              <a:spcBef>
                <a:spcPts val="300"/>
              </a:spcBef>
              <a:spcAft>
                <a:spcPts val="300"/>
              </a:spcAft>
              <a:buFont typeface="Wingdings" pitchFamily="2" charset="2"/>
              <a:buChar char="ü"/>
              <a:defRPr/>
            </a:pPr>
            <a:r>
              <a:rPr lang="tr-TR" sz="2000" dirty="0">
                <a:latin typeface="Symbol" pitchFamily="18" charset="2"/>
                <a:cs typeface="Times New Roman" pitchFamily="18" charset="0"/>
              </a:rPr>
              <a:t>	</a:t>
            </a:r>
            <a:r>
              <a:rPr lang="tr-TR" sz="2000" dirty="0"/>
              <a:t>Çok kısa sürede veri toplanabilir,</a:t>
            </a:r>
          </a:p>
          <a:p>
            <a:pPr marL="708660" lvl="1" indent="-342900" algn="just">
              <a:lnSpc>
                <a:spcPct val="104000"/>
              </a:lnSpc>
              <a:spcBef>
                <a:spcPts val="300"/>
              </a:spcBef>
              <a:spcAft>
                <a:spcPts val="300"/>
              </a:spcAft>
              <a:buFont typeface="Wingdings" pitchFamily="2" charset="2"/>
              <a:buChar char="ü"/>
              <a:defRPr/>
            </a:pPr>
            <a:r>
              <a:rPr lang="tr-TR" sz="2000" dirty="0">
                <a:latin typeface="Symbol" pitchFamily="18" charset="2"/>
                <a:cs typeface="Times New Roman" pitchFamily="18" charset="0"/>
              </a:rPr>
              <a:t>	</a:t>
            </a:r>
            <a:r>
              <a:rPr lang="tr-TR" sz="2000" dirty="0"/>
              <a:t>Araştırmanın amacı ve önemi iyi vurgulanabilir,</a:t>
            </a:r>
          </a:p>
          <a:p>
            <a:pPr lvl="1" algn="just">
              <a:lnSpc>
                <a:spcPct val="104000"/>
              </a:lnSpc>
              <a:spcBef>
                <a:spcPts val="300"/>
              </a:spcBef>
              <a:spcAft>
                <a:spcPts val="300"/>
              </a:spcAft>
              <a:buNone/>
              <a:defRPr/>
            </a:pPr>
            <a:r>
              <a:rPr lang="tr-TR" sz="2000" b="1" dirty="0">
                <a:solidFill>
                  <a:srgbClr val="7030A0"/>
                </a:solidFill>
              </a:rPr>
              <a:t>b. SAKINCALI YANLARI;</a:t>
            </a:r>
            <a:endParaRPr lang="tr-TR" sz="2000" dirty="0">
              <a:solidFill>
                <a:srgbClr val="7030A0"/>
              </a:solidFill>
            </a:endParaRPr>
          </a:p>
          <a:p>
            <a:pPr marL="708660" lvl="1" indent="-342900">
              <a:lnSpc>
                <a:spcPct val="104000"/>
              </a:lnSpc>
              <a:spcBef>
                <a:spcPts val="300"/>
              </a:spcBef>
              <a:spcAft>
                <a:spcPts val="300"/>
              </a:spcAft>
              <a:buFont typeface="Wingdings" pitchFamily="2" charset="2"/>
              <a:buChar char="ü"/>
              <a:defRPr/>
            </a:pPr>
            <a:r>
              <a:rPr lang="tr-TR" sz="2000" dirty="0"/>
              <a:t>Yanındaki katılımcı, arkadaşının yazdıklarını görebileceğinden, duyarlı soruların yanıtları yeterince objektif olmayabilir. Bu nedenle </a:t>
            </a:r>
            <a:r>
              <a:rPr lang="tr-TR" sz="2000" b="1" dirty="0"/>
              <a:t>cinsellik, din ve siyaset </a:t>
            </a:r>
            <a:r>
              <a:rPr lang="tr-TR" sz="2000" dirty="0"/>
              <a:t>gibi konularda temkinli olmalı,</a:t>
            </a:r>
          </a:p>
          <a:p>
            <a:pPr marL="708660" lvl="1" indent="-342900">
              <a:lnSpc>
                <a:spcPct val="104000"/>
              </a:lnSpc>
              <a:spcBef>
                <a:spcPts val="300"/>
              </a:spcBef>
              <a:spcAft>
                <a:spcPts val="300"/>
              </a:spcAft>
              <a:buFont typeface="Wingdings" pitchFamily="2" charset="2"/>
              <a:buChar char="ü"/>
              <a:defRPr/>
            </a:pPr>
            <a:r>
              <a:rPr lang="tr-TR" sz="2000" dirty="0"/>
              <a:t>Kimileri ilk ve son sayfayı doldurup, diğerlerini boş bırakabilir,</a:t>
            </a:r>
          </a:p>
          <a:p>
            <a:pPr marL="708660" lvl="1" indent="-342900">
              <a:lnSpc>
                <a:spcPct val="104000"/>
              </a:lnSpc>
              <a:spcBef>
                <a:spcPts val="300"/>
              </a:spcBef>
              <a:spcAft>
                <a:spcPts val="300"/>
              </a:spcAft>
              <a:buFont typeface="Wingdings" pitchFamily="2" charset="2"/>
              <a:buChar char="ü"/>
              <a:defRPr/>
            </a:pPr>
            <a:r>
              <a:rPr lang="tr-TR" sz="2000" dirty="0"/>
              <a:t>Verdiği yanıtların araştırmacı tarafından okunacağı endişesi bulunabilir,</a:t>
            </a:r>
          </a:p>
          <a:p>
            <a:pPr marL="708660" lvl="1" indent="-342900">
              <a:lnSpc>
                <a:spcPct val="104000"/>
              </a:lnSpc>
              <a:spcBef>
                <a:spcPts val="300"/>
              </a:spcBef>
              <a:spcAft>
                <a:spcPts val="300"/>
              </a:spcAft>
              <a:buFont typeface="Wingdings" pitchFamily="2" charset="2"/>
              <a:buChar char="ü"/>
              <a:defRPr/>
            </a:pPr>
            <a:r>
              <a:rPr lang="tr-TR" sz="2000" dirty="0"/>
              <a:t>O gün grupta bulunmayanlara uygulanamaz,</a:t>
            </a: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rtlCol="0" anchor="ctr"/>
          <a:lstStyle>
            <a:defPPr>
              <a:defRPr lang="tr-TR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F61F241-EC49-41D1-8D67-E19C899698A7}" type="slidenum">
              <a:rPr lang="tr-TR" smtClean="0"/>
              <a:pPr/>
              <a:t>15</a:t>
            </a:fld>
            <a:endParaRPr lang="tr-TR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81200" y="116632"/>
            <a:ext cx="8219256" cy="360040"/>
          </a:xfrm>
        </p:spPr>
        <p:txBody>
          <a:bodyPr>
            <a:normAutofit fontScale="90000"/>
          </a:bodyPr>
          <a:lstStyle/>
          <a:p>
            <a:pPr algn="ctr"/>
            <a:r>
              <a:rPr lang="tr-TR" sz="2400" b="1" dirty="0">
                <a:solidFill>
                  <a:srgbClr val="C00000"/>
                </a:solidFill>
              </a:rPr>
              <a:t>C.Mektupla Anket Uygulama</a:t>
            </a:r>
            <a:endParaRPr lang="tr-TR" sz="2400" dirty="0">
              <a:solidFill>
                <a:srgbClr val="C0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631504" y="476672"/>
            <a:ext cx="8784976" cy="6264696"/>
          </a:xfrm>
        </p:spPr>
        <p:txBody>
          <a:bodyPr>
            <a:normAutofit fontScale="47500" lnSpcReduction="20000"/>
          </a:bodyPr>
          <a:lstStyle/>
          <a:p>
            <a:pPr>
              <a:lnSpc>
                <a:spcPct val="104000"/>
              </a:lnSpc>
              <a:spcBef>
                <a:spcPts val="300"/>
              </a:spcBef>
              <a:spcAft>
                <a:spcPts val="300"/>
              </a:spcAft>
              <a:defRPr/>
            </a:pPr>
            <a:r>
              <a:rPr lang="tr-TR" sz="3300" dirty="0"/>
              <a:t>Soru kağıtları mektupla bireylere gönderilir,</a:t>
            </a:r>
          </a:p>
          <a:p>
            <a:pPr>
              <a:lnSpc>
                <a:spcPct val="104000"/>
              </a:lnSpc>
              <a:spcBef>
                <a:spcPts val="300"/>
              </a:spcBef>
              <a:spcAft>
                <a:spcPts val="300"/>
              </a:spcAft>
              <a:defRPr/>
            </a:pPr>
            <a:r>
              <a:rPr lang="tr-TR" sz="3300" dirty="0"/>
              <a:t>Doldurulup geri iade etmeleri istenir,</a:t>
            </a:r>
          </a:p>
          <a:p>
            <a:pPr>
              <a:lnSpc>
                <a:spcPct val="104000"/>
              </a:lnSpc>
              <a:spcBef>
                <a:spcPts val="300"/>
              </a:spcBef>
              <a:spcAft>
                <a:spcPts val="300"/>
              </a:spcAft>
              <a:defRPr/>
            </a:pPr>
            <a:r>
              <a:rPr lang="tr-TR" sz="3300" b="1" dirty="0"/>
              <a:t>Geri gönderilme olasılığını artırmak </a:t>
            </a:r>
            <a:r>
              <a:rPr lang="tr-TR" sz="3300" dirty="0"/>
              <a:t>için, bireye </a:t>
            </a:r>
            <a:r>
              <a:rPr lang="tr-TR" sz="3300" b="1" dirty="0"/>
              <a:t>“Pul” </a:t>
            </a:r>
            <a:r>
              <a:rPr lang="tr-TR" sz="3300" dirty="0"/>
              <a:t>yapıştırılmış üzerinde</a:t>
            </a:r>
            <a:r>
              <a:rPr lang="tr-TR" sz="3300" b="1" dirty="0"/>
              <a:t> “Geri Dönüş Adresi” </a:t>
            </a:r>
            <a:r>
              <a:rPr lang="tr-TR" sz="3300" dirty="0"/>
              <a:t>bulunan bir</a:t>
            </a:r>
            <a:r>
              <a:rPr lang="tr-TR" sz="3300" b="1" dirty="0"/>
              <a:t> “Zarf” </a:t>
            </a:r>
            <a:r>
              <a:rPr lang="tr-TR" sz="3300" dirty="0"/>
              <a:t>da gönderilmeli,</a:t>
            </a:r>
          </a:p>
          <a:p>
            <a:pPr>
              <a:lnSpc>
                <a:spcPct val="104000"/>
              </a:lnSpc>
              <a:spcBef>
                <a:spcPts val="300"/>
              </a:spcBef>
              <a:spcAft>
                <a:spcPts val="300"/>
              </a:spcAft>
              <a:defRPr/>
            </a:pPr>
            <a:r>
              <a:rPr lang="tr-TR" sz="3300" b="1" dirty="0"/>
              <a:t>“Yönerge” </a:t>
            </a:r>
            <a:r>
              <a:rPr lang="tr-TR" sz="3300" dirty="0"/>
              <a:t>çok iyi ayrıntılı yazılmalı, adresin nasıl elde edildiği açıklanmalı, katılımcıya </a:t>
            </a:r>
            <a:r>
              <a:rPr lang="tr-TR" sz="3300" b="1" dirty="0"/>
              <a:t>“Ad, </a:t>
            </a:r>
            <a:r>
              <a:rPr lang="tr-TR" sz="3300" b="1" dirty="0" err="1"/>
              <a:t>Soyad</a:t>
            </a:r>
            <a:r>
              <a:rPr lang="tr-TR" sz="3300" b="1" dirty="0"/>
              <a:t>, Adres ve Telefon yazmaması </a:t>
            </a:r>
            <a:r>
              <a:rPr lang="tr-TR" sz="3300" dirty="0"/>
              <a:t>önemle belirtilmeli,</a:t>
            </a:r>
          </a:p>
          <a:p>
            <a:pPr>
              <a:lnSpc>
                <a:spcPct val="104000"/>
              </a:lnSpc>
              <a:spcBef>
                <a:spcPts val="300"/>
              </a:spcBef>
              <a:spcAft>
                <a:spcPts val="300"/>
              </a:spcAft>
              <a:defRPr/>
            </a:pPr>
            <a:r>
              <a:rPr lang="tr-TR" sz="3300" dirty="0"/>
              <a:t>Hasta memnuniyet araştırmalarının verileri,</a:t>
            </a:r>
            <a:r>
              <a:rPr lang="tr-TR" sz="5100" dirty="0"/>
              <a:t> </a:t>
            </a:r>
            <a:r>
              <a:rPr lang="tr-TR" sz="5100" b="1" dirty="0"/>
              <a:t>“hasta taburcu olduktan yaklaşık 15 gün sonra” “Mektupla” </a:t>
            </a:r>
            <a:r>
              <a:rPr lang="tr-TR" sz="3300" dirty="0"/>
              <a:t>alınmalıdır.</a:t>
            </a:r>
          </a:p>
          <a:p>
            <a:pPr>
              <a:lnSpc>
                <a:spcPct val="104000"/>
              </a:lnSpc>
              <a:spcBef>
                <a:spcPts val="300"/>
              </a:spcBef>
              <a:spcAft>
                <a:spcPts val="300"/>
              </a:spcAft>
              <a:buNone/>
              <a:defRPr/>
            </a:pPr>
            <a:r>
              <a:rPr lang="tr-TR" sz="4200" b="1" dirty="0">
                <a:solidFill>
                  <a:srgbClr val="7030A0"/>
                </a:solidFill>
              </a:rPr>
              <a:t>a. İYİ YANLARI;</a:t>
            </a:r>
            <a:endParaRPr lang="tr-TR" sz="4200" dirty="0">
              <a:solidFill>
                <a:srgbClr val="7030A0"/>
              </a:solidFill>
            </a:endParaRPr>
          </a:p>
          <a:p>
            <a:pPr lvl="1">
              <a:lnSpc>
                <a:spcPct val="104000"/>
              </a:lnSpc>
              <a:spcBef>
                <a:spcPts val="250"/>
              </a:spcBef>
              <a:spcAft>
                <a:spcPts val="250"/>
              </a:spcAft>
              <a:buFont typeface="Wingdings" pitchFamily="2" charset="2"/>
              <a:buChar char="ü"/>
              <a:defRPr/>
            </a:pPr>
            <a:r>
              <a:rPr lang="tr-TR" sz="3300" b="1" dirty="0"/>
              <a:t>“Fazla Bütçe” </a:t>
            </a:r>
            <a:r>
              <a:rPr lang="tr-TR" sz="3300" dirty="0"/>
              <a:t>ve</a:t>
            </a:r>
            <a:r>
              <a:rPr lang="tr-TR" sz="3300" b="1" dirty="0"/>
              <a:t> “İnsan Gücü” </a:t>
            </a:r>
            <a:r>
              <a:rPr lang="tr-TR" sz="3300" dirty="0"/>
              <a:t>gerektirmez,</a:t>
            </a:r>
          </a:p>
          <a:p>
            <a:pPr lvl="1">
              <a:lnSpc>
                <a:spcPct val="104000"/>
              </a:lnSpc>
              <a:spcBef>
                <a:spcPts val="250"/>
              </a:spcBef>
              <a:spcAft>
                <a:spcPts val="250"/>
              </a:spcAft>
              <a:buFont typeface="Wingdings" pitchFamily="2" charset="2"/>
              <a:buChar char="ü"/>
              <a:defRPr/>
            </a:pPr>
            <a:r>
              <a:rPr lang="tr-TR" sz="3300" dirty="0"/>
              <a:t>Gidilmesi olanaklı bulunmayan </a:t>
            </a:r>
            <a:r>
              <a:rPr lang="tr-TR" sz="3300" b="1" dirty="0"/>
              <a:t>“Uzak Yerlere” </a:t>
            </a:r>
            <a:r>
              <a:rPr lang="tr-TR" sz="3300" dirty="0"/>
              <a:t>de ulaşılabilir,</a:t>
            </a:r>
          </a:p>
          <a:p>
            <a:pPr lvl="1">
              <a:lnSpc>
                <a:spcPct val="104000"/>
              </a:lnSpc>
              <a:spcBef>
                <a:spcPts val="250"/>
              </a:spcBef>
              <a:spcAft>
                <a:spcPts val="250"/>
              </a:spcAft>
              <a:buFont typeface="Wingdings" pitchFamily="2" charset="2"/>
              <a:buChar char="ü"/>
              <a:defRPr/>
            </a:pPr>
            <a:r>
              <a:rPr lang="tr-TR" sz="3300" b="1" dirty="0"/>
              <a:t>“Her mevsimde” </a:t>
            </a:r>
            <a:r>
              <a:rPr lang="tr-TR" sz="3300" dirty="0"/>
              <a:t>uygulanabilir,</a:t>
            </a:r>
          </a:p>
          <a:p>
            <a:pPr lvl="1">
              <a:lnSpc>
                <a:spcPct val="104000"/>
              </a:lnSpc>
              <a:spcBef>
                <a:spcPts val="250"/>
              </a:spcBef>
              <a:spcAft>
                <a:spcPts val="250"/>
              </a:spcAft>
              <a:buFont typeface="Wingdings" pitchFamily="2" charset="2"/>
              <a:buChar char="ü"/>
              <a:defRPr/>
            </a:pPr>
            <a:r>
              <a:rPr lang="tr-TR" sz="3300" b="1" dirty="0"/>
              <a:t>“Gizlilik” </a:t>
            </a:r>
            <a:r>
              <a:rPr lang="tr-TR" sz="3300" dirty="0"/>
              <a:t>sağlanmış olur,</a:t>
            </a:r>
          </a:p>
          <a:p>
            <a:pPr lvl="1">
              <a:lnSpc>
                <a:spcPct val="104000"/>
              </a:lnSpc>
              <a:spcBef>
                <a:spcPts val="250"/>
              </a:spcBef>
              <a:spcAft>
                <a:spcPts val="250"/>
              </a:spcAft>
              <a:buFont typeface="Wingdings" pitchFamily="2" charset="2"/>
              <a:buChar char="ü"/>
              <a:defRPr/>
            </a:pPr>
            <a:r>
              <a:rPr lang="tr-TR" sz="3300" dirty="0"/>
              <a:t>Görüşmecinin </a:t>
            </a:r>
            <a:r>
              <a:rPr lang="tr-TR" sz="3300" b="1" dirty="0"/>
              <a:t>“Katılımcı Üzerinde Etkisi” </a:t>
            </a:r>
            <a:r>
              <a:rPr lang="tr-TR" sz="3300" dirty="0"/>
              <a:t>bulunmaz,</a:t>
            </a:r>
          </a:p>
          <a:p>
            <a:pPr lvl="1">
              <a:lnSpc>
                <a:spcPct val="104000"/>
              </a:lnSpc>
              <a:spcBef>
                <a:spcPts val="250"/>
              </a:spcBef>
              <a:spcAft>
                <a:spcPts val="250"/>
              </a:spcAft>
              <a:buFont typeface="Wingdings" pitchFamily="2" charset="2"/>
              <a:buChar char="ü"/>
              <a:defRPr/>
            </a:pPr>
            <a:r>
              <a:rPr lang="tr-TR" sz="3300" dirty="0"/>
              <a:t>Bireye, soruları </a:t>
            </a:r>
            <a:r>
              <a:rPr lang="tr-TR" sz="3300" b="1" dirty="0"/>
              <a:t>“Dikkatle İnceleyerek Yanıtlama Olanağı” </a:t>
            </a:r>
            <a:r>
              <a:rPr lang="tr-TR" sz="3300" dirty="0"/>
              <a:t>verir,</a:t>
            </a:r>
          </a:p>
          <a:p>
            <a:pPr>
              <a:lnSpc>
                <a:spcPct val="104000"/>
              </a:lnSpc>
              <a:spcBef>
                <a:spcPts val="250"/>
              </a:spcBef>
              <a:spcAft>
                <a:spcPts val="250"/>
              </a:spcAft>
              <a:buNone/>
              <a:defRPr/>
            </a:pPr>
            <a:r>
              <a:rPr lang="tr-TR" sz="4200" b="1" dirty="0">
                <a:solidFill>
                  <a:srgbClr val="7030A0"/>
                </a:solidFill>
              </a:rPr>
              <a:t>b. SAKINCALI YANLARI;</a:t>
            </a:r>
            <a:endParaRPr lang="tr-TR" sz="4200" dirty="0">
              <a:solidFill>
                <a:srgbClr val="7030A0"/>
              </a:solidFill>
            </a:endParaRPr>
          </a:p>
          <a:p>
            <a:pPr>
              <a:lnSpc>
                <a:spcPct val="104000"/>
              </a:lnSpc>
              <a:spcBef>
                <a:spcPts val="250"/>
              </a:spcBef>
              <a:spcAft>
                <a:spcPts val="250"/>
              </a:spcAft>
              <a:buFont typeface="Wingdings" pitchFamily="2" charset="2"/>
              <a:buChar char="ü"/>
              <a:defRPr/>
            </a:pPr>
            <a:r>
              <a:rPr lang="tr-TR" sz="3300" b="1" dirty="0"/>
              <a:t>“Yanıt alamama olasılığı yüksektir”. </a:t>
            </a:r>
            <a:r>
              <a:rPr lang="tr-TR" sz="3300" dirty="0"/>
              <a:t>Bu olasılığı azaltmak için gerekli önlemleri almalı,</a:t>
            </a:r>
          </a:p>
          <a:p>
            <a:pPr>
              <a:lnSpc>
                <a:spcPct val="104000"/>
              </a:lnSpc>
              <a:spcBef>
                <a:spcPts val="250"/>
              </a:spcBef>
              <a:spcAft>
                <a:spcPts val="250"/>
              </a:spcAft>
              <a:buFont typeface="Wingdings" pitchFamily="2" charset="2"/>
              <a:buChar char="ü"/>
              <a:defRPr/>
            </a:pPr>
            <a:r>
              <a:rPr lang="tr-TR" sz="3300" b="1" dirty="0"/>
              <a:t>“Yanıtların güvenilirliği bireyin ilgisine ve dürüstlüğüne bağlıdır”,</a:t>
            </a:r>
          </a:p>
          <a:p>
            <a:pPr>
              <a:lnSpc>
                <a:spcPct val="104000"/>
              </a:lnSpc>
              <a:spcBef>
                <a:spcPts val="250"/>
              </a:spcBef>
              <a:spcAft>
                <a:spcPts val="250"/>
              </a:spcAft>
              <a:buFont typeface="Wingdings" pitchFamily="2" charset="2"/>
              <a:buChar char="ü"/>
              <a:defRPr/>
            </a:pPr>
            <a:r>
              <a:rPr lang="tr-TR" sz="3300" b="1" dirty="0"/>
              <a:t>“Soruları kimin yanıtladığı belli değildir”. </a:t>
            </a:r>
            <a:r>
              <a:rPr lang="tr-TR" sz="3300" dirty="0"/>
              <a:t>Katılımcı dışında bir başkası yanıtlamış ya da görüşünü söylemiş olabilir,</a:t>
            </a:r>
          </a:p>
          <a:p>
            <a:pPr>
              <a:lnSpc>
                <a:spcPct val="104000"/>
              </a:lnSpc>
              <a:spcBef>
                <a:spcPts val="250"/>
              </a:spcBef>
              <a:spcAft>
                <a:spcPts val="250"/>
              </a:spcAft>
              <a:buFont typeface="Wingdings" pitchFamily="2" charset="2"/>
              <a:buChar char="ü"/>
              <a:defRPr/>
            </a:pPr>
            <a:r>
              <a:rPr lang="tr-TR" sz="3300" b="1" dirty="0"/>
              <a:t>“Okuma-yazma bilmeyenlere uygulanamaz”,</a:t>
            </a: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rtlCol="0" anchor="ctr"/>
          <a:lstStyle>
            <a:defPPr>
              <a:defRPr lang="tr-TR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F61F241-EC49-41D1-8D67-E19C899698A7}" type="slidenum">
              <a:rPr lang="tr-TR" smtClean="0"/>
              <a:pPr/>
              <a:t>16</a:t>
            </a:fld>
            <a:endParaRPr lang="tr-TR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81200" y="116632"/>
            <a:ext cx="8291264" cy="792088"/>
          </a:xfrm>
        </p:spPr>
        <p:txBody>
          <a:bodyPr>
            <a:normAutofit/>
          </a:bodyPr>
          <a:lstStyle/>
          <a:p>
            <a:pPr algn="ctr"/>
            <a:r>
              <a:rPr lang="tr-TR" sz="2400" b="1" dirty="0">
                <a:solidFill>
                  <a:srgbClr val="C00000"/>
                </a:solidFill>
              </a:rPr>
              <a:t>D. Telefonla Anket Uygulama </a:t>
            </a:r>
            <a:br>
              <a:rPr lang="tr-TR" sz="2400" b="1" dirty="0">
                <a:solidFill>
                  <a:srgbClr val="C00000"/>
                </a:solidFill>
              </a:rPr>
            </a:br>
            <a:r>
              <a:rPr lang="tr-TR" sz="2400" b="1" dirty="0">
                <a:solidFill>
                  <a:srgbClr val="C00000"/>
                </a:solidFill>
              </a:rPr>
              <a:t>E.İnternet Üzerinden Anket Uygulama</a:t>
            </a:r>
            <a:endParaRPr lang="tr-TR" sz="2400" dirty="0">
              <a:solidFill>
                <a:srgbClr val="C0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847528" y="980728"/>
            <a:ext cx="8352928" cy="5760640"/>
          </a:xfrm>
        </p:spPr>
        <p:txBody>
          <a:bodyPr>
            <a:normAutofit fontScale="55000" lnSpcReduction="20000"/>
          </a:bodyPr>
          <a:lstStyle/>
          <a:p>
            <a:pPr algn="just">
              <a:lnSpc>
                <a:spcPct val="104000"/>
              </a:lnSpc>
              <a:spcBef>
                <a:spcPts val="250"/>
              </a:spcBef>
              <a:spcAft>
                <a:spcPts val="250"/>
              </a:spcAft>
              <a:buNone/>
              <a:defRPr/>
            </a:pPr>
            <a:r>
              <a:rPr lang="tr-TR" sz="3200" b="1" dirty="0">
                <a:solidFill>
                  <a:srgbClr val="C00000"/>
                </a:solidFill>
              </a:rPr>
              <a:t>D.TELEFONLA ANKET UYGULAMA</a:t>
            </a:r>
          </a:p>
          <a:p>
            <a:pPr algn="just">
              <a:lnSpc>
                <a:spcPct val="104000"/>
              </a:lnSpc>
              <a:spcBef>
                <a:spcPts val="250"/>
              </a:spcBef>
              <a:spcAft>
                <a:spcPts val="250"/>
              </a:spcAft>
              <a:defRPr/>
            </a:pPr>
            <a:r>
              <a:rPr lang="tr-TR" sz="2600" dirty="0"/>
              <a:t>Anket soruları katılımcılara telefonla  sorulur, </a:t>
            </a:r>
          </a:p>
          <a:p>
            <a:pPr algn="just">
              <a:lnSpc>
                <a:spcPct val="104000"/>
              </a:lnSpc>
              <a:spcBef>
                <a:spcPts val="250"/>
              </a:spcBef>
              <a:spcAft>
                <a:spcPts val="250"/>
              </a:spcAft>
              <a:defRPr/>
            </a:pPr>
            <a:r>
              <a:rPr lang="tr-TR" sz="2600" dirty="0"/>
              <a:t>Verilen yanıtlar kaydedilir,</a:t>
            </a:r>
          </a:p>
          <a:p>
            <a:pPr algn="just">
              <a:lnSpc>
                <a:spcPct val="104000"/>
              </a:lnSpc>
              <a:spcBef>
                <a:spcPts val="250"/>
              </a:spcBef>
              <a:spcAft>
                <a:spcPts val="250"/>
              </a:spcAft>
              <a:defRPr/>
            </a:pPr>
            <a:r>
              <a:rPr lang="tr-TR" sz="2600" dirty="0"/>
              <a:t>Anket soruları uzun ve çok olmamalıdır, doğru ve güvenilir veri alınması güçleşir,</a:t>
            </a:r>
          </a:p>
          <a:p>
            <a:pPr algn="just">
              <a:lnSpc>
                <a:spcPct val="104000"/>
              </a:lnSpc>
              <a:spcBef>
                <a:spcPts val="250"/>
              </a:spcBef>
              <a:spcAft>
                <a:spcPts val="250"/>
              </a:spcAft>
              <a:buNone/>
              <a:defRPr/>
            </a:pPr>
            <a:r>
              <a:rPr lang="tr-TR" sz="3200" b="1" dirty="0">
                <a:solidFill>
                  <a:srgbClr val="7030A0"/>
                </a:solidFill>
              </a:rPr>
              <a:t>a.İYİ YANLARI;</a:t>
            </a:r>
          </a:p>
          <a:p>
            <a:pPr algn="just">
              <a:lnSpc>
                <a:spcPct val="104000"/>
              </a:lnSpc>
              <a:spcBef>
                <a:spcPts val="250"/>
              </a:spcBef>
              <a:spcAft>
                <a:spcPts val="250"/>
              </a:spcAft>
              <a:buFont typeface="Wingdings" pitchFamily="2" charset="2"/>
              <a:buChar char="ü"/>
              <a:defRPr/>
            </a:pPr>
            <a:r>
              <a:rPr lang="tr-TR" sz="2600" dirty="0"/>
              <a:t>Katılımcıya </a:t>
            </a:r>
            <a:r>
              <a:rPr lang="tr-TR" sz="2600" b="1" dirty="0"/>
              <a:t>“ulaşmak” </a:t>
            </a:r>
            <a:r>
              <a:rPr lang="tr-TR" sz="2600" dirty="0"/>
              <a:t>kolaydır,</a:t>
            </a:r>
          </a:p>
          <a:p>
            <a:pPr algn="just">
              <a:lnSpc>
                <a:spcPct val="104000"/>
              </a:lnSpc>
              <a:spcBef>
                <a:spcPts val="250"/>
              </a:spcBef>
              <a:spcAft>
                <a:spcPts val="250"/>
              </a:spcAft>
              <a:buFont typeface="Wingdings" pitchFamily="2" charset="2"/>
              <a:buChar char="ü"/>
              <a:defRPr/>
            </a:pPr>
            <a:r>
              <a:rPr lang="tr-TR" sz="2600" dirty="0"/>
              <a:t>Kısa sürede </a:t>
            </a:r>
            <a:r>
              <a:rPr lang="tr-TR" sz="2600" b="1" dirty="0"/>
              <a:t>“çok kişiye” </a:t>
            </a:r>
            <a:r>
              <a:rPr lang="tr-TR" sz="2600" dirty="0"/>
              <a:t>ulaşılabilir,</a:t>
            </a:r>
          </a:p>
          <a:p>
            <a:pPr algn="just">
              <a:lnSpc>
                <a:spcPct val="104000"/>
              </a:lnSpc>
              <a:spcBef>
                <a:spcPts val="250"/>
              </a:spcBef>
              <a:spcAft>
                <a:spcPts val="250"/>
              </a:spcAft>
              <a:buNone/>
              <a:defRPr/>
            </a:pPr>
            <a:r>
              <a:rPr lang="tr-TR" sz="3200" b="1" dirty="0">
                <a:solidFill>
                  <a:srgbClr val="7030A0"/>
                </a:solidFill>
              </a:rPr>
              <a:t>b.SAKINCALI YANLARI;</a:t>
            </a:r>
            <a:endParaRPr lang="tr-TR" sz="3200" dirty="0">
              <a:solidFill>
                <a:srgbClr val="7030A0"/>
              </a:solidFill>
            </a:endParaRPr>
          </a:p>
          <a:p>
            <a:pPr algn="just">
              <a:lnSpc>
                <a:spcPct val="104000"/>
              </a:lnSpc>
              <a:spcBef>
                <a:spcPts val="250"/>
              </a:spcBef>
              <a:spcAft>
                <a:spcPts val="250"/>
              </a:spcAft>
              <a:buFont typeface="Wingdings" pitchFamily="2" charset="2"/>
              <a:buChar char="ü"/>
              <a:defRPr/>
            </a:pPr>
            <a:r>
              <a:rPr lang="tr-TR" sz="2600" dirty="0"/>
              <a:t>Katılımcı, bir arkadaşı tarafından </a:t>
            </a:r>
            <a:r>
              <a:rPr lang="tr-TR" sz="2600" b="1" dirty="0"/>
              <a:t>“işletildiğini” </a:t>
            </a:r>
            <a:r>
              <a:rPr lang="tr-TR" sz="2600" dirty="0"/>
              <a:t>algılayıp gerçek dışı yanıtlar verebilir. Bunu önlemek için amaç çok iyi ve uygun dille anlatılmalı, kuşku duyması halinde bireye telefon numarası bırakılıp, arzu ederse arayabileceği güvencesi verilmeli,</a:t>
            </a:r>
          </a:p>
          <a:p>
            <a:pPr algn="just">
              <a:lnSpc>
                <a:spcPct val="104000"/>
              </a:lnSpc>
              <a:spcBef>
                <a:spcPts val="250"/>
              </a:spcBef>
              <a:spcAft>
                <a:spcPts val="250"/>
              </a:spcAft>
              <a:buFont typeface="Wingdings" pitchFamily="2" charset="2"/>
              <a:buChar char="ü"/>
              <a:defRPr/>
            </a:pPr>
            <a:r>
              <a:rPr lang="tr-TR" sz="2600" b="1" dirty="0"/>
              <a:t>“Çok masraflı” </a:t>
            </a:r>
            <a:r>
              <a:rPr lang="tr-TR" sz="2600" dirty="0"/>
              <a:t>olabilir,</a:t>
            </a:r>
          </a:p>
          <a:p>
            <a:pPr algn="just">
              <a:lnSpc>
                <a:spcPct val="104000"/>
              </a:lnSpc>
              <a:spcBef>
                <a:spcPts val="250"/>
              </a:spcBef>
              <a:spcAft>
                <a:spcPts val="250"/>
              </a:spcAft>
              <a:buFont typeface="Wingdings" pitchFamily="2" charset="2"/>
              <a:buChar char="ü"/>
              <a:defRPr/>
            </a:pPr>
            <a:r>
              <a:rPr lang="tr-TR" sz="2600" dirty="0"/>
              <a:t>Evde bulunmayan bireyi </a:t>
            </a:r>
            <a:r>
              <a:rPr lang="tr-TR" sz="2600" b="1" dirty="0"/>
              <a:t>“birkaç kez aramak” </a:t>
            </a:r>
            <a:r>
              <a:rPr lang="tr-TR" sz="2600" dirty="0"/>
              <a:t>gerekebilir,</a:t>
            </a:r>
          </a:p>
          <a:p>
            <a:pPr marL="457200" indent="-457200" algn="just">
              <a:lnSpc>
                <a:spcPct val="104000"/>
              </a:lnSpc>
              <a:spcBef>
                <a:spcPts val="250"/>
              </a:spcBef>
              <a:spcAft>
                <a:spcPts val="250"/>
              </a:spcAft>
              <a:buFont typeface="Wingdings" pitchFamily="2" charset="2"/>
              <a:buChar char="ü"/>
              <a:defRPr/>
            </a:pPr>
            <a:endParaRPr lang="tr-TR" sz="2600" dirty="0">
              <a:solidFill>
                <a:srgbClr val="C00000"/>
              </a:solidFill>
            </a:endParaRPr>
          </a:p>
          <a:p>
            <a:pPr marL="457200" indent="-457200" algn="just">
              <a:lnSpc>
                <a:spcPct val="104000"/>
              </a:lnSpc>
              <a:spcBef>
                <a:spcPts val="250"/>
              </a:spcBef>
              <a:spcAft>
                <a:spcPts val="250"/>
              </a:spcAft>
              <a:buNone/>
              <a:defRPr/>
            </a:pPr>
            <a:r>
              <a:rPr lang="tr-TR" sz="3200" b="1" dirty="0">
                <a:solidFill>
                  <a:srgbClr val="C00000"/>
                </a:solidFill>
              </a:rPr>
              <a:t>E. İNTERNET ÜZERİNDEN ANKET UYGULAMA</a:t>
            </a:r>
          </a:p>
          <a:p>
            <a:pPr>
              <a:buFont typeface="Wingdings" pitchFamily="2" charset="2"/>
              <a:buChar char="ü"/>
              <a:defRPr/>
            </a:pPr>
            <a:r>
              <a:rPr lang="tr-TR" sz="2600" dirty="0"/>
              <a:t>Anket uygulanacak bireylerin e-mail adresleri belirlenir,</a:t>
            </a:r>
          </a:p>
          <a:p>
            <a:pPr>
              <a:buFont typeface="Wingdings" pitchFamily="2" charset="2"/>
              <a:buChar char="ü"/>
              <a:defRPr/>
            </a:pPr>
            <a:r>
              <a:rPr lang="tr-TR" sz="2600" dirty="0"/>
              <a:t>Ekte anket formu bireye gönderilir,</a:t>
            </a:r>
          </a:p>
          <a:p>
            <a:pPr>
              <a:buFont typeface="Wingdings" pitchFamily="2" charset="2"/>
              <a:buChar char="ü"/>
              <a:defRPr/>
            </a:pPr>
            <a:r>
              <a:rPr lang="tr-TR" sz="2600" dirty="0"/>
              <a:t>Doldurulup geri göndermesi istenir,</a:t>
            </a:r>
          </a:p>
          <a:p>
            <a:pPr>
              <a:buFont typeface="Wingdings" pitchFamily="2" charset="2"/>
              <a:buChar char="ü"/>
              <a:defRPr/>
            </a:pPr>
            <a:r>
              <a:rPr lang="tr-TR" sz="2600" dirty="0"/>
              <a:t>Amaç ve gerekliliği açıklama kısmında çok iyi açıklanmalıdır,</a:t>
            </a:r>
          </a:p>
          <a:p>
            <a:pPr>
              <a:buFont typeface="Wingdings" pitchFamily="2" charset="2"/>
              <a:buChar char="ü"/>
              <a:defRPr/>
            </a:pPr>
            <a:r>
              <a:rPr lang="tr-TR" sz="3300" b="1" dirty="0"/>
              <a:t>Cevaplar geri alınırken, katılımcıyı teknolojik açıdan zor durumda bırakmamalı, kolay tercih etmeli,</a:t>
            </a: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rtlCol="0" anchor="ctr"/>
          <a:lstStyle>
            <a:defPPr>
              <a:defRPr lang="tr-TR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F61F241-EC49-41D1-8D67-E19C899698A7}" type="slidenum">
              <a:rPr lang="tr-TR" smtClean="0"/>
              <a:pPr/>
              <a:t>17</a:t>
            </a:fld>
            <a:endParaRPr lang="tr-TR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81200" y="188640"/>
            <a:ext cx="8147248" cy="864096"/>
          </a:xfrm>
        </p:spPr>
        <p:txBody>
          <a:bodyPr>
            <a:normAutofit/>
          </a:bodyPr>
          <a:lstStyle/>
          <a:p>
            <a:pPr algn="ctr"/>
            <a:r>
              <a:rPr lang="tr-TR" sz="2400" b="1" dirty="0">
                <a:solidFill>
                  <a:srgbClr val="C00000"/>
                </a:solidFill>
              </a:rPr>
              <a:t>VI.Verilerin Değerlendirilmesi</a:t>
            </a:r>
            <a:br>
              <a:rPr lang="tr-TR" sz="2400" b="1" dirty="0">
                <a:solidFill>
                  <a:srgbClr val="C00000"/>
                </a:solidFill>
              </a:rPr>
            </a:br>
            <a:r>
              <a:rPr lang="tr-TR" sz="2400" b="1" dirty="0">
                <a:solidFill>
                  <a:srgbClr val="C00000"/>
                </a:solidFill>
              </a:rPr>
              <a:t> Rapor/Makale Haline Getirilmesi</a:t>
            </a:r>
            <a:endParaRPr lang="tr-TR" sz="2400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75520" y="980728"/>
            <a:ext cx="8424936" cy="5688632"/>
          </a:xfrm>
        </p:spPr>
        <p:txBody>
          <a:bodyPr>
            <a:normAutofit lnSpcReduction="10000"/>
          </a:bodyPr>
          <a:lstStyle/>
          <a:p>
            <a:pPr marL="274320" lvl="1">
              <a:spcBef>
                <a:spcPts val="600"/>
              </a:spcBef>
              <a:buSzPct val="70000"/>
              <a:buFont typeface="Wingdings"/>
              <a:buChar char=""/>
            </a:pPr>
            <a:r>
              <a:rPr lang="tr-TR" sz="2000" dirty="0"/>
              <a:t>Anketteki sorular kodlanabilir hale getirilerek, </a:t>
            </a:r>
            <a:r>
              <a:rPr lang="tr-TR" sz="2000" b="1" dirty="0"/>
              <a:t>“KODLAMA TALİMATI” </a:t>
            </a:r>
            <a:r>
              <a:rPr lang="tr-TR" sz="2000" dirty="0"/>
              <a:t>hazırlanır, </a:t>
            </a:r>
          </a:p>
          <a:p>
            <a:pPr marL="274320" lvl="1">
              <a:spcBef>
                <a:spcPts val="600"/>
              </a:spcBef>
              <a:buSzPct val="70000"/>
              <a:buFont typeface="Wingdings" pitchFamily="2" charset="2"/>
              <a:buChar char="ü"/>
            </a:pPr>
            <a:r>
              <a:rPr lang="tr-TR" sz="2000" dirty="0"/>
              <a:t>Kontrol gerektirdiğinde geri dönüp bakabilmek için her ankete bir </a:t>
            </a:r>
            <a:r>
              <a:rPr lang="tr-TR" sz="2000" b="1" dirty="0"/>
              <a:t>sıra numarası </a:t>
            </a:r>
            <a:r>
              <a:rPr lang="tr-TR" sz="2000" dirty="0"/>
              <a:t>verilir, </a:t>
            </a:r>
            <a:r>
              <a:rPr lang="tr-TR" sz="2000" b="1" dirty="0"/>
              <a:t>(Sıra No:……..)</a:t>
            </a:r>
          </a:p>
          <a:p>
            <a:pPr marL="274320" lvl="1">
              <a:spcBef>
                <a:spcPts val="600"/>
              </a:spcBef>
              <a:buSzPct val="70000"/>
              <a:buFont typeface="Wingdings" pitchFamily="2" charset="2"/>
              <a:buChar char="ü"/>
            </a:pPr>
            <a:r>
              <a:rPr lang="tr-TR" sz="2000" dirty="0"/>
              <a:t>Kodlama talimatına göre anketlerdeki </a:t>
            </a:r>
            <a:r>
              <a:rPr lang="tr-TR" sz="2000" b="1" dirty="0"/>
              <a:t>“Veriler Kodlanır” </a:t>
            </a:r>
            <a:r>
              <a:rPr lang="tr-TR" sz="2000" dirty="0"/>
              <a:t>ve sorunun yanına yazılır,</a:t>
            </a:r>
          </a:p>
          <a:p>
            <a:pPr marL="274320" lvl="1">
              <a:spcBef>
                <a:spcPts val="600"/>
              </a:spcBef>
              <a:buSzPct val="70000"/>
              <a:buFont typeface="Wingdings" pitchFamily="2" charset="2"/>
              <a:buChar char="ü"/>
            </a:pPr>
            <a:r>
              <a:rPr lang="tr-TR" sz="2000" dirty="0"/>
              <a:t>Anketlerdeki verilerin </a:t>
            </a:r>
            <a:r>
              <a:rPr lang="tr-TR" sz="2000" b="1" dirty="0"/>
              <a:t>“Kodları” </a:t>
            </a:r>
            <a:r>
              <a:rPr lang="tr-TR" sz="2000" dirty="0"/>
              <a:t>bilgisayara girilir,</a:t>
            </a:r>
          </a:p>
          <a:p>
            <a:pPr marL="274320" lvl="1">
              <a:spcBef>
                <a:spcPts val="600"/>
              </a:spcBef>
              <a:buSzPct val="70000"/>
              <a:buFont typeface="Wingdings" pitchFamily="2" charset="2"/>
              <a:buChar char="ü"/>
            </a:pPr>
            <a:r>
              <a:rPr lang="tr-TR" sz="2000" b="1" dirty="0"/>
              <a:t>“MİN-MAX TUTARLILIK DENETİMİ” </a:t>
            </a:r>
            <a:r>
              <a:rPr lang="tr-TR" sz="2000" dirty="0"/>
              <a:t>yapılır. Sorunun kodlanmış seçenekleri dışında değer bulunup bulunmadığı kontrol edilir. Örneğin; </a:t>
            </a:r>
            <a:r>
              <a:rPr lang="tr-TR" sz="2000" b="1" dirty="0"/>
              <a:t>“Erkek” (1), “Kadın” (2) </a:t>
            </a:r>
            <a:r>
              <a:rPr lang="tr-TR" sz="2000" dirty="0"/>
              <a:t>biçiminde kodlanmışsa, bilgisayarda cinsiyet kolonunda 1 ve 2‘den başka değer olup olmadığı kontrol edilir. Her soruya ait kolon ve kod değerleri kontrol edilir. Buna </a:t>
            </a:r>
            <a:r>
              <a:rPr lang="tr-TR" sz="2000" b="1" dirty="0"/>
              <a:t>MİN-MAX TUTARLILIK DENETİMİ </a:t>
            </a:r>
            <a:r>
              <a:rPr lang="tr-TR" sz="2000" dirty="0"/>
              <a:t>denir.</a:t>
            </a:r>
          </a:p>
          <a:p>
            <a:pPr marL="274320" lvl="1">
              <a:spcBef>
                <a:spcPts val="600"/>
              </a:spcBef>
              <a:buSzPct val="70000"/>
              <a:buFont typeface="Wingdings" pitchFamily="2" charset="2"/>
              <a:buChar char="ü"/>
            </a:pPr>
            <a:r>
              <a:rPr lang="tr-TR" sz="2000" dirty="0"/>
              <a:t>Hedeflenen tablolar çıkarılır,</a:t>
            </a:r>
          </a:p>
          <a:p>
            <a:pPr marL="274320" lvl="1">
              <a:spcBef>
                <a:spcPts val="600"/>
              </a:spcBef>
              <a:buSzPct val="70000"/>
              <a:buFont typeface="Wingdings" pitchFamily="2" charset="2"/>
              <a:buChar char="ü"/>
            </a:pPr>
            <a:r>
              <a:rPr lang="tr-TR" sz="2000" dirty="0"/>
              <a:t>Tablolara uygun istatistik teknikler ve önemlilik testleri uygulanır,</a:t>
            </a:r>
          </a:p>
          <a:p>
            <a:pPr marL="274320" lvl="1">
              <a:spcBef>
                <a:spcPts val="600"/>
              </a:spcBef>
              <a:buSzPct val="70000"/>
              <a:buFont typeface="Wingdings" pitchFamily="2" charset="2"/>
              <a:buChar char="ü"/>
            </a:pPr>
            <a:r>
              <a:rPr lang="tr-TR" sz="2000" dirty="0"/>
              <a:t>Rapor ve makale haline getirilir,</a:t>
            </a:r>
            <a:endParaRPr lang="en-GB" sz="2000" dirty="0"/>
          </a:p>
          <a:p>
            <a:pPr marL="274320" lvl="1">
              <a:spcBef>
                <a:spcPts val="600"/>
              </a:spcBef>
              <a:buSzPct val="70000"/>
              <a:buFont typeface="Wingdings"/>
              <a:buChar char=""/>
            </a:pPr>
            <a:endParaRPr lang="tr-TR" sz="2000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rtlCol="0" anchor="ctr"/>
          <a:lstStyle>
            <a:defPPr>
              <a:defRPr lang="tr-TR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F61F241-EC49-41D1-8D67-E19C899698A7}" type="slidenum">
              <a:rPr lang="tr-TR" smtClean="0"/>
              <a:pPr/>
              <a:t>18</a:t>
            </a:fld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207568" y="188914"/>
            <a:ext cx="7848872" cy="719807"/>
          </a:xfrm>
        </p:spPr>
        <p:txBody>
          <a:bodyPr/>
          <a:lstStyle/>
          <a:p>
            <a:pPr algn="ctr">
              <a:defRPr/>
            </a:pPr>
            <a:r>
              <a:rPr lang="tr-TR" sz="2800" b="1" dirty="0">
                <a:solidFill>
                  <a:srgbClr val="C00000"/>
                </a:solidFill>
                <a:latin typeface="+mn-lt"/>
              </a:rPr>
              <a:t>Anket Yöntemi ve Aşamaları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75521" y="1124745"/>
            <a:ext cx="8352928" cy="5349081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b="1" dirty="0">
                <a:solidFill>
                  <a:srgbClr val="C00000"/>
                </a:solidFill>
              </a:rPr>
              <a:t>ANKET: </a:t>
            </a:r>
            <a:r>
              <a:rPr lang="tr-TR" dirty="0"/>
              <a:t>“Belli bir amaç doğrultusunda hazırlanmış sorulardan oluşan, çoğu kez standart olmayan bir veri toplama aracı,</a:t>
            </a:r>
          </a:p>
          <a:p>
            <a:pPr>
              <a:buFont typeface="Monotype Sorts" pitchFamily="2" charset="2"/>
              <a:buNone/>
              <a:defRPr/>
            </a:pPr>
            <a:endParaRPr lang="tr-TR" dirty="0"/>
          </a:p>
          <a:p>
            <a:pPr>
              <a:defRPr/>
            </a:pPr>
            <a:r>
              <a:rPr lang="tr-TR" b="1" dirty="0">
                <a:solidFill>
                  <a:srgbClr val="C00000"/>
                </a:solidFill>
              </a:rPr>
              <a:t>AŞAMALAR;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tr-TR" dirty="0"/>
              <a:t>Soru kağıdının(anket) hazırlanması,</a:t>
            </a:r>
          </a:p>
          <a:p>
            <a:pPr marL="457200" indent="-457200">
              <a:lnSpc>
                <a:spcPct val="104000"/>
              </a:lnSpc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  <a:defRPr/>
            </a:pPr>
            <a:r>
              <a:rPr lang="tr-TR" dirty="0"/>
              <a:t>Ön Uygulama ve eksikliklerin düzeltilmesi,</a:t>
            </a:r>
          </a:p>
          <a:p>
            <a:pPr marL="457200" indent="-457200">
              <a:lnSpc>
                <a:spcPct val="104000"/>
              </a:lnSpc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  <a:defRPr/>
            </a:pPr>
            <a:r>
              <a:rPr lang="tr-TR" dirty="0"/>
              <a:t>Görüşmeci seçimi ve eğitimi,</a:t>
            </a:r>
          </a:p>
          <a:p>
            <a:pPr marL="457200" indent="-457200">
              <a:lnSpc>
                <a:spcPct val="104000"/>
              </a:lnSpc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  <a:defRPr/>
            </a:pPr>
            <a:r>
              <a:rPr lang="tr-TR" dirty="0"/>
              <a:t>Saha uygulaması ve saha denetimi,</a:t>
            </a:r>
          </a:p>
          <a:p>
            <a:pPr marL="457200" indent="-457200">
              <a:lnSpc>
                <a:spcPct val="104000"/>
              </a:lnSpc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  <a:defRPr/>
            </a:pPr>
            <a:r>
              <a:rPr lang="tr-TR" dirty="0"/>
              <a:t>Verilerin değerlendirilmesi ve rapor haline getirilmesi,</a:t>
            </a:r>
            <a:endParaRPr lang="en-GB" dirty="0"/>
          </a:p>
          <a:p>
            <a:pPr>
              <a:defRPr/>
            </a:pPr>
            <a:endParaRPr lang="en-GB" dirty="0"/>
          </a:p>
          <a:p>
            <a:pPr>
              <a:defRPr/>
            </a:pPr>
            <a:endParaRPr lang="tr-TR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rtlCol="0" anchor="ctr"/>
          <a:lstStyle>
            <a:defPPr>
              <a:defRPr lang="tr-TR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EF61F241-EC49-41D1-8D67-E19C899698A7}" type="slidenum">
              <a:rPr lang="tr-TR" smtClean="0"/>
              <a:pPr>
                <a:defRPr/>
              </a:pPr>
              <a:t>2</a:t>
            </a:fld>
            <a:endParaRPr lang="tr-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19256" cy="706090"/>
          </a:xfrm>
        </p:spPr>
        <p:txBody>
          <a:bodyPr>
            <a:normAutofit/>
          </a:bodyPr>
          <a:lstStyle/>
          <a:p>
            <a:pPr algn="ctr"/>
            <a:r>
              <a:rPr lang="tr-TR" sz="3200" b="1" dirty="0">
                <a:solidFill>
                  <a:srgbClr val="C00000"/>
                </a:solidFill>
              </a:rPr>
              <a:t>I. Soru Kağıtlarının Hazırlanması</a:t>
            </a:r>
            <a:endParaRPr lang="tr-TR" dirty="0">
              <a:solidFill>
                <a:srgbClr val="C0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1124744"/>
            <a:ext cx="8219256" cy="5472608"/>
          </a:xfrm>
        </p:spPr>
        <p:txBody>
          <a:bodyPr>
            <a:normAutofit fontScale="85000" lnSpcReduction="20000"/>
          </a:bodyPr>
          <a:lstStyle/>
          <a:p>
            <a:pPr lvl="1" algn="just">
              <a:lnSpc>
                <a:spcPct val="104000"/>
              </a:lnSpc>
              <a:spcBef>
                <a:spcPts val="1000"/>
              </a:spcBef>
              <a:spcAft>
                <a:spcPts val="300"/>
              </a:spcAft>
              <a:buNone/>
              <a:defRPr/>
            </a:pPr>
            <a:r>
              <a:rPr lang="tr-TR" sz="2200" b="1" dirty="0">
                <a:solidFill>
                  <a:srgbClr val="C00000"/>
                </a:solidFill>
              </a:rPr>
              <a:t>LİTERATÜR TARAMA; </a:t>
            </a:r>
            <a:r>
              <a:rPr lang="tr-TR" sz="2200" dirty="0"/>
              <a:t>Bu aşama, konunun belirlenmesi ve soruların hazırlanmasından, verileri değerlendirip, rapor ya da makale haline getirilmesine değin sürer.</a:t>
            </a:r>
          </a:p>
          <a:p>
            <a:pPr marL="1188720" lvl="2" indent="-457200" algn="just">
              <a:lnSpc>
                <a:spcPct val="104000"/>
              </a:lnSpc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  <a:defRPr/>
            </a:pPr>
            <a:r>
              <a:rPr lang="tr-TR" sz="2200" b="1" dirty="0"/>
              <a:t>İnternet</a:t>
            </a:r>
            <a:r>
              <a:rPr lang="tr-TR" sz="2200" dirty="0"/>
              <a:t>ten tarama,</a:t>
            </a:r>
          </a:p>
          <a:p>
            <a:pPr marL="1074420" lvl="2" indent="-342900" algn="just">
              <a:lnSpc>
                <a:spcPct val="104000"/>
              </a:lnSpc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  <a:defRPr/>
            </a:pPr>
            <a:r>
              <a:rPr lang="tr-TR" sz="2200" b="1" dirty="0"/>
              <a:t>  Kütüphane</a:t>
            </a:r>
            <a:r>
              <a:rPr lang="tr-TR" sz="2200" dirty="0"/>
              <a:t> taraması,</a:t>
            </a:r>
          </a:p>
          <a:p>
            <a:pPr marL="1074420" lvl="2" indent="-342900" algn="just">
              <a:lnSpc>
                <a:spcPct val="104000"/>
              </a:lnSpc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  <a:defRPr/>
            </a:pPr>
            <a:r>
              <a:rPr lang="tr-TR" sz="2200" dirty="0"/>
              <a:t>  İlgili </a:t>
            </a:r>
            <a:r>
              <a:rPr lang="tr-TR" sz="2200" b="1" dirty="0"/>
              <a:t>Uzman ve Kurumlarla </a:t>
            </a:r>
            <a:r>
              <a:rPr lang="tr-TR" sz="2200" dirty="0"/>
              <a:t>görüşme.</a:t>
            </a:r>
          </a:p>
          <a:p>
            <a:pPr marL="1074420" lvl="2" indent="-342900" algn="just">
              <a:lnSpc>
                <a:spcPct val="104000"/>
              </a:lnSpc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  <a:defRPr/>
            </a:pPr>
            <a:endParaRPr lang="tr-TR" dirty="0">
              <a:solidFill>
                <a:srgbClr val="C00000"/>
              </a:solidFill>
            </a:endParaRPr>
          </a:p>
          <a:p>
            <a:pPr marL="457200" indent="-457200" algn="just">
              <a:lnSpc>
                <a:spcPct val="104000"/>
              </a:lnSpc>
              <a:spcBef>
                <a:spcPts val="300"/>
              </a:spcBef>
              <a:spcAft>
                <a:spcPts val="300"/>
              </a:spcAft>
              <a:buNone/>
              <a:defRPr/>
            </a:pPr>
            <a:r>
              <a:rPr lang="tr-TR" sz="2200" b="1" dirty="0">
                <a:solidFill>
                  <a:srgbClr val="7030A0"/>
                </a:solidFill>
              </a:rPr>
              <a:t>1. KONUNUN BELİRLENMESİ;</a:t>
            </a:r>
          </a:p>
          <a:p>
            <a:pPr marL="822960" lvl="1" indent="-457200" algn="just">
              <a:lnSpc>
                <a:spcPct val="104000"/>
              </a:lnSpc>
              <a:spcBef>
                <a:spcPts val="300"/>
              </a:spcBef>
              <a:spcAft>
                <a:spcPts val="300"/>
              </a:spcAft>
              <a:buFont typeface="Wingdings" pitchFamily="2" charset="2"/>
              <a:buChar char="Ø"/>
              <a:defRPr/>
            </a:pPr>
            <a:r>
              <a:rPr lang="tr-TR" sz="2200" dirty="0"/>
              <a:t>İyi bir literatür taramayla başlanır,</a:t>
            </a:r>
          </a:p>
          <a:p>
            <a:pPr marL="822960" lvl="1" indent="-457200" algn="just">
              <a:lnSpc>
                <a:spcPct val="104000"/>
              </a:lnSpc>
              <a:spcBef>
                <a:spcPts val="300"/>
              </a:spcBef>
              <a:spcAft>
                <a:spcPts val="300"/>
              </a:spcAft>
              <a:buFont typeface="Wingdings" pitchFamily="2" charset="2"/>
              <a:buChar char="Ø"/>
              <a:defRPr/>
            </a:pPr>
            <a:r>
              <a:rPr lang="tr-TR" sz="2200" dirty="0"/>
              <a:t>Uzman görüşlerinden yararlanılabilir,</a:t>
            </a:r>
          </a:p>
          <a:p>
            <a:pPr marL="822960" lvl="1" indent="-457200" algn="just">
              <a:lnSpc>
                <a:spcPct val="104000"/>
              </a:lnSpc>
              <a:spcBef>
                <a:spcPts val="300"/>
              </a:spcBef>
              <a:spcAft>
                <a:spcPts val="300"/>
              </a:spcAft>
              <a:buFont typeface="Wingdings" pitchFamily="2" charset="2"/>
              <a:buChar char="Ø"/>
              <a:defRPr/>
            </a:pPr>
            <a:endParaRPr lang="tr-TR" sz="2200" dirty="0">
              <a:solidFill>
                <a:srgbClr val="C00000"/>
              </a:solidFill>
            </a:endParaRPr>
          </a:p>
          <a:p>
            <a:pPr marL="457200" indent="-457200" algn="just">
              <a:lnSpc>
                <a:spcPct val="104000"/>
              </a:lnSpc>
              <a:spcBef>
                <a:spcPts val="300"/>
              </a:spcBef>
              <a:spcAft>
                <a:spcPts val="300"/>
              </a:spcAft>
              <a:buNone/>
              <a:defRPr/>
            </a:pPr>
            <a:r>
              <a:rPr lang="tr-TR" sz="2200" b="1" dirty="0">
                <a:solidFill>
                  <a:srgbClr val="7030A0"/>
                </a:solidFill>
              </a:rPr>
              <a:t>2. AMAÇ VE HEDEFLERİN BELİRLENMESİ;</a:t>
            </a:r>
          </a:p>
          <a:p>
            <a:pPr marL="822960" lvl="1" indent="-457200" algn="just">
              <a:lnSpc>
                <a:spcPct val="104000"/>
              </a:lnSpc>
              <a:spcBef>
                <a:spcPts val="300"/>
              </a:spcBef>
              <a:spcAft>
                <a:spcPts val="300"/>
              </a:spcAft>
              <a:buFont typeface="Wingdings" pitchFamily="2" charset="2"/>
              <a:buChar char="Ø"/>
              <a:defRPr/>
            </a:pPr>
            <a:r>
              <a:rPr lang="tr-TR" sz="2200" dirty="0"/>
              <a:t>Genel amaç ve alt amaçlar hazırlanır,</a:t>
            </a:r>
          </a:p>
          <a:p>
            <a:pPr marL="822960" lvl="1" indent="-457200" algn="just">
              <a:lnSpc>
                <a:spcPct val="104000"/>
              </a:lnSpc>
              <a:spcBef>
                <a:spcPts val="300"/>
              </a:spcBef>
              <a:spcAft>
                <a:spcPts val="300"/>
              </a:spcAft>
              <a:buFont typeface="Wingdings" pitchFamily="2" charset="2"/>
              <a:buChar char="Ø"/>
              <a:defRPr/>
            </a:pPr>
            <a:r>
              <a:rPr lang="tr-TR" sz="2200" dirty="0"/>
              <a:t>Değişkenler belirlenir,</a:t>
            </a:r>
          </a:p>
          <a:p>
            <a:pPr marL="822960" lvl="1" indent="-457200" algn="just">
              <a:lnSpc>
                <a:spcPct val="104000"/>
              </a:lnSpc>
              <a:spcBef>
                <a:spcPts val="300"/>
              </a:spcBef>
              <a:spcAft>
                <a:spcPts val="300"/>
              </a:spcAft>
              <a:buFont typeface="Wingdings" pitchFamily="2" charset="2"/>
              <a:buChar char="Ø"/>
              <a:defRPr/>
            </a:pPr>
            <a:r>
              <a:rPr lang="tr-TR" sz="2200" dirty="0"/>
              <a:t>Amaçlar gözlenebilir, ölçülebilir olmalı,</a:t>
            </a:r>
          </a:p>
          <a:p>
            <a:pPr marL="822960" lvl="1" indent="-457200" algn="just">
              <a:lnSpc>
                <a:spcPct val="104000"/>
              </a:lnSpc>
              <a:spcBef>
                <a:spcPts val="300"/>
              </a:spcBef>
              <a:spcAft>
                <a:spcPts val="300"/>
              </a:spcAft>
              <a:buFont typeface="Wingdings" pitchFamily="2" charset="2"/>
              <a:buChar char="Ø"/>
              <a:defRPr/>
            </a:pPr>
            <a:endParaRPr lang="tr-TR" sz="2200" dirty="0"/>
          </a:p>
          <a:p>
            <a:pPr marL="457200" indent="-457200">
              <a:buNone/>
              <a:defRPr/>
            </a:pPr>
            <a:r>
              <a:rPr lang="tr-TR" sz="2200" b="1" dirty="0">
                <a:solidFill>
                  <a:srgbClr val="7030A0"/>
                </a:solidFill>
              </a:rPr>
              <a:t>3. SORULARIN HAZIRLANMASI VE SORU TÜRLERİ</a:t>
            </a:r>
            <a:endParaRPr lang="en-GB" sz="2200" b="1" dirty="0">
              <a:solidFill>
                <a:srgbClr val="7030A0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rtlCol="0" anchor="ctr"/>
          <a:lstStyle>
            <a:defPPr>
              <a:defRPr lang="tr-TR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F61F241-EC49-41D1-8D67-E19C899698A7}" type="slidenum">
              <a:rPr lang="tr-TR" smtClean="0"/>
              <a:pPr/>
              <a:t>3</a:t>
            </a:fld>
            <a:endParaRPr lang="tr-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81200" y="188640"/>
            <a:ext cx="8219256" cy="432048"/>
          </a:xfrm>
        </p:spPr>
        <p:txBody>
          <a:bodyPr>
            <a:normAutofit fontScale="90000"/>
          </a:bodyPr>
          <a:lstStyle/>
          <a:p>
            <a:pPr algn="ctr"/>
            <a:r>
              <a:rPr lang="tr-TR" sz="3200" b="1" dirty="0">
                <a:solidFill>
                  <a:srgbClr val="C00000"/>
                </a:solidFill>
              </a:rPr>
              <a:t>Soru Türleri</a:t>
            </a:r>
            <a:endParaRPr lang="tr-TR" dirty="0">
              <a:solidFill>
                <a:srgbClr val="C0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75520" y="548680"/>
            <a:ext cx="8424936" cy="612068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04000"/>
              </a:lnSpc>
              <a:spcBef>
                <a:spcPts val="300"/>
              </a:spcBef>
              <a:spcAft>
                <a:spcPts val="300"/>
              </a:spcAft>
              <a:buNone/>
              <a:defRPr/>
            </a:pPr>
            <a:r>
              <a:rPr lang="tr-TR" b="1" dirty="0">
                <a:solidFill>
                  <a:srgbClr val="C00000"/>
                </a:solidFill>
              </a:rPr>
              <a:t>I.Açık Uçlu Soru:</a:t>
            </a:r>
            <a:r>
              <a:rPr lang="tr-TR" dirty="0">
                <a:solidFill>
                  <a:srgbClr val="C00000"/>
                </a:solidFill>
              </a:rPr>
              <a:t> </a:t>
            </a:r>
          </a:p>
          <a:p>
            <a:pPr>
              <a:lnSpc>
                <a:spcPct val="104000"/>
              </a:lnSpc>
              <a:spcBef>
                <a:spcPts val="300"/>
              </a:spcBef>
              <a:spcAft>
                <a:spcPts val="300"/>
              </a:spcAft>
              <a:buNone/>
              <a:defRPr/>
            </a:pPr>
            <a:r>
              <a:rPr lang="tr-TR" dirty="0"/>
              <a:t>Yanıtlayan sorunun karşılığını dilediği gibi verebilir. </a:t>
            </a:r>
            <a:r>
              <a:rPr lang="tr-TR" b="1" dirty="0"/>
              <a:t>“Kırık-çıkık gibi sağlık sorununuzda nereye/kime gidersiniz?" </a:t>
            </a:r>
            <a:r>
              <a:rPr lang="tr-TR" dirty="0"/>
              <a:t>Bu soruya birey </a:t>
            </a:r>
            <a:r>
              <a:rPr lang="tr-TR" b="1" dirty="0"/>
              <a:t>“Doktora" </a:t>
            </a:r>
            <a:r>
              <a:rPr lang="tr-TR" dirty="0"/>
              <a:t>ya da </a:t>
            </a:r>
            <a:r>
              <a:rPr lang="tr-TR" b="1" dirty="0"/>
              <a:t>“Hastaneye” </a:t>
            </a:r>
            <a:r>
              <a:rPr lang="tr-TR" dirty="0"/>
              <a:t>diyebilir. </a:t>
            </a:r>
          </a:p>
          <a:p>
            <a:pPr marL="457200" indent="-457200">
              <a:lnSpc>
                <a:spcPct val="104000"/>
              </a:lnSpc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  <a:defRPr/>
            </a:pPr>
            <a:r>
              <a:rPr lang="tr-TR" dirty="0"/>
              <a:t>Bireyi yönlendirmekten kaçınılan durumlarda yeğlenir. Birey hiçbir şeyden etkilenmeden içinden geldiği gibi yanıt verir,</a:t>
            </a:r>
          </a:p>
          <a:p>
            <a:pPr marL="457200" indent="-457200">
              <a:lnSpc>
                <a:spcPct val="104000"/>
              </a:lnSpc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  <a:defRPr/>
            </a:pPr>
            <a:r>
              <a:rPr lang="tr-TR" dirty="0"/>
              <a:t>Bu tür sorulara verilen yanıtların sınıflandırılması ve değerlendirilmesi güçtür,</a:t>
            </a:r>
          </a:p>
          <a:p>
            <a:pPr marL="457200" indent="-457200">
              <a:lnSpc>
                <a:spcPct val="104000"/>
              </a:lnSpc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  <a:defRPr/>
            </a:pPr>
            <a:r>
              <a:rPr lang="tr-TR" dirty="0"/>
              <a:t>Bu nedenle açık uçlu soruların sayısı sınırlı olmalı ve verilecek olası yanıtların sınıflandırılması ve nasıl değerlendirileceği göz önünde bulundurulmalıdır.</a:t>
            </a:r>
          </a:p>
          <a:p>
            <a:pPr marL="457200" indent="-457200">
              <a:lnSpc>
                <a:spcPct val="104000"/>
              </a:lnSpc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  <a:defRPr/>
            </a:pPr>
            <a:endParaRPr lang="tr-TR" dirty="0"/>
          </a:p>
          <a:p>
            <a:pPr>
              <a:buNone/>
              <a:defRPr/>
            </a:pPr>
            <a:r>
              <a:rPr lang="tr-TR" b="1" dirty="0">
                <a:solidFill>
                  <a:srgbClr val="C00000"/>
                </a:solidFill>
              </a:rPr>
              <a:t>II.Kapalı Uçlu Soru: </a:t>
            </a:r>
          </a:p>
          <a:p>
            <a:pPr>
              <a:buNone/>
              <a:defRPr/>
            </a:pPr>
            <a:r>
              <a:rPr lang="tr-TR" dirty="0"/>
              <a:t>Soruya verilecek yanıt kısmen sorunun içindedir? </a:t>
            </a:r>
            <a:r>
              <a:rPr lang="tr-TR" b="1" dirty="0"/>
              <a:t>“Kırık-çıkık gibi sağlık sorununuz bulunması halinde doktora mı yoksa sınıkçı Hasan</a:t>
            </a:r>
            <a:r>
              <a:rPr lang="tr-TR" dirty="0"/>
              <a:t> </a:t>
            </a:r>
            <a:r>
              <a:rPr lang="tr-TR" b="1" dirty="0"/>
              <a:t>Efendi’ye mi gidersiniz?"</a:t>
            </a:r>
            <a:r>
              <a:rPr lang="tr-TR" dirty="0"/>
              <a:t> 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tr-TR" dirty="0"/>
              <a:t>Bu soru türleri genelde yönlendirici olabilir,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tr-TR" dirty="0"/>
              <a:t>Ankette, bu tür sorular fazla olmamalı,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tr-TR" dirty="0"/>
              <a:t>Ancak örnekte olduğu gibi yöredeki sınıkçıya gitme durumunun ortaya çıkarılması amaçlanmışsa, akla getirmek için sorulabilir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rtlCol="0" anchor="ctr"/>
          <a:lstStyle>
            <a:defPPr>
              <a:defRPr lang="tr-TR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F61F241-EC49-41D1-8D67-E19C899698A7}" type="slidenum">
              <a:rPr lang="tr-TR" smtClean="0"/>
              <a:pPr/>
              <a:t>4</a:t>
            </a:fld>
            <a:endParaRPr lang="tr-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81200" y="116632"/>
            <a:ext cx="8219256" cy="432048"/>
          </a:xfrm>
        </p:spPr>
        <p:txBody>
          <a:bodyPr>
            <a:normAutofit fontScale="90000"/>
          </a:bodyPr>
          <a:lstStyle/>
          <a:p>
            <a:pPr algn="ctr"/>
            <a:r>
              <a:rPr lang="tr-TR" sz="3200" b="1" dirty="0">
                <a:solidFill>
                  <a:srgbClr val="C00000"/>
                </a:solidFill>
              </a:rPr>
              <a:t>Soru Türleri</a:t>
            </a:r>
            <a:endParaRPr lang="tr-TR" b="1" dirty="0">
              <a:solidFill>
                <a:srgbClr val="C0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75520" y="548680"/>
            <a:ext cx="8496944" cy="6120680"/>
          </a:xfrm>
        </p:spPr>
        <p:txBody>
          <a:bodyPr>
            <a:normAutofit/>
          </a:bodyPr>
          <a:lstStyle/>
          <a:p>
            <a:pPr>
              <a:lnSpc>
                <a:spcPct val="104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tr-TR" b="1" dirty="0">
                <a:solidFill>
                  <a:srgbClr val="C00000"/>
                </a:solidFill>
              </a:rPr>
              <a:t>III.Çoktan Seçmeli Soru:</a:t>
            </a:r>
            <a:r>
              <a:rPr lang="tr-TR" dirty="0">
                <a:solidFill>
                  <a:srgbClr val="C00000"/>
                </a:solidFill>
              </a:rPr>
              <a:t> </a:t>
            </a:r>
          </a:p>
          <a:p>
            <a:pPr>
              <a:lnSpc>
                <a:spcPct val="104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tr-TR" dirty="0"/>
              <a:t>Soruya verilebilecek olası seçenekler sorunun altında sıralanır. </a:t>
            </a:r>
            <a:r>
              <a:rPr lang="tr-TR" b="1" dirty="0"/>
              <a:t>“</a:t>
            </a:r>
            <a:r>
              <a:rPr lang="tr-TR" b="1" dirty="0" err="1"/>
              <a:t>Zatürre</a:t>
            </a:r>
            <a:r>
              <a:rPr lang="tr-TR" b="1" dirty="0"/>
              <a:t> hastalığı daha çok hangi hastalıktan sonra görülebilir?”</a:t>
            </a:r>
          </a:p>
          <a:p>
            <a:pPr>
              <a:lnSpc>
                <a:spcPct val="104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tr-TR" dirty="0"/>
              <a:t> </a:t>
            </a:r>
            <a:r>
              <a:rPr lang="tr-TR" b="1" dirty="0"/>
              <a:t> </a:t>
            </a:r>
            <a:r>
              <a:rPr lang="tr-TR" dirty="0"/>
              <a:t>A. Kızamık,</a:t>
            </a:r>
          </a:p>
          <a:p>
            <a:pPr>
              <a:lnSpc>
                <a:spcPct val="104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tr-TR" dirty="0"/>
              <a:t>  B. Anjin,</a:t>
            </a:r>
          </a:p>
          <a:p>
            <a:pPr>
              <a:lnSpc>
                <a:spcPct val="104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tr-TR" dirty="0"/>
              <a:t>  C. Gastrit,</a:t>
            </a:r>
          </a:p>
          <a:p>
            <a:pPr>
              <a:lnSpc>
                <a:spcPct val="104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tr-TR" dirty="0"/>
              <a:t>  D. Mide ekşimesi,</a:t>
            </a:r>
          </a:p>
          <a:p>
            <a:pPr>
              <a:lnSpc>
                <a:spcPct val="104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tr-TR" dirty="0"/>
              <a:t>  E.Fikrim yok(Bu soru bana göre değil),</a:t>
            </a:r>
          </a:p>
          <a:p>
            <a:pPr>
              <a:buNone/>
            </a:pPr>
            <a:r>
              <a:rPr lang="tr-TR" dirty="0"/>
              <a:t>    Seçenek sayısı anket uygulanacak bireylerin öğrenim düzeyine göre belirlenir. Öğrenim düzeyi yüksek olanlara</a:t>
            </a:r>
            <a:r>
              <a:rPr lang="tr-TR" b="1" dirty="0"/>
              <a:t> 5, </a:t>
            </a:r>
            <a:r>
              <a:rPr lang="tr-TR" dirty="0"/>
              <a:t>düşük olanlara </a:t>
            </a:r>
            <a:r>
              <a:rPr lang="tr-TR" b="1" dirty="0"/>
              <a:t>3 </a:t>
            </a:r>
            <a:r>
              <a:rPr lang="tr-TR" dirty="0"/>
              <a:t>seçenekli uygun olabilir.</a:t>
            </a:r>
          </a:p>
          <a:p>
            <a:pPr>
              <a:buNone/>
            </a:pPr>
            <a:endParaRPr lang="tr-TR" dirty="0"/>
          </a:p>
          <a:p>
            <a:pPr>
              <a:buNone/>
            </a:pPr>
            <a:r>
              <a:rPr lang="tr-TR" b="1" dirty="0">
                <a:solidFill>
                  <a:srgbClr val="C00000"/>
                </a:solidFill>
              </a:rPr>
              <a:t>IV.Tümceler Farklı-Seçenekler Aynı Soru Türü(Farklı İfadelerin Aynı Seçeneklerle Değerlendirilmesi) (Birleşik Çoktan Seçmeli Soru):</a:t>
            </a:r>
            <a:r>
              <a:rPr lang="tr-TR" dirty="0">
                <a:solidFill>
                  <a:srgbClr val="C00000"/>
                </a:solidFill>
              </a:rPr>
              <a:t> </a:t>
            </a:r>
            <a:r>
              <a:rPr lang="tr-TR" dirty="0"/>
              <a:t>Bir dizi ifade ya da maddeden oluşan tümcelerin her birinin, gönüllü katılımcılardan aynı seçenekler açısından değerlendirilmesi, </a:t>
            </a:r>
            <a:r>
              <a:rPr lang="tr-TR" dirty="0" err="1"/>
              <a:t>Likert</a:t>
            </a:r>
            <a:r>
              <a:rPr lang="tr-TR" dirty="0"/>
              <a:t> türü ölçeklerde olduğu gibi. </a:t>
            </a:r>
            <a:endParaRPr lang="en-GB" b="1" dirty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rtlCol="0" anchor="ctr"/>
          <a:lstStyle>
            <a:defPPr>
              <a:defRPr lang="tr-TR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F61F241-EC49-41D1-8D67-E19C899698A7}" type="slidenum">
              <a:rPr lang="tr-TR" smtClean="0"/>
              <a:pPr/>
              <a:t>5</a:t>
            </a:fld>
            <a:endParaRPr lang="tr-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81200" y="188640"/>
            <a:ext cx="8219256" cy="432048"/>
          </a:xfrm>
        </p:spPr>
        <p:txBody>
          <a:bodyPr>
            <a:normAutofit fontScale="90000"/>
          </a:bodyPr>
          <a:lstStyle/>
          <a:p>
            <a:r>
              <a:rPr lang="tr-TR" sz="3200" b="1" dirty="0">
                <a:solidFill>
                  <a:srgbClr val="C00000"/>
                </a:solidFill>
              </a:rPr>
              <a:t>Örnek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75520" y="692696"/>
            <a:ext cx="8568952" cy="604867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tr-TR" sz="1800" dirty="0"/>
              <a:t>Aşağıda verilen hastalıkların meydana gelmesinde sigaranın etkisini düşünerek, her birini karşısındaki seçenekler açısından değerlendiriniz ve görüşünüzü seçeneğin altına </a:t>
            </a:r>
            <a:r>
              <a:rPr lang="tr-TR" sz="1800" b="1" dirty="0">
                <a:solidFill>
                  <a:srgbClr val="C00000"/>
                </a:solidFill>
              </a:rPr>
              <a:t>(+) </a:t>
            </a:r>
            <a:r>
              <a:rPr lang="tr-TR" sz="1800" dirty="0"/>
              <a:t>işareti koyarak belirtiniz.</a:t>
            </a:r>
          </a:p>
          <a:p>
            <a:pPr>
              <a:buNone/>
            </a:pPr>
            <a:r>
              <a:rPr lang="tr-TR" sz="1800" b="1" dirty="0">
                <a:solidFill>
                  <a:srgbClr val="C00000"/>
                </a:solidFill>
              </a:rPr>
              <a:t>Sigaranın;                                      Etkisi Az     Etkisi Çok      Fikrim Yok</a:t>
            </a:r>
          </a:p>
          <a:p>
            <a:pPr>
              <a:buNone/>
            </a:pPr>
            <a:r>
              <a:rPr lang="tr-TR" sz="1800" dirty="0"/>
              <a:t>Akut solunum yolu enfeksiyonlarına  (   )                      (   )                     (   ) </a:t>
            </a:r>
          </a:p>
          <a:p>
            <a:pPr>
              <a:buNone/>
            </a:pPr>
            <a:r>
              <a:rPr lang="tr-TR" sz="1800" dirty="0"/>
              <a:t>Gastrite,                                                (   )                      (   )                    (   ) </a:t>
            </a:r>
          </a:p>
          <a:p>
            <a:pPr>
              <a:buNone/>
            </a:pPr>
            <a:r>
              <a:rPr lang="tr-TR" sz="1800" dirty="0"/>
              <a:t>Ülsere,                                                   (   )                      (   )                    (   ) </a:t>
            </a:r>
          </a:p>
          <a:p>
            <a:pPr>
              <a:buNone/>
            </a:pPr>
            <a:r>
              <a:rPr lang="tr-TR" sz="1800" dirty="0" err="1"/>
              <a:t>Anjinopektorise</a:t>
            </a:r>
            <a:r>
              <a:rPr lang="tr-TR" sz="1800" dirty="0"/>
              <a:t>,                                    (   )                     (   )                     (   ) </a:t>
            </a:r>
          </a:p>
          <a:p>
            <a:pPr>
              <a:buNone/>
            </a:pPr>
            <a:r>
              <a:rPr lang="tr-TR" sz="1800" dirty="0" err="1"/>
              <a:t>Myokart</a:t>
            </a:r>
            <a:r>
              <a:rPr lang="tr-TR" sz="1800" dirty="0"/>
              <a:t> enfarktüsüne,                         (   )                     (   )                     (   )</a:t>
            </a:r>
          </a:p>
          <a:p>
            <a:pPr>
              <a:buNone/>
            </a:pPr>
            <a:r>
              <a:rPr lang="tr-TR" sz="1800" dirty="0"/>
              <a:t>Diyabet(Tip 1),                                      (   )                      (   )                     (   )</a:t>
            </a:r>
          </a:p>
          <a:p>
            <a:pPr>
              <a:buNone/>
            </a:pPr>
            <a:r>
              <a:rPr lang="tr-TR" sz="1800" dirty="0"/>
              <a:t>Diyabet(Tip 2),                                      (   )                      (   )                     (   )</a:t>
            </a:r>
          </a:p>
          <a:p>
            <a:pPr>
              <a:buNone/>
            </a:pPr>
            <a:r>
              <a:rPr lang="tr-TR" sz="1800" dirty="0"/>
              <a:t>Akciğer kanserine,                                (   )                      (   )                     (   )    </a:t>
            </a:r>
          </a:p>
          <a:p>
            <a:pPr>
              <a:buNone/>
            </a:pPr>
            <a:r>
              <a:rPr lang="tr-TR" sz="1800" dirty="0"/>
              <a:t>Mide-bağırsak kanserine,                     (   )                      (   )                     (   ) </a:t>
            </a:r>
          </a:p>
          <a:p>
            <a:pPr>
              <a:buNone/>
            </a:pPr>
            <a:r>
              <a:rPr lang="tr-TR" sz="1800" dirty="0"/>
              <a:t>Prostat kanserine,                                 (   )                      (   )                     (   ) </a:t>
            </a:r>
          </a:p>
          <a:p>
            <a:pPr>
              <a:buNone/>
            </a:pPr>
            <a:r>
              <a:rPr lang="tr-TR" sz="1800" dirty="0"/>
              <a:t>Mesane kanserine,                                (   )                       (   )                     (   ) </a:t>
            </a:r>
          </a:p>
          <a:p>
            <a:pPr>
              <a:buNone/>
            </a:pPr>
            <a:r>
              <a:rPr lang="tr-TR" sz="1800" dirty="0"/>
              <a:t>Beyin kanserine,                                   (   )                       (   )                     (   ) </a:t>
            </a:r>
          </a:p>
          <a:p>
            <a:pPr>
              <a:buNone/>
            </a:pPr>
            <a:r>
              <a:rPr lang="tr-TR" sz="1800" dirty="0"/>
              <a:t>Meme kanserine,                                  (   )                       (   )                     (   ) </a:t>
            </a:r>
          </a:p>
          <a:p>
            <a:pPr>
              <a:buNone/>
            </a:pPr>
            <a:endParaRPr lang="tr-TR" sz="1800" dirty="0"/>
          </a:p>
          <a:p>
            <a:pPr>
              <a:buNone/>
            </a:pPr>
            <a:endParaRPr lang="tr-TR" sz="1800" dirty="0"/>
          </a:p>
          <a:p>
            <a:pPr>
              <a:buNone/>
            </a:pPr>
            <a:endParaRPr lang="tr-TR" sz="1800" dirty="0"/>
          </a:p>
          <a:p>
            <a:pPr>
              <a:buNone/>
            </a:pPr>
            <a:endParaRPr lang="tr-TR" sz="1800" dirty="0"/>
          </a:p>
          <a:p>
            <a:pPr>
              <a:buNone/>
            </a:pPr>
            <a:endParaRPr lang="tr-TR" sz="1800" dirty="0"/>
          </a:p>
          <a:p>
            <a:pPr>
              <a:buNone/>
            </a:pPr>
            <a:endParaRPr lang="tr-TR" sz="1800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rtlCol="0" anchor="ctr"/>
          <a:lstStyle>
            <a:defPPr>
              <a:defRPr lang="tr-TR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F61F241-EC49-41D1-8D67-E19C899698A7}" type="slidenum">
              <a:rPr lang="tr-TR" smtClean="0"/>
              <a:pPr/>
              <a:t>6</a:t>
            </a:fld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75520" y="116632"/>
            <a:ext cx="8424936" cy="432048"/>
          </a:xfrm>
        </p:spPr>
        <p:txBody>
          <a:bodyPr>
            <a:noAutofit/>
          </a:bodyPr>
          <a:lstStyle/>
          <a:p>
            <a:pPr algn="ctr"/>
            <a:r>
              <a:rPr lang="tr-TR" sz="2400" b="1" dirty="0">
                <a:solidFill>
                  <a:srgbClr val="C00000"/>
                </a:solidFill>
              </a:rPr>
              <a:t>Sorularda Bulunması Gereken Özellikler(1)</a:t>
            </a:r>
            <a:endParaRPr lang="tr-TR" sz="2400" dirty="0">
              <a:solidFill>
                <a:srgbClr val="C0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03512" y="548680"/>
            <a:ext cx="8496944" cy="6309320"/>
          </a:xfrm>
        </p:spPr>
        <p:txBody>
          <a:bodyPr>
            <a:normAutofit/>
          </a:bodyPr>
          <a:lstStyle/>
          <a:p>
            <a:pPr>
              <a:lnSpc>
                <a:spcPct val="104000"/>
              </a:lnSpc>
              <a:spcBef>
                <a:spcPts val="300"/>
              </a:spcBef>
              <a:spcAft>
                <a:spcPts val="300"/>
              </a:spcAft>
              <a:buFont typeface="Wingdings" pitchFamily="2" charset="2"/>
              <a:buChar char="ü"/>
            </a:pPr>
            <a:r>
              <a:rPr lang="tr-TR" dirty="0"/>
              <a:t>Sorular bireylerin anlayabileceği düzeyde olmalı,</a:t>
            </a:r>
          </a:p>
          <a:p>
            <a:pPr>
              <a:lnSpc>
                <a:spcPct val="104000"/>
              </a:lnSpc>
              <a:spcBef>
                <a:spcPts val="300"/>
              </a:spcBef>
              <a:spcAft>
                <a:spcPts val="300"/>
              </a:spcAft>
              <a:buFont typeface="Wingdings" pitchFamily="2" charset="2"/>
              <a:buChar char="ü"/>
            </a:pPr>
            <a:r>
              <a:rPr lang="tr-TR" dirty="0"/>
              <a:t>Herkes için aynı anlama gelen sözcükler kullanmalı, ya da sözcüğün diğer anlamını parantez içinde belirtmeli, </a:t>
            </a:r>
            <a:r>
              <a:rPr lang="tr-TR" b="1" dirty="0" err="1"/>
              <a:t>Pnomoni</a:t>
            </a:r>
            <a:r>
              <a:rPr lang="tr-TR" b="1" dirty="0"/>
              <a:t>(</a:t>
            </a:r>
            <a:r>
              <a:rPr lang="tr-TR" b="1" dirty="0" err="1"/>
              <a:t>Zatürre</a:t>
            </a:r>
            <a:r>
              <a:rPr lang="tr-TR" b="1" dirty="0"/>
              <a:t>)</a:t>
            </a:r>
          </a:p>
          <a:p>
            <a:pPr>
              <a:lnSpc>
                <a:spcPct val="104000"/>
              </a:lnSpc>
              <a:spcBef>
                <a:spcPts val="300"/>
              </a:spcBef>
              <a:spcAft>
                <a:spcPts val="300"/>
              </a:spcAft>
              <a:buFont typeface="Wingdings" pitchFamily="2" charset="2"/>
              <a:buChar char="ü"/>
            </a:pPr>
            <a:r>
              <a:rPr lang="tr-TR" dirty="0"/>
              <a:t>Soru tümceleri anlaşılabilecek ölçüde kısa olmalı,uzun tümceler dikkati dağıtır, objektif ve doğru yanıt alınmasını engeller,</a:t>
            </a:r>
          </a:p>
          <a:p>
            <a:pPr>
              <a:lnSpc>
                <a:spcPct val="104000"/>
              </a:lnSpc>
              <a:spcBef>
                <a:spcPts val="300"/>
              </a:spcBef>
              <a:spcAft>
                <a:spcPts val="300"/>
              </a:spcAft>
              <a:buFont typeface="Wingdings" pitchFamily="2" charset="2"/>
              <a:buChar char="ü"/>
            </a:pPr>
            <a:r>
              <a:rPr lang="tr-TR" dirty="0"/>
              <a:t>Özelikle kapalı uçlu sorularda gerekli seçeneklerin tümü, tümce içinde bulunmalı ya da hiçbiri belirtilmemeli, soru açık uçlu olmalı,</a:t>
            </a:r>
          </a:p>
          <a:p>
            <a:pPr>
              <a:lnSpc>
                <a:spcPct val="104000"/>
              </a:lnSpc>
              <a:spcBef>
                <a:spcPts val="300"/>
              </a:spcBef>
              <a:spcAft>
                <a:spcPts val="300"/>
              </a:spcAft>
              <a:buFont typeface="Wingdings" pitchFamily="2" charset="2"/>
              <a:buChar char="ü"/>
            </a:pPr>
            <a:r>
              <a:rPr lang="tr-TR" dirty="0"/>
              <a:t>Soru </a:t>
            </a:r>
            <a:r>
              <a:rPr lang="tr-TR" b="1" dirty="0"/>
              <a:t>bireyi zor durumda bırakmamalı</a:t>
            </a:r>
            <a:r>
              <a:rPr lang="tr-TR" dirty="0"/>
              <a:t>, tümcelerin sonunda </a:t>
            </a:r>
            <a:r>
              <a:rPr lang="tr-TR" b="1" dirty="0"/>
              <a:t>“Biliyor musunuz?" </a:t>
            </a:r>
            <a:r>
              <a:rPr lang="tr-TR" dirty="0"/>
              <a:t>yerine </a:t>
            </a:r>
            <a:r>
              <a:rPr lang="tr-TR" b="1" dirty="0"/>
              <a:t>“Duydunuz mu?" </a:t>
            </a:r>
            <a:r>
              <a:rPr lang="tr-TR" dirty="0"/>
              <a:t>sorusu yeğlenmeli, birey </a:t>
            </a:r>
            <a:r>
              <a:rPr lang="tr-TR" b="1" dirty="0"/>
              <a:t>“Bilmiyorum" </a:t>
            </a:r>
            <a:r>
              <a:rPr lang="tr-TR" dirty="0"/>
              <a:t>yerine </a:t>
            </a:r>
            <a:r>
              <a:rPr lang="tr-TR" b="1" dirty="0"/>
              <a:t>“Duymadım" </a:t>
            </a:r>
            <a:r>
              <a:rPr lang="tr-TR" dirty="0"/>
              <a:t>sözcüğünü daha rahat söyleyebilir,</a:t>
            </a:r>
          </a:p>
          <a:p>
            <a:pPr>
              <a:lnSpc>
                <a:spcPct val="104000"/>
              </a:lnSpc>
              <a:spcBef>
                <a:spcPts val="275"/>
              </a:spcBef>
              <a:spcAft>
                <a:spcPts val="275"/>
              </a:spcAft>
              <a:buFont typeface="Wingdings" pitchFamily="2" charset="2"/>
              <a:buChar char="ü"/>
            </a:pPr>
            <a:r>
              <a:rPr lang="tr-TR" dirty="0"/>
              <a:t>Sormak istenen konunun önce </a:t>
            </a:r>
            <a:r>
              <a:rPr lang="tr-TR" b="1" dirty="0"/>
              <a:t>iyi yanlarını </a:t>
            </a:r>
            <a:r>
              <a:rPr lang="tr-TR" dirty="0"/>
              <a:t>sormalı, birey konunun önce </a:t>
            </a:r>
            <a:r>
              <a:rPr lang="tr-TR" b="1" dirty="0"/>
              <a:t>kötü yanını </a:t>
            </a:r>
            <a:r>
              <a:rPr lang="tr-TR" dirty="0"/>
              <a:t>söyledikten sonra, </a:t>
            </a:r>
            <a:r>
              <a:rPr lang="tr-TR" b="1" dirty="0"/>
              <a:t>iyi yanını </a:t>
            </a:r>
            <a:r>
              <a:rPr lang="tr-TR" dirty="0"/>
              <a:t>bilse de söylemez,</a:t>
            </a:r>
          </a:p>
          <a:p>
            <a:pPr>
              <a:lnSpc>
                <a:spcPct val="104000"/>
              </a:lnSpc>
              <a:spcBef>
                <a:spcPts val="275"/>
              </a:spcBef>
              <a:spcAft>
                <a:spcPts val="275"/>
              </a:spcAft>
              <a:buFont typeface="Wingdings" pitchFamily="2" charset="2"/>
              <a:buChar char="ü"/>
            </a:pPr>
            <a:r>
              <a:rPr lang="tr-TR" dirty="0"/>
              <a:t>Her soru </a:t>
            </a:r>
            <a:r>
              <a:rPr lang="tr-TR" b="1" dirty="0"/>
              <a:t>amaca yönelik </a:t>
            </a:r>
            <a:r>
              <a:rPr lang="tr-TR" dirty="0"/>
              <a:t>olmalı, gereksiz soru sorulmamalı,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rtlCol="0" anchor="ctr"/>
          <a:lstStyle>
            <a:defPPr>
              <a:defRPr lang="tr-TR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F61F241-EC49-41D1-8D67-E19C899698A7}" type="slidenum">
              <a:rPr lang="tr-TR" smtClean="0"/>
              <a:pPr/>
              <a:t>7</a:t>
            </a:fld>
            <a:endParaRPr lang="tr-T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847528" y="116632"/>
            <a:ext cx="8352928" cy="504056"/>
          </a:xfrm>
        </p:spPr>
        <p:txBody>
          <a:bodyPr>
            <a:noAutofit/>
          </a:bodyPr>
          <a:lstStyle/>
          <a:p>
            <a:pPr algn="ctr"/>
            <a:r>
              <a:rPr lang="tr-TR" sz="2400" b="1" dirty="0">
                <a:solidFill>
                  <a:srgbClr val="C00000"/>
                </a:solidFill>
              </a:rPr>
              <a:t>Sorularda Bulunması Gereken Özellikler(2)</a:t>
            </a:r>
            <a:endParaRPr lang="tr-TR" sz="2400" dirty="0">
              <a:solidFill>
                <a:srgbClr val="C0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847528" y="764704"/>
            <a:ext cx="8424936" cy="5904656"/>
          </a:xfrm>
        </p:spPr>
        <p:txBody>
          <a:bodyPr>
            <a:normAutofit/>
          </a:bodyPr>
          <a:lstStyle/>
          <a:p>
            <a:pPr>
              <a:lnSpc>
                <a:spcPct val="104000"/>
              </a:lnSpc>
              <a:spcBef>
                <a:spcPts val="275"/>
              </a:spcBef>
              <a:spcAft>
                <a:spcPts val="275"/>
              </a:spcAft>
              <a:buFont typeface="Wingdings" pitchFamily="2" charset="2"/>
              <a:buChar char="ü"/>
            </a:pPr>
            <a:r>
              <a:rPr lang="tr-TR" dirty="0"/>
              <a:t>Her soruda bir konu sorulmalı, birkaç konu bir soruda sorulmamalı </a:t>
            </a:r>
            <a:r>
              <a:rPr lang="tr-TR" b="1" dirty="0"/>
              <a:t>“(Doğum kontrol haplarının yararlı ve zararlı yanları nelerdir?”,</a:t>
            </a:r>
          </a:p>
          <a:p>
            <a:pPr>
              <a:lnSpc>
                <a:spcPct val="104000"/>
              </a:lnSpc>
              <a:spcBef>
                <a:spcPts val="275"/>
              </a:spcBef>
              <a:spcAft>
                <a:spcPts val="275"/>
              </a:spcAft>
              <a:buFont typeface="Wingdings" pitchFamily="2" charset="2"/>
              <a:buChar char="ü"/>
            </a:pPr>
            <a:r>
              <a:rPr lang="tr-TR" dirty="0"/>
              <a:t>Özel durumlar dışında soru, </a:t>
            </a:r>
            <a:r>
              <a:rPr lang="tr-TR" b="1" dirty="0"/>
              <a:t>yönlendirici</a:t>
            </a:r>
            <a:r>
              <a:rPr lang="tr-TR" dirty="0"/>
              <a:t> olmamalı, </a:t>
            </a:r>
          </a:p>
          <a:p>
            <a:pPr>
              <a:lnSpc>
                <a:spcPct val="104000"/>
              </a:lnSpc>
              <a:spcBef>
                <a:spcPts val="275"/>
              </a:spcBef>
              <a:spcAft>
                <a:spcPts val="275"/>
              </a:spcAft>
              <a:buNone/>
            </a:pPr>
            <a:r>
              <a:rPr lang="tr-TR" b="1" dirty="0"/>
              <a:t>     “Sağlık eğitiminin, temel sağlık hizmetleri içinde çok önemli bir yeri bulunmaktadır. Siz sağlık eğitimi yapıyor musunuz?” (Yönlendirici- </a:t>
            </a:r>
            <a:r>
              <a:rPr lang="tr-TR" b="1" dirty="0">
                <a:solidFill>
                  <a:srgbClr val="C00000"/>
                </a:solidFill>
              </a:rPr>
              <a:t>Yanlış),</a:t>
            </a:r>
          </a:p>
          <a:p>
            <a:pPr>
              <a:lnSpc>
                <a:spcPct val="104000"/>
              </a:lnSpc>
              <a:spcBef>
                <a:spcPts val="275"/>
              </a:spcBef>
              <a:spcAft>
                <a:spcPts val="275"/>
              </a:spcAft>
              <a:buNone/>
            </a:pPr>
            <a:r>
              <a:rPr lang="tr-TR" b="1" dirty="0"/>
              <a:t>    “Yoğun poliklinik çalışmalarınıza rağmen, siz sağlık eğitimi yapabiliyor musunuz” </a:t>
            </a:r>
            <a:r>
              <a:rPr lang="tr-TR" b="1" dirty="0">
                <a:solidFill>
                  <a:srgbClr val="C00000"/>
                </a:solidFill>
              </a:rPr>
              <a:t>(Doğru),</a:t>
            </a:r>
          </a:p>
          <a:p>
            <a:pPr>
              <a:lnSpc>
                <a:spcPct val="104000"/>
              </a:lnSpc>
              <a:spcBef>
                <a:spcPts val="275"/>
              </a:spcBef>
              <a:spcAft>
                <a:spcPts val="275"/>
              </a:spcAft>
              <a:buFont typeface="Wingdings" pitchFamily="2" charset="2"/>
              <a:buChar char="ü"/>
            </a:pPr>
            <a:r>
              <a:rPr lang="tr-TR" dirty="0"/>
              <a:t>Sorular, bireylerin özel yaşamına ilişkin </a:t>
            </a:r>
            <a:r>
              <a:rPr lang="tr-TR" b="1" dirty="0"/>
              <a:t>(cinsellik, din, siyaset) </a:t>
            </a:r>
            <a:r>
              <a:rPr lang="tr-TR" dirty="0"/>
              <a:t>olmamalı, sorulması gerekiyorsa anketin sonuna konmalı ve </a:t>
            </a:r>
            <a:r>
              <a:rPr lang="tr-TR" b="1" dirty="0"/>
              <a:t>uygun dille, incitmeden </a:t>
            </a:r>
            <a:r>
              <a:rPr lang="tr-TR" dirty="0"/>
              <a:t>sorulmalı,</a:t>
            </a:r>
          </a:p>
          <a:p>
            <a:pPr>
              <a:lnSpc>
                <a:spcPct val="104000"/>
              </a:lnSpc>
              <a:spcBef>
                <a:spcPts val="275"/>
              </a:spcBef>
              <a:spcAft>
                <a:spcPts val="275"/>
              </a:spcAft>
              <a:buFont typeface="Wingdings" pitchFamily="2" charset="2"/>
              <a:buChar char="ü"/>
            </a:pPr>
            <a:r>
              <a:rPr lang="tr-TR" dirty="0"/>
              <a:t>Geçmişe yönelik bilgi alınacaksa, </a:t>
            </a:r>
            <a:r>
              <a:rPr lang="tr-TR" b="1" dirty="0"/>
              <a:t>zaman sınırlaması </a:t>
            </a:r>
            <a:r>
              <a:rPr lang="tr-TR" dirty="0"/>
              <a:t>getirmeli </a:t>
            </a:r>
            <a:r>
              <a:rPr lang="tr-TR" b="1" dirty="0"/>
              <a:t>(Son iki yıl içinde vb.),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rtlCol="0" anchor="ctr"/>
          <a:lstStyle>
            <a:defPPr>
              <a:defRPr lang="tr-TR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F61F241-EC49-41D1-8D67-E19C899698A7}" type="slidenum">
              <a:rPr lang="tr-TR" smtClean="0"/>
              <a:pPr/>
              <a:t>8</a:t>
            </a:fld>
            <a:endParaRPr lang="tr-T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75520" y="188640"/>
            <a:ext cx="8424936" cy="576064"/>
          </a:xfrm>
        </p:spPr>
        <p:txBody>
          <a:bodyPr>
            <a:normAutofit/>
          </a:bodyPr>
          <a:lstStyle/>
          <a:p>
            <a:pPr algn="ctr"/>
            <a:r>
              <a:rPr lang="tr-TR" sz="2800" b="1" dirty="0">
                <a:solidFill>
                  <a:srgbClr val="C00000"/>
                </a:solidFill>
              </a:rPr>
              <a:t>Sorularda Bulunması Gereken Özellikler(3)</a:t>
            </a:r>
            <a:endParaRPr lang="tr-TR" sz="28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75520" y="836712"/>
            <a:ext cx="8424936" cy="5832648"/>
          </a:xfrm>
        </p:spPr>
        <p:txBody>
          <a:bodyPr>
            <a:normAutofit/>
          </a:bodyPr>
          <a:lstStyle/>
          <a:p>
            <a:pPr>
              <a:lnSpc>
                <a:spcPct val="104000"/>
              </a:lnSpc>
              <a:spcBef>
                <a:spcPts val="275"/>
              </a:spcBef>
              <a:spcAft>
                <a:spcPts val="275"/>
              </a:spcAft>
              <a:buFont typeface="Wingdings" pitchFamily="2" charset="2"/>
              <a:buChar char="ü"/>
            </a:pPr>
            <a:r>
              <a:rPr lang="tr-TR" b="1" dirty="0"/>
              <a:t>Soru sayısı çok fazla </a:t>
            </a:r>
            <a:r>
              <a:rPr lang="tr-TR" dirty="0"/>
              <a:t>olmamalı, soru sayısı arttıkça doğruluk yanı azalır,</a:t>
            </a:r>
          </a:p>
          <a:p>
            <a:pPr>
              <a:lnSpc>
                <a:spcPct val="104000"/>
              </a:lnSpc>
              <a:spcBef>
                <a:spcPts val="275"/>
              </a:spcBef>
              <a:spcAft>
                <a:spcPts val="275"/>
              </a:spcAft>
              <a:buFont typeface="Wingdings" pitchFamily="2" charset="2"/>
              <a:buChar char="ü"/>
            </a:pPr>
            <a:r>
              <a:rPr lang="tr-TR" dirty="0"/>
              <a:t>Sınırlı olmak koşuluyla 1-2 tane </a:t>
            </a:r>
            <a:r>
              <a:rPr lang="tr-TR" b="1" dirty="0"/>
              <a:t>kontrol soruları </a:t>
            </a:r>
            <a:r>
              <a:rPr lang="tr-TR" dirty="0"/>
              <a:t>konabilir. Aynı soru başka ifadelerle bir iki kez sorulabilir,</a:t>
            </a:r>
          </a:p>
          <a:p>
            <a:pPr>
              <a:lnSpc>
                <a:spcPct val="104000"/>
              </a:lnSpc>
              <a:spcBef>
                <a:spcPts val="275"/>
              </a:spcBef>
              <a:spcAft>
                <a:spcPts val="275"/>
              </a:spcAft>
              <a:buFont typeface="Wingdings" pitchFamily="2" charset="2"/>
              <a:buChar char="ü"/>
            </a:pPr>
            <a:r>
              <a:rPr lang="tr-TR" dirty="0"/>
              <a:t>Yaş ve evlilik gibi bilgiler kesin bilinmiyorsa, geçmişe yönelik kimi toplumsal olaylardan yararlanılabilir </a:t>
            </a:r>
            <a:r>
              <a:rPr lang="tr-TR" b="1" dirty="0"/>
              <a:t>(Savaş, Deprem vs.), “Kıbrıs çıkartmasında kaç yaşındaydınız?”</a:t>
            </a:r>
          </a:p>
          <a:p>
            <a:pPr>
              <a:lnSpc>
                <a:spcPct val="104000"/>
              </a:lnSpc>
              <a:spcBef>
                <a:spcPts val="275"/>
              </a:spcBef>
              <a:spcAft>
                <a:spcPts val="275"/>
              </a:spcAft>
              <a:buFont typeface="Wingdings" pitchFamily="2" charset="2"/>
              <a:buChar char="ü"/>
            </a:pPr>
            <a:r>
              <a:rPr lang="tr-TR" dirty="0"/>
              <a:t>Seçeneklerin sonuna </a:t>
            </a:r>
            <a:r>
              <a:rPr lang="tr-TR" b="1" dirty="0"/>
              <a:t>“Gereksiz", “Bu soru bana göre değil" </a:t>
            </a:r>
            <a:r>
              <a:rPr lang="tr-TR" dirty="0"/>
              <a:t>gibi cevaplar da konmalı,</a:t>
            </a:r>
          </a:p>
          <a:p>
            <a:pPr>
              <a:lnSpc>
                <a:spcPct val="104000"/>
              </a:lnSpc>
              <a:spcBef>
                <a:spcPts val="275"/>
              </a:spcBef>
              <a:spcAft>
                <a:spcPts val="275"/>
              </a:spcAft>
              <a:buFont typeface="Wingdings" pitchFamily="2" charset="2"/>
              <a:buChar char="ü"/>
            </a:pPr>
            <a:r>
              <a:rPr lang="tr-TR" dirty="0"/>
              <a:t>Yanıt ve görüşleri kısıtlamamak için, seçeneklerin ya da yanıtların sonuna gerek duyulursa </a:t>
            </a:r>
            <a:r>
              <a:rPr lang="tr-TR" b="1" dirty="0"/>
              <a:t>"Diğer, açıklayınız:….." </a:t>
            </a:r>
            <a:r>
              <a:rPr lang="tr-TR" dirty="0"/>
              <a:t>yeri bırakılmalı.</a:t>
            </a:r>
          </a:p>
          <a:p>
            <a:pPr>
              <a:lnSpc>
                <a:spcPct val="104000"/>
              </a:lnSpc>
              <a:spcBef>
                <a:spcPts val="275"/>
              </a:spcBef>
              <a:spcAft>
                <a:spcPts val="275"/>
              </a:spcAft>
              <a:buFont typeface="Wingdings" pitchFamily="2" charset="2"/>
              <a:buChar char="ü"/>
            </a:pPr>
            <a:r>
              <a:rPr lang="tr-TR" dirty="0"/>
              <a:t>Sorular katılımcıları ürkütmemelidir.</a:t>
            </a: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rtlCol="0" anchor="ctr"/>
          <a:lstStyle>
            <a:defPPr>
              <a:defRPr lang="tr-TR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F61F241-EC49-41D1-8D67-E19C899698A7}" type="slidenum">
              <a:rPr lang="tr-TR" smtClean="0"/>
              <a:pPr/>
              <a:t>9</a:t>
            </a:fld>
            <a:endParaRPr lang="tr-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Rozet">
  <a:themeElements>
    <a:clrScheme name="Rozet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Rozet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Rozet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2409</Words>
  <Application>Microsoft Office PowerPoint</Application>
  <PresentationFormat>Geniş ekran</PresentationFormat>
  <Paragraphs>243</Paragraphs>
  <Slides>18</Slides>
  <Notes>18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8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18</vt:i4>
      </vt:variant>
    </vt:vector>
  </HeadingPairs>
  <TitlesOfParts>
    <vt:vector size="27" baseType="lpstr">
      <vt:lpstr>Arial</vt:lpstr>
      <vt:lpstr>Calibri</vt:lpstr>
      <vt:lpstr>Gill Sans MT</vt:lpstr>
      <vt:lpstr>Impact</vt:lpstr>
      <vt:lpstr>Monotype Sorts</vt:lpstr>
      <vt:lpstr>Symbol</vt:lpstr>
      <vt:lpstr>Times New Roman</vt:lpstr>
      <vt:lpstr>Wingdings</vt:lpstr>
      <vt:lpstr>Rozet</vt:lpstr>
      <vt:lpstr>4.Anket Hazırlama ve Uygulamada  Dikkat Edilecek Kurallar </vt:lpstr>
      <vt:lpstr>Anket Yöntemi ve Aşamaları</vt:lpstr>
      <vt:lpstr>I. Soru Kağıtlarının Hazırlanması</vt:lpstr>
      <vt:lpstr>Soru Türleri</vt:lpstr>
      <vt:lpstr>Soru Türleri</vt:lpstr>
      <vt:lpstr>Örnek</vt:lpstr>
      <vt:lpstr>Sorularda Bulunması Gereken Özellikler(1)</vt:lpstr>
      <vt:lpstr>Sorularda Bulunması Gereken Özellikler(2)</vt:lpstr>
      <vt:lpstr>Sorularda Bulunması Gereken Özellikler(3)</vt:lpstr>
      <vt:lpstr>Soru Kağıdının(Anket Formu) Düzenlenmesi(1)</vt:lpstr>
      <vt:lpstr>Soru Kağıdının(Anket Formu) Düzenlenmesi(2)</vt:lpstr>
      <vt:lpstr>II.Ön Uygulama(Pilot Çalışma)  III.Görüşmeci Seçimi ve Eğitimi</vt:lpstr>
      <vt:lpstr>IV.Saha Uygulaması   V.Saha Denetimi</vt:lpstr>
      <vt:lpstr>A.Yüz Yüze Anket Uygulama(Görüşme)</vt:lpstr>
      <vt:lpstr>B.Gözlem Altında Gruba Anket Uygulama</vt:lpstr>
      <vt:lpstr>C.Mektupla Anket Uygulama</vt:lpstr>
      <vt:lpstr>D. Telefonla Anket Uygulama  E.İnternet Üzerinden Anket Uygulama</vt:lpstr>
      <vt:lpstr>VI.Verilerin Değerlendirilmesi  Rapor/Makale Haline Getirilmesi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4.Anket Hazırlama ve Uygulamada  Dikkat Edilecek Kurallar </dc:title>
  <dc:creator>gamze kutlu</dc:creator>
  <cp:lastModifiedBy>gamze kutlu</cp:lastModifiedBy>
  <cp:revision>1</cp:revision>
  <dcterms:created xsi:type="dcterms:W3CDTF">2020-04-30T11:19:22Z</dcterms:created>
  <dcterms:modified xsi:type="dcterms:W3CDTF">2020-04-30T11:19:43Z</dcterms:modified>
</cp:coreProperties>
</file>