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7" r:id="rId2"/>
    <p:sldId id="297" r:id="rId3"/>
    <p:sldId id="298" r:id="rId4"/>
    <p:sldId id="300" r:id="rId5"/>
    <p:sldId id="301" r:id="rId6"/>
    <p:sldId id="302" r:id="rId7"/>
    <p:sldId id="305" r:id="rId8"/>
    <p:sldId id="306" r:id="rId9"/>
    <p:sldId id="307"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67" d="100"/>
          <a:sy n="67" d="100"/>
        </p:scale>
        <p:origin x="590"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rce Mercanoglu Taban" userId="25c1212fd68bd1f9" providerId="LiveId" clId="{363D7518-9366-47AE-B080-8D577D303022}"/>
    <pc:docChg chg="custSel modSld">
      <pc:chgData name="Birce Mercanoglu Taban" userId="25c1212fd68bd1f9" providerId="LiveId" clId="{363D7518-9366-47AE-B080-8D577D303022}" dt="2021-11-28T11:57:06.668" v="8" actId="20577"/>
      <pc:docMkLst>
        <pc:docMk/>
      </pc:docMkLst>
      <pc:sldChg chg="addSp delSp modSp mod">
        <pc:chgData name="Birce Mercanoglu Taban" userId="25c1212fd68bd1f9" providerId="LiveId" clId="{363D7518-9366-47AE-B080-8D577D303022}" dt="2021-11-28T11:57:06.668" v="8" actId="20577"/>
        <pc:sldMkLst>
          <pc:docMk/>
          <pc:sldMk cId="1219484243" sldId="298"/>
        </pc:sldMkLst>
        <pc:spChg chg="mod">
          <ac:chgData name="Birce Mercanoglu Taban" userId="25c1212fd68bd1f9" providerId="LiveId" clId="{363D7518-9366-47AE-B080-8D577D303022}" dt="2021-11-28T11:57:06.668" v="8" actId="20577"/>
          <ac:spMkLst>
            <pc:docMk/>
            <pc:sldMk cId="1219484243" sldId="298"/>
            <ac:spMk id="3" creationId="{00000000-0000-0000-0000-000000000000}"/>
          </ac:spMkLst>
        </pc:spChg>
        <pc:spChg chg="add del mod">
          <ac:chgData name="Birce Mercanoglu Taban" userId="25c1212fd68bd1f9" providerId="LiveId" clId="{363D7518-9366-47AE-B080-8D577D303022}" dt="2021-11-28T11:56:54.228" v="6" actId="21"/>
          <ac:spMkLst>
            <pc:docMk/>
            <pc:sldMk cId="1219484243" sldId="298"/>
            <ac:spMk id="4" creationId="{CFCF3AA4-E4F5-4EDC-80E3-5D31E1A425A1}"/>
          </ac:spMkLst>
        </pc:spChg>
        <pc:spChg chg="del">
          <ac:chgData name="Birce Mercanoglu Taban" userId="25c1212fd68bd1f9" providerId="LiveId" clId="{363D7518-9366-47AE-B080-8D577D303022}" dt="2021-11-28T11:56:41.965" v="2" actId="21"/>
          <ac:spMkLst>
            <pc:docMk/>
            <pc:sldMk cId="1219484243" sldId="298"/>
            <ac:spMk id="5" creationId="{00000000-0000-0000-0000-000000000000}"/>
          </ac:spMkLst>
        </pc:spChg>
        <pc:spChg chg="del">
          <ac:chgData name="Birce Mercanoglu Taban" userId="25c1212fd68bd1f9" providerId="LiveId" clId="{363D7518-9366-47AE-B080-8D577D303022}" dt="2021-11-28T11:56:46.433" v="4" actId="21"/>
          <ac:spMkLst>
            <pc:docMk/>
            <pc:sldMk cId="1219484243" sldId="298"/>
            <ac:spMk id="6" creationId="{00000000-0000-0000-0000-000000000000}"/>
          </ac:spMkLst>
        </pc:spChg>
        <pc:picChg chg="del">
          <ac:chgData name="Birce Mercanoglu Taban" userId="25c1212fd68bd1f9" providerId="LiveId" clId="{363D7518-9366-47AE-B080-8D577D303022}" dt="2021-11-28T11:56:39.886" v="1" actId="21"/>
          <ac:picMkLst>
            <pc:docMk/>
            <pc:sldMk cId="1219484243" sldId="298"/>
            <ac:picMk id="7170" creationId="{00000000-0000-0000-0000-000000000000}"/>
          </ac:picMkLst>
        </pc:picChg>
        <pc:picChg chg="del">
          <ac:chgData name="Birce Mercanoglu Taban" userId="25c1212fd68bd1f9" providerId="LiveId" clId="{363D7518-9366-47AE-B080-8D577D303022}" dt="2021-11-28T11:56:43.933" v="3" actId="21"/>
          <ac:picMkLst>
            <pc:docMk/>
            <pc:sldMk cId="1219484243" sldId="298"/>
            <ac:picMk id="7171" creationId="{00000000-0000-0000-0000-000000000000}"/>
          </ac:picMkLst>
        </pc:picChg>
      </pc:sldChg>
    </pc:docChg>
  </pc:docChgLst>
</pc:chgInfo>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11/28/2021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11/28/2021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11/28/2021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11/28/2021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a:t>Asıl başlık stilini düzenlemek için tıklayın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11/28/2021</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11/28/2021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11/28/2021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11/28/2021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11/28/2021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DA16AA21-1863-4931-97CB-99D0A168701B}" type="datetimeFigureOut">
              <a:rPr lang="en-US" dirty="0"/>
              <a:t>11/28/2021</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3772C379-9A7C-4C87-A116-CBE9F58B04C5}" type="datetimeFigureOut">
              <a:rPr lang="en-US" dirty="0"/>
              <a:t>11/28/2021</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11/28/2021</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919536" y="1966913"/>
            <a:ext cx="7488832" cy="4538999"/>
          </a:xfrm>
        </p:spPr>
        <p:txBody>
          <a:bodyPr>
            <a:noAutofit/>
          </a:bodyPr>
          <a:lstStyle/>
          <a:p>
            <a:pPr algn="ctr"/>
            <a:r>
              <a:rPr lang="tr-TR" sz="5400" dirty="0"/>
              <a:t>SÜT ENDÜSTRİSİNDE İŞLEM MÜHENDİSLİĞİ</a:t>
            </a:r>
            <a:br>
              <a:rPr lang="tr-TR" sz="5400" dirty="0"/>
            </a:br>
            <a:br>
              <a:rPr lang="tr-TR" sz="5400" dirty="0">
                <a:solidFill>
                  <a:schemeClr val="tx1"/>
                </a:solidFill>
              </a:rPr>
            </a:br>
            <a:r>
              <a:rPr lang="tr-TR" sz="1100" b="1" dirty="0">
                <a:solidFill>
                  <a:schemeClr val="tx1"/>
                </a:solidFill>
                <a:latin typeface="Arial" panose="020B0604020202020204" pitchFamily="34" charset="0"/>
              </a:rPr>
              <a:t>Ders kapsamında sunulan slaytlardaki tüm yazılı ve görsel materyaller; Singh, R.P. Ve </a:t>
            </a:r>
            <a:r>
              <a:rPr lang="tr-TR" sz="1100" b="1" dirty="0" err="1">
                <a:solidFill>
                  <a:schemeClr val="tx1"/>
                </a:solidFill>
                <a:latin typeface="Arial" panose="020B0604020202020204" pitchFamily="34" charset="0"/>
              </a:rPr>
              <a:t>Heldman</a:t>
            </a:r>
            <a:r>
              <a:rPr lang="tr-TR" sz="1100" b="1" dirty="0">
                <a:solidFill>
                  <a:schemeClr val="tx1"/>
                </a:solidFill>
                <a:latin typeface="Arial" panose="020B0604020202020204" pitchFamily="34" charset="0"/>
              </a:rPr>
              <a:t> D.R. 2</a:t>
            </a:r>
            <a:r>
              <a:rPr lang="en-US" sz="1100" b="1" dirty="0">
                <a:solidFill>
                  <a:schemeClr val="tx1"/>
                </a:solidFill>
                <a:latin typeface="Arial" panose="020B0604020202020204" pitchFamily="34" charset="0"/>
              </a:rPr>
              <a:t>0</a:t>
            </a:r>
            <a:r>
              <a:rPr lang="tr-TR" sz="1100" b="1" dirty="0">
                <a:solidFill>
                  <a:schemeClr val="tx1"/>
                </a:solidFill>
                <a:latin typeface="Arial" panose="020B0604020202020204" pitchFamily="34" charset="0"/>
              </a:rPr>
              <a:t>14</a:t>
            </a:r>
            <a:r>
              <a:rPr lang="en-US"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Introduction</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to</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Food</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Engineering</a:t>
            </a:r>
            <a:r>
              <a:rPr lang="en-US" sz="1100" b="1" dirty="0">
                <a:solidFill>
                  <a:schemeClr val="tx1"/>
                </a:solidFill>
                <a:latin typeface="Arial" panose="020B0604020202020204" pitchFamily="34" charset="0"/>
              </a:rPr>
              <a:t>, </a:t>
            </a:r>
            <a:r>
              <a:rPr lang="tr-TR" sz="1100" b="1" dirty="0">
                <a:solidFill>
                  <a:schemeClr val="tx1"/>
                </a:solidFill>
                <a:latin typeface="Arial" panose="020B0604020202020204" pitchFamily="34" charset="0"/>
              </a:rPr>
              <a:t>5</a:t>
            </a:r>
            <a:r>
              <a:rPr lang="en-US" sz="1100" b="1" dirty="0" err="1">
                <a:solidFill>
                  <a:schemeClr val="tx1"/>
                </a:solidFill>
                <a:latin typeface="Arial" panose="020B0604020202020204" pitchFamily="34" charset="0"/>
              </a:rPr>
              <a:t>th</a:t>
            </a:r>
            <a:r>
              <a:rPr lang="en-US" sz="1100" b="1" dirty="0">
                <a:solidFill>
                  <a:schemeClr val="tx1"/>
                </a:solidFill>
                <a:latin typeface="Arial" panose="020B0604020202020204" pitchFamily="34" charset="0"/>
              </a:rPr>
              <a:t> Edition,</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Elsevier</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Inc</a:t>
            </a:r>
            <a:r>
              <a:rPr lang="tr-TR" sz="1100" b="1" dirty="0">
                <a:solidFill>
                  <a:schemeClr val="tx1"/>
                </a:solidFill>
                <a:latin typeface="Arial" panose="020B0604020202020204" pitchFamily="34" charset="0"/>
              </a:rPr>
              <a:t>.</a:t>
            </a:r>
            <a:r>
              <a:rPr lang="en-US" sz="1100" b="1" dirty="0">
                <a:solidFill>
                  <a:schemeClr val="tx1"/>
                </a:solidFill>
                <a:latin typeface="Arial" panose="020B0604020202020204" pitchFamily="34" charset="0"/>
              </a:rPr>
              <a:t>, </a:t>
            </a:r>
            <a:r>
              <a:rPr lang="tr-TR" sz="1100" b="1" dirty="0">
                <a:solidFill>
                  <a:schemeClr val="tx1"/>
                </a:solidFill>
                <a:latin typeface="Arial" panose="020B0604020202020204" pitchFamily="34" charset="0"/>
              </a:rPr>
              <a:t>Oxford</a:t>
            </a:r>
            <a:r>
              <a:rPr lang="en-US" sz="1100" b="1" dirty="0">
                <a:solidFill>
                  <a:schemeClr val="tx1"/>
                </a:solidFill>
                <a:latin typeface="Arial" panose="020B0604020202020204" pitchFamily="34" charset="0"/>
              </a:rPr>
              <a:t>, the U</a:t>
            </a:r>
            <a:r>
              <a:rPr lang="tr-TR" sz="1100" b="1" dirty="0">
                <a:solidFill>
                  <a:schemeClr val="tx1"/>
                </a:solidFill>
                <a:latin typeface="Arial" panose="020B0604020202020204" pitchFamily="34" charset="0"/>
              </a:rPr>
              <a:t>K</a:t>
            </a:r>
            <a:r>
              <a:rPr lang="en-US" sz="1100" b="1" dirty="0">
                <a:solidFill>
                  <a:schemeClr val="tx1"/>
                </a:solidFill>
                <a:latin typeface="Arial" panose="020B0604020202020204" pitchFamily="34" charset="0"/>
              </a:rPr>
              <a:t>, </a:t>
            </a:r>
            <a:r>
              <a:rPr lang="tr-TR" sz="1100" b="1" dirty="0">
                <a:solidFill>
                  <a:schemeClr val="tx1"/>
                </a:solidFill>
                <a:latin typeface="Arial" panose="020B0604020202020204" pitchFamily="34" charset="0"/>
              </a:rPr>
              <a:t>869</a:t>
            </a:r>
            <a:r>
              <a:rPr lang="en-US" sz="1100" b="1" dirty="0">
                <a:solidFill>
                  <a:schemeClr val="tx1"/>
                </a:solidFill>
                <a:latin typeface="Arial" panose="020B0604020202020204" pitchFamily="34" charset="0"/>
              </a:rPr>
              <a:t> pages. ISBN: 978-</a:t>
            </a:r>
            <a:r>
              <a:rPr lang="tr-TR" sz="1100" b="1" dirty="0">
                <a:solidFill>
                  <a:schemeClr val="tx1"/>
                </a:solidFill>
                <a:latin typeface="Arial" panose="020B0604020202020204" pitchFamily="34" charset="0"/>
              </a:rPr>
              <a:t>0-12-388530-9 ve Baysal, T., </a:t>
            </a:r>
            <a:r>
              <a:rPr lang="tr-TR" sz="1100" b="1" dirty="0" err="1">
                <a:solidFill>
                  <a:schemeClr val="tx1"/>
                </a:solidFill>
                <a:latin typeface="Arial" panose="020B0604020202020204" pitchFamily="34" charset="0"/>
              </a:rPr>
              <a:t>İçier</a:t>
            </a:r>
            <a:r>
              <a:rPr lang="tr-TR" sz="1100" b="1" dirty="0">
                <a:solidFill>
                  <a:schemeClr val="tx1"/>
                </a:solidFill>
                <a:latin typeface="Arial" panose="020B0604020202020204" pitchFamily="34" charset="0"/>
              </a:rPr>
              <a:t>, F. (Çeviri Editörleri). 2020. Gıda Mühendisliğine Giriş (Singh, R.P. ve </a:t>
            </a:r>
            <a:r>
              <a:rPr lang="tr-TR" sz="1100" b="1" dirty="0" err="1">
                <a:solidFill>
                  <a:schemeClr val="tx1"/>
                </a:solidFill>
                <a:latin typeface="Arial" panose="020B0604020202020204" pitchFamily="34" charset="0"/>
              </a:rPr>
              <a:t>Heidman</a:t>
            </a:r>
            <a:r>
              <a:rPr lang="tr-TR" sz="1100" b="1" dirty="0">
                <a:solidFill>
                  <a:schemeClr val="tx1"/>
                </a:solidFill>
                <a:latin typeface="Arial" panose="020B0604020202020204" pitchFamily="34" charset="0"/>
              </a:rPr>
              <a:t>, R., </a:t>
            </a:r>
            <a:r>
              <a:rPr lang="tr-TR" sz="1100" b="1" dirty="0" err="1">
                <a:solidFill>
                  <a:schemeClr val="tx1"/>
                </a:solidFill>
                <a:latin typeface="Arial" panose="020B0604020202020204" pitchFamily="34" charset="0"/>
              </a:rPr>
              <a:t>Introduction</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to</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Food</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Engineering</a:t>
            </a:r>
            <a:r>
              <a:rPr lang="tr-TR" sz="1100" b="1" dirty="0">
                <a:solidFill>
                  <a:schemeClr val="tx1"/>
                </a:solidFill>
                <a:latin typeface="Arial" panose="020B0604020202020204" pitchFamily="34" charset="0"/>
              </a:rPr>
              <a:t> 5. Basımından Çeviri), Nobel Akademik Yayıncılık. Türkiye, 864 sayfa. ISBN: </a:t>
            </a:r>
            <a:r>
              <a:rPr lang="tr-TR" sz="1100" b="1" dirty="0">
                <a:solidFill>
                  <a:schemeClr val="bg1"/>
                </a:solidFill>
                <a:latin typeface="Arial" panose="020B0604020202020204" pitchFamily="34" charset="0"/>
              </a:rPr>
              <a:t>978-605-320-151-9.</a:t>
            </a:r>
            <a:br>
              <a:rPr lang="tr-TR" sz="1800" dirty="0">
                <a:latin typeface="Verdana" panose="020B0604030504040204" pitchFamily="34" charset="0"/>
                <a:ea typeface="Times New Roman" panose="02020603050405020304" pitchFamily="18" charset="0"/>
                <a:cs typeface="Times New Roman" panose="02020603050405020304" pitchFamily="18" charset="0"/>
              </a:rPr>
            </a:br>
            <a:r>
              <a:rPr lang="tr-TR" sz="1100" b="1" dirty="0">
                <a:solidFill>
                  <a:schemeClr val="bg1"/>
                </a:solidFill>
                <a:latin typeface="Arial" panose="020B0604020202020204" pitchFamily="34" charset="0"/>
              </a:rPr>
              <a:t>künyeli kitaplardan alınmıştır.</a:t>
            </a:r>
            <a:br>
              <a:rPr lang="ru-RU" sz="5400" b="1" kern="0" dirty="0">
                <a:solidFill>
                  <a:schemeClr val="bg1"/>
                </a:solidFill>
              </a:rPr>
            </a:br>
            <a:r>
              <a:rPr lang="tr-TR" sz="5400" b="1" kern="0" dirty="0">
                <a:solidFill>
                  <a:schemeClr val="bg1"/>
                </a:solidFill>
              </a:rPr>
              <a:t> </a:t>
            </a:r>
            <a:endParaRPr lang="tr-TR" sz="5400" dirty="0">
              <a:solidFill>
                <a:schemeClr val="bg1"/>
              </a:solidFill>
            </a:endParaRPr>
          </a:p>
        </p:txBody>
      </p:sp>
    </p:spTree>
    <p:extLst>
      <p:ext uri="{BB962C8B-B14F-4D97-AF65-F5344CB8AC3E}">
        <p14:creationId xmlns:p14="http://schemas.microsoft.com/office/powerpoint/2010/main" val="18481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6763" y="476672"/>
            <a:ext cx="10548937" cy="6192688"/>
          </a:xfrm>
        </p:spPr>
        <p:txBody>
          <a:bodyPr>
            <a:normAutofit fontScale="92500"/>
          </a:bodyPr>
          <a:lstStyle/>
          <a:p>
            <a:pPr marL="64008" indent="0">
              <a:buNone/>
            </a:pPr>
            <a:r>
              <a:rPr lang="tr-TR" dirty="0"/>
              <a:t>KÜTLENİN KORUNUMU</a:t>
            </a:r>
          </a:p>
          <a:p>
            <a:pPr marL="64008" indent="0">
              <a:buNone/>
            </a:pPr>
            <a:r>
              <a:rPr lang="tr-TR" dirty="0"/>
              <a:t>Kütlenin korunumu prensibi şu şekilde ifade edilir: </a:t>
            </a:r>
          </a:p>
          <a:p>
            <a:pPr marL="64008" indent="0">
              <a:buNone/>
            </a:pPr>
            <a:r>
              <a:rPr lang="tr-TR" dirty="0">
                <a:solidFill>
                  <a:srgbClr val="FF0000"/>
                </a:solidFill>
              </a:rPr>
              <a:t>Kütle, yoktan var edilemez ve yok olamaz. Ancak, kompozisyonu bir formdan diğerine dönüşebilir. </a:t>
            </a:r>
          </a:p>
          <a:p>
            <a:pPr marL="64008" indent="0">
              <a:buNone/>
            </a:pPr>
            <a:r>
              <a:rPr lang="tr-TR" dirty="0"/>
              <a:t>Bir kimyasal tepkime durumunda, reaksiyona giren maddenin ve ürü nün kütlelerinin tepkime öncesi ve sonrasındaki kompozisyonu farklı olabilir, ancak toplam sistemin kütlesi değişmeden kalır. Bir kimyasal tepkime olmadığında, sistemin kütlesi kadar kompozisyonu da kapalı bir sistemde aynıdır. Kütlenin korunum prensibini kelimelerden oluşan bir eşitlik ile şu şekilde ifade edilebilir.</a:t>
            </a:r>
          </a:p>
          <a:p>
            <a:pPr marL="64008" indent="0">
              <a:buNone/>
            </a:pPr>
            <a:endParaRPr lang="tr-TR" dirty="0"/>
          </a:p>
          <a:p>
            <a:pPr marL="64008" indent="0">
              <a:buNone/>
            </a:pPr>
            <a:r>
              <a:rPr lang="tr-TR" dirty="0"/>
              <a:t>Bir </a:t>
            </a:r>
            <a:r>
              <a:rPr lang="tr-TR" sz="3100" dirty="0"/>
              <a:t>sistemin                  Bir sistemin                   </a:t>
            </a:r>
            <a:r>
              <a:rPr lang="tr-TR" sz="3100" dirty="0" err="1"/>
              <a:t>Sistemin</a:t>
            </a:r>
            <a:r>
              <a:rPr lang="tr-TR" sz="3100" dirty="0"/>
              <a:t> içindeki   </a:t>
            </a:r>
          </a:p>
          <a:p>
            <a:pPr marL="64008" indent="0">
              <a:buNone/>
            </a:pPr>
            <a:r>
              <a:rPr lang="tr-TR" sz="3100" dirty="0"/>
              <a:t>sınırından             -      sınırından çıkan     =   kütle birikiminin</a:t>
            </a:r>
          </a:p>
          <a:p>
            <a:pPr marL="64008" indent="0">
              <a:buNone/>
            </a:pPr>
            <a:r>
              <a:rPr lang="tr-TR" sz="3100" dirty="0"/>
              <a:t>giren kütle hızı            kütle hızı                      </a:t>
            </a:r>
            <a:r>
              <a:rPr lang="tr-TR" sz="3100" dirty="0" err="1"/>
              <a:t>hızı</a:t>
            </a:r>
            <a:endParaRPr lang="tr-TR" sz="3100" dirty="0"/>
          </a:p>
          <a:p>
            <a:pPr marL="64008" indent="0">
              <a:buNone/>
            </a:pPr>
            <a:r>
              <a:rPr lang="tr-TR" sz="3100" dirty="0"/>
              <a:t> </a:t>
            </a:r>
          </a:p>
          <a:p>
            <a:pPr marL="64008" indent="0">
              <a:buNone/>
            </a:pPr>
            <a:r>
              <a:rPr lang="tr-TR" sz="3400" dirty="0"/>
              <a:t>    </a:t>
            </a:r>
            <a:r>
              <a:rPr lang="tr-TR" sz="3400" dirty="0" err="1">
                <a:latin typeface="Ebrima"/>
                <a:ea typeface="Ebrima"/>
                <a:cs typeface="Ebrima"/>
              </a:rPr>
              <a:t>ṁ</a:t>
            </a:r>
            <a:r>
              <a:rPr lang="tr-TR" sz="3400" baseline="-25000" dirty="0" err="1">
                <a:latin typeface="Ebrima"/>
                <a:ea typeface="Ebrima"/>
                <a:cs typeface="Ebrima"/>
              </a:rPr>
              <a:t>giren</a:t>
            </a:r>
            <a:r>
              <a:rPr lang="tr-TR" sz="3400" dirty="0">
                <a:latin typeface="Ebrima"/>
                <a:ea typeface="Ebrima"/>
                <a:cs typeface="Ebrima"/>
              </a:rPr>
              <a:t>             -             </a:t>
            </a:r>
            <a:r>
              <a:rPr lang="tr-TR" sz="3400" dirty="0" err="1">
                <a:latin typeface="Ebrima"/>
                <a:ea typeface="Ebrima"/>
                <a:cs typeface="Ebrima"/>
              </a:rPr>
              <a:t>ṁ</a:t>
            </a:r>
            <a:r>
              <a:rPr lang="tr-TR" sz="3400" baseline="-25000" dirty="0" err="1">
                <a:latin typeface="Ebrima"/>
                <a:ea typeface="Ebrima"/>
                <a:cs typeface="Ebrima"/>
              </a:rPr>
              <a:t>çıkan</a:t>
            </a:r>
            <a:r>
              <a:rPr lang="tr-TR" sz="3400" dirty="0">
                <a:latin typeface="Ebrima"/>
                <a:ea typeface="Ebrima"/>
                <a:cs typeface="Ebrima"/>
              </a:rPr>
              <a:t>                 =        </a:t>
            </a:r>
            <a:r>
              <a:rPr lang="tr-TR" sz="3400" dirty="0" err="1">
                <a:latin typeface="Ebrima"/>
                <a:ea typeface="Ebrima"/>
                <a:cs typeface="Ebrima"/>
              </a:rPr>
              <a:t>ṁ</a:t>
            </a:r>
            <a:r>
              <a:rPr lang="tr-TR" sz="3400" baseline="-25000" dirty="0" err="1">
                <a:latin typeface="Ebrima"/>
                <a:ea typeface="Ebrima"/>
                <a:cs typeface="Ebrima"/>
              </a:rPr>
              <a:t>birikim</a:t>
            </a:r>
            <a:r>
              <a:rPr lang="tr-TR" sz="3400" baseline="-25000" dirty="0">
                <a:latin typeface="Ebrima"/>
                <a:ea typeface="Ebrima"/>
                <a:cs typeface="Ebrima"/>
              </a:rPr>
              <a:t> </a:t>
            </a:r>
            <a:endParaRPr lang="tr-TR" sz="3400" dirty="0"/>
          </a:p>
        </p:txBody>
      </p:sp>
    </p:spTree>
    <p:extLst>
      <p:ext uri="{BB962C8B-B14F-4D97-AF65-F5344CB8AC3E}">
        <p14:creationId xmlns:p14="http://schemas.microsoft.com/office/powerpoint/2010/main" val="3632185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İçerik Yer Tutucusu 2"/>
              <p:cNvSpPr>
                <a:spLocks noGrp="1"/>
              </p:cNvSpPr>
              <p:nvPr>
                <p:ph idx="1"/>
              </p:nvPr>
            </p:nvSpPr>
            <p:spPr>
              <a:xfrm>
                <a:off x="507560" y="323701"/>
                <a:ext cx="10874815" cy="6050144"/>
              </a:xfrm>
            </p:spPr>
            <p:txBody>
              <a:bodyPr>
                <a:normAutofit/>
              </a:bodyPr>
              <a:lstStyle/>
              <a:p>
                <a:pPr marL="64008" indent="0">
                  <a:buNone/>
                </a:pPr>
                <a:r>
                  <a:rPr lang="tr-TR" dirty="0"/>
                  <a:t>Eğer bir sistemdeki kütle birikim hızı sıfır ise, sisteme giren ve çıkan kütle hızları birbirine eşit olmalıdır. Örneğin, eğer bir tanktaki sütün seviyesi aynı kalıyor ve giren süt akış hızı 1 kg/s ise, çıkan süt akış hızı da 1 kg/s olmalıdır. </a:t>
                </a:r>
              </a:p>
              <a:p>
                <a:pPr marL="64008" indent="0">
                  <a:buNone/>
                </a:pPr>
                <a:r>
                  <a:rPr lang="tr-TR" dirty="0"/>
                  <a:t>Şimdi önceden kelimelerle yazdığımız eşitliği matematiksel forma dönüştürelim. Bunu yapmak için, giren ve çıkan akımları olan bir sistemi esas alacağız. Sadece tek bir giren ve çıkan gösterilmesine karşın, kontrol hacme giren veya çıkan birden fazla akım olabilir. Bu nedenle, genel bir durum için, sisteme giren kütle akış hızı 9 şöyledir</a:t>
                </a:r>
              </a:p>
              <a:p>
                <a:pPr marL="64008" indent="0">
                  <a:buNone/>
                </a:pPr>
                <a:r>
                  <a:rPr lang="tr-TR" dirty="0"/>
                  <a:t> </a:t>
                </a:r>
              </a:p>
              <a:p>
                <a:pPr marL="64008" indent="0" algn="ctr">
                  <a:buNone/>
                </a:pPr>
                <a:r>
                  <a:rPr lang="tr-TR" sz="2800" dirty="0" err="1"/>
                  <a:t>ṁ</a:t>
                </a:r>
                <a:r>
                  <a:rPr lang="tr-TR" sz="2800" baseline="-25000" dirty="0" err="1"/>
                  <a:t>giren</a:t>
                </a:r>
                <a:r>
                  <a:rPr lang="tr-TR" sz="2800" dirty="0"/>
                  <a:t> = </a:t>
                </a:r>
                <a14:m>
                  <m:oMath xmlns:m="http://schemas.openxmlformats.org/officeDocument/2006/math">
                    <m:nary>
                      <m:naryPr>
                        <m:chr m:val="∑"/>
                        <m:ctrlPr>
                          <a:rPr lang="tr-TR" sz="2800" i="1">
                            <a:latin typeface="Cambria Math" panose="02040503050406030204" pitchFamily="18" charset="0"/>
                          </a:rPr>
                        </m:ctrlPr>
                      </m:naryPr>
                      <m:sub>
                        <m:r>
                          <m:rPr>
                            <m:brk m:alnAt="23"/>
                          </m:rPr>
                          <a:rPr lang="tr-TR" sz="2800" i="1">
                            <a:latin typeface="Cambria Math"/>
                          </a:rPr>
                          <m:t>𝑖</m:t>
                        </m:r>
                        <m:r>
                          <a:rPr lang="tr-TR" sz="2800" i="1">
                            <a:latin typeface="Cambria Math"/>
                          </a:rPr>
                          <m:t>=1</m:t>
                        </m:r>
                      </m:sub>
                      <m:sup>
                        <m:r>
                          <a:rPr lang="tr-TR" sz="2800" i="1">
                            <a:latin typeface="Cambria Math"/>
                          </a:rPr>
                          <m:t>𝑛</m:t>
                        </m:r>
                      </m:sup>
                      <m:e>
                        <m:r>
                          <a:rPr lang="tr-TR" sz="2800" i="1">
                            <a:latin typeface="Cambria Math"/>
                          </a:rPr>
                          <m:t>ṁ</m:t>
                        </m:r>
                      </m:e>
                    </m:nary>
                  </m:oMath>
                </a14:m>
                <a:r>
                  <a:rPr lang="tr-TR" sz="1800" baseline="-25000" dirty="0"/>
                  <a:t>i</a:t>
                </a:r>
              </a:p>
              <a:p>
                <a:pPr marL="64008" indent="0" algn="just">
                  <a:buNone/>
                </a:pPr>
                <a:endParaRPr lang="tr-TR" dirty="0"/>
              </a:p>
              <a:p>
                <a:pPr marL="64008" indent="0" algn="just">
                  <a:buNone/>
                </a:pPr>
                <a:r>
                  <a:rPr lang="tr-TR" dirty="0"/>
                  <a:t>burada alt simge i giren ve n sisteme girenlerin sayısını simgeler.</a:t>
                </a:r>
              </a:p>
            </p:txBody>
          </p:sp>
        </mc:Choice>
        <mc:Fallback>
          <p:sp>
            <p:nvSpPr>
              <p:cNvPr id="3" name="İçerik Yer Tutucusu 2"/>
              <p:cNvSpPr>
                <a:spLocks noGrp="1" noRot="1" noChangeAspect="1" noMove="1" noResize="1" noEditPoints="1" noAdjustHandles="1" noChangeArrowheads="1" noChangeShapeType="1" noTextEdit="1"/>
              </p:cNvSpPr>
              <p:nvPr>
                <p:ph idx="1"/>
              </p:nvPr>
            </p:nvSpPr>
            <p:spPr>
              <a:xfrm>
                <a:off x="507560" y="323701"/>
                <a:ext cx="10874815" cy="6050144"/>
              </a:xfrm>
              <a:blipFill>
                <a:blip r:embed="rId2"/>
                <a:stretch>
                  <a:fillRect t="-1108" r="-336"/>
                </a:stretch>
              </a:blipFill>
            </p:spPr>
            <p:txBody>
              <a:bodyPr/>
              <a:lstStyle/>
              <a:p>
                <a:r>
                  <a:rPr lang="tr-TR">
                    <a:noFill/>
                  </a:rPr>
                  <a:t> </a:t>
                </a:r>
              </a:p>
            </p:txBody>
          </p:sp>
        </mc:Fallback>
      </mc:AlternateContent>
    </p:spTree>
    <p:extLst>
      <p:ext uri="{BB962C8B-B14F-4D97-AF65-F5344CB8AC3E}">
        <p14:creationId xmlns:p14="http://schemas.microsoft.com/office/powerpoint/2010/main" val="12194842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İçerik Yer Tutucusu 2"/>
              <p:cNvSpPr>
                <a:spLocks noGrp="1"/>
              </p:cNvSpPr>
              <p:nvPr>
                <p:ph idx="1"/>
              </p:nvPr>
            </p:nvSpPr>
            <p:spPr>
              <a:xfrm>
                <a:off x="1233487" y="404664"/>
                <a:ext cx="9839325" cy="6050144"/>
              </a:xfrm>
            </p:spPr>
            <p:txBody>
              <a:bodyPr>
                <a:normAutofit fontScale="92500" lnSpcReduction="10000"/>
              </a:bodyPr>
              <a:lstStyle/>
              <a:p>
                <a:pPr marL="64008" indent="0" algn="just">
                  <a:buNone/>
                </a:pPr>
                <a:r>
                  <a:rPr lang="tr-TR" dirty="0"/>
                  <a:t>Sistemden çıkan kütle akışı ise</a:t>
                </a:r>
              </a:p>
              <a:p>
                <a:pPr marL="64008" indent="0" algn="just">
                  <a:buNone/>
                </a:pPr>
                <a:endParaRPr lang="tr-TR" sz="2800" dirty="0"/>
              </a:p>
              <a:p>
                <a:pPr marL="64008" indent="0" algn="ctr">
                  <a:buNone/>
                </a:pPr>
                <a:r>
                  <a:rPr lang="tr-TR" sz="2400" dirty="0" err="1">
                    <a:latin typeface="Ebrima"/>
                    <a:ea typeface="Ebrima"/>
                    <a:cs typeface="Ebrima"/>
                  </a:rPr>
                  <a:t>ṁ</a:t>
                </a:r>
                <a:r>
                  <a:rPr lang="tr-TR" sz="2400" baseline="-25000" dirty="0" err="1">
                    <a:latin typeface="Ebrima"/>
                    <a:ea typeface="Ebrima"/>
                    <a:cs typeface="Ebrima"/>
                  </a:rPr>
                  <a:t>çıkan</a:t>
                </a:r>
                <a:r>
                  <a:rPr lang="tr-TR" sz="2400" baseline="-25000" dirty="0">
                    <a:latin typeface="Ebrima"/>
                    <a:ea typeface="Ebrima"/>
                    <a:cs typeface="Ebrima"/>
                  </a:rPr>
                  <a:t> </a:t>
                </a:r>
                <a:r>
                  <a:rPr lang="tr-TR" sz="2400" dirty="0">
                    <a:latin typeface="Ebrima"/>
                    <a:ea typeface="Ebrima"/>
                    <a:cs typeface="Ebrima"/>
                  </a:rPr>
                  <a:t>= </a:t>
                </a:r>
                <a14:m>
                  <m:oMath xmlns:m="http://schemas.openxmlformats.org/officeDocument/2006/math">
                    <m:nary>
                      <m:naryPr>
                        <m:chr m:val="∑"/>
                        <m:ctrlPr>
                          <a:rPr lang="tr-TR" sz="2400" i="1">
                            <a:latin typeface="Cambria Math" panose="02040503050406030204" pitchFamily="18" charset="0"/>
                            <a:ea typeface="Ebrima"/>
                            <a:cs typeface="Ebrima"/>
                          </a:rPr>
                        </m:ctrlPr>
                      </m:naryPr>
                      <m:sub>
                        <m:r>
                          <m:rPr>
                            <m:brk m:alnAt="23"/>
                          </m:rPr>
                          <a:rPr lang="tr-TR" sz="2400" i="1">
                            <a:latin typeface="Cambria Math"/>
                            <a:ea typeface="Ebrima"/>
                            <a:cs typeface="Ebrima"/>
                          </a:rPr>
                          <m:t>𝑒</m:t>
                        </m:r>
                        <m:r>
                          <a:rPr lang="tr-TR" sz="2400" i="1">
                            <a:latin typeface="Cambria Math"/>
                            <a:ea typeface="Ebrima"/>
                            <a:cs typeface="Ebrima"/>
                          </a:rPr>
                          <m:t>=1</m:t>
                        </m:r>
                      </m:sub>
                      <m:sup>
                        <m:r>
                          <a:rPr lang="tr-TR" sz="2400" i="1">
                            <a:latin typeface="Cambria Math"/>
                            <a:ea typeface="Ebrima"/>
                            <a:cs typeface="Ebrima"/>
                          </a:rPr>
                          <m:t>𝑝</m:t>
                        </m:r>
                      </m:sup>
                      <m:e>
                        <m:r>
                          <a:rPr lang="tr-TR" sz="2400" i="1">
                            <a:latin typeface="Cambria Math"/>
                            <a:ea typeface="Ebrima"/>
                            <a:cs typeface="Ebrima"/>
                          </a:rPr>
                          <m:t>ṁ</m:t>
                        </m:r>
                      </m:e>
                    </m:nary>
                  </m:oMath>
                </a14:m>
                <a:r>
                  <a:rPr lang="tr-TR" sz="2400" baseline="-25000" dirty="0"/>
                  <a:t>e </a:t>
                </a:r>
                <a:endParaRPr lang="tr-TR" sz="2400" dirty="0"/>
              </a:p>
              <a:p>
                <a:pPr marL="64008" indent="0" algn="just">
                  <a:buNone/>
                </a:pPr>
                <a:endParaRPr lang="tr-TR" dirty="0"/>
              </a:p>
              <a:p>
                <a:pPr marL="64008" indent="0" algn="just">
                  <a:buNone/>
                </a:pPr>
                <a:r>
                  <a:rPr lang="tr-TR" dirty="0"/>
                  <a:t>burada alt simge e çıkan ve p sistemden çıkanların sayısını simgeler. </a:t>
                </a:r>
              </a:p>
              <a:p>
                <a:pPr marL="64008" indent="0" algn="just">
                  <a:buNone/>
                </a:pPr>
                <a:r>
                  <a:rPr lang="tr-TR" dirty="0"/>
                  <a:t>Sistem sınırındaki kütle birikim hızı zamanın fonksiyonu olarak şu şekilde ifade edilir</a:t>
                </a:r>
              </a:p>
              <a:p>
                <a:pPr marL="64008" indent="0" algn="ctr">
                  <a:buNone/>
                </a:pPr>
                <a:endParaRPr lang="tr-TR" dirty="0"/>
              </a:p>
              <a:p>
                <a:pPr marL="64008" indent="0" algn="ctr">
                  <a:buNone/>
                </a:pPr>
                <a:r>
                  <a:rPr lang="tr-TR" sz="2400" dirty="0" err="1"/>
                  <a:t>ṁ</a:t>
                </a:r>
                <a:r>
                  <a:rPr lang="tr-TR" sz="2400" baseline="-25000" dirty="0" err="1"/>
                  <a:t>birikim</a:t>
                </a:r>
                <a:r>
                  <a:rPr lang="tr-TR" sz="2400" dirty="0"/>
                  <a:t> = </a:t>
                </a:r>
                <a14:m>
                  <m:oMath xmlns:m="http://schemas.openxmlformats.org/officeDocument/2006/math">
                    <m:f>
                      <m:fPr>
                        <m:ctrlPr>
                          <a:rPr lang="tr-TR" sz="2400" i="1">
                            <a:latin typeface="Cambria Math" panose="02040503050406030204" pitchFamily="18" charset="0"/>
                          </a:rPr>
                        </m:ctrlPr>
                      </m:fPr>
                      <m:num>
                        <m:r>
                          <a:rPr lang="tr-TR" sz="2400" i="1">
                            <a:latin typeface="Cambria Math"/>
                          </a:rPr>
                          <m:t>𝑑</m:t>
                        </m:r>
                        <m:r>
                          <a:rPr lang="tr-TR" sz="2400" i="1">
                            <a:latin typeface="Cambria Math"/>
                          </a:rPr>
                          <m:t>ṁ</m:t>
                        </m:r>
                        <m:r>
                          <a:rPr lang="tr-TR" sz="2400" i="1">
                            <a:latin typeface="Cambria Math"/>
                          </a:rPr>
                          <m:t>𝑠𝑖𝑠𝑡𝑒𝑚</m:t>
                        </m:r>
                      </m:num>
                      <m:den>
                        <m:r>
                          <a:rPr lang="tr-TR" sz="2400" i="1">
                            <a:latin typeface="Cambria Math"/>
                          </a:rPr>
                          <m:t>𝑑𝑡</m:t>
                        </m:r>
                      </m:den>
                    </m:f>
                  </m:oMath>
                </a14:m>
                <a:endParaRPr lang="tr-TR" sz="2400" dirty="0"/>
              </a:p>
              <a:p>
                <a:pPr marL="64008" indent="0" algn="just">
                  <a:buNone/>
                </a:pPr>
                <a:endParaRPr lang="tr-TR" dirty="0"/>
              </a:p>
              <a:p>
                <a:pPr marL="64008" indent="0" algn="ctr">
                  <a:buNone/>
                </a:pPr>
                <a:r>
                  <a:rPr lang="tr-TR" sz="2400" dirty="0" err="1"/>
                  <a:t>ṁ</a:t>
                </a:r>
                <a:r>
                  <a:rPr lang="tr-TR" sz="2400" baseline="-25000" dirty="0" err="1"/>
                  <a:t>giren</a:t>
                </a:r>
                <a:r>
                  <a:rPr lang="tr-TR" sz="2400" dirty="0"/>
                  <a:t>    -    </a:t>
                </a:r>
                <a:r>
                  <a:rPr lang="tr-TR" sz="2400" dirty="0" err="1">
                    <a:latin typeface="Ebrima"/>
                    <a:ea typeface="Ebrima"/>
                    <a:cs typeface="Ebrima"/>
                  </a:rPr>
                  <a:t>ṁ</a:t>
                </a:r>
                <a:r>
                  <a:rPr lang="tr-TR" sz="2400" baseline="-25000" dirty="0" err="1">
                    <a:latin typeface="Ebrima"/>
                    <a:ea typeface="Ebrima"/>
                    <a:cs typeface="Ebrima"/>
                  </a:rPr>
                  <a:t>çıkan</a:t>
                </a:r>
                <a:r>
                  <a:rPr lang="tr-TR" sz="2400" baseline="-25000" dirty="0">
                    <a:latin typeface="Ebrima"/>
                    <a:ea typeface="Ebrima"/>
                    <a:cs typeface="Ebrima"/>
                  </a:rPr>
                  <a:t>  </a:t>
                </a:r>
                <a:r>
                  <a:rPr lang="tr-TR" sz="2400" dirty="0">
                    <a:latin typeface="Ebrima"/>
                    <a:ea typeface="Ebrima"/>
                    <a:cs typeface="Ebrima"/>
                  </a:rPr>
                  <a:t>=  </a:t>
                </a:r>
                <a14:m>
                  <m:oMath xmlns:m="http://schemas.openxmlformats.org/officeDocument/2006/math">
                    <m:f>
                      <m:fPr>
                        <m:ctrlPr>
                          <a:rPr lang="tr-TR" sz="2400" i="1">
                            <a:latin typeface="Cambria Math" panose="02040503050406030204" pitchFamily="18" charset="0"/>
                            <a:ea typeface="Ebrima"/>
                            <a:cs typeface="Ebrima"/>
                          </a:rPr>
                        </m:ctrlPr>
                      </m:fPr>
                      <m:num>
                        <m:r>
                          <a:rPr lang="tr-TR" sz="2400" i="1">
                            <a:latin typeface="Cambria Math"/>
                            <a:ea typeface="Ebrima"/>
                            <a:cs typeface="Ebrima"/>
                          </a:rPr>
                          <m:t>𝑑</m:t>
                        </m:r>
                        <m:r>
                          <a:rPr lang="tr-TR" sz="2400" i="1">
                            <a:latin typeface="Cambria Math"/>
                            <a:ea typeface="Ebrima"/>
                            <a:cs typeface="Ebrima"/>
                          </a:rPr>
                          <m:t>ṁ</m:t>
                        </m:r>
                        <m:r>
                          <a:rPr lang="tr-TR" sz="2400" i="1">
                            <a:latin typeface="Cambria Math"/>
                            <a:ea typeface="Ebrima"/>
                            <a:cs typeface="Ebrima"/>
                          </a:rPr>
                          <m:t>𝑠𝑖𝑠𝑡𝑒𝑚</m:t>
                        </m:r>
                      </m:num>
                      <m:den>
                        <m:r>
                          <a:rPr lang="tr-TR" sz="2400" i="1">
                            <a:latin typeface="Cambria Math"/>
                            <a:ea typeface="Ebrima"/>
                            <a:cs typeface="Ebrima"/>
                          </a:rPr>
                          <m:t>𝑑𝑡</m:t>
                        </m:r>
                      </m:den>
                    </m:f>
                  </m:oMath>
                </a14:m>
                <a:endParaRPr lang="tr-TR" sz="3200" dirty="0"/>
              </a:p>
              <a:p>
                <a:pPr marL="64008" indent="0" algn="ctr">
                  <a:buNone/>
                </a:pPr>
                <a:endParaRPr lang="tr-TR" sz="3200" dirty="0"/>
              </a:p>
              <a:p>
                <a:pPr marL="64008" indent="0" algn="just">
                  <a:buNone/>
                </a:pPr>
                <a:r>
                  <a:rPr lang="tr-TR" sz="2100" dirty="0"/>
                  <a:t>Tipik olarak, kütle akış hızı diğer akış özelliklerini, örneğin hız gibi. ölçmekten daha kolaydır. Kütlesel akış hızı yerine, akışın hızını akışkan yoğunluğu ile birlikte ölçmek matematiksel analizler bir sonraki bölümde gösterileceği gibi, integral ifadeleri içerecektir</a:t>
                </a:r>
                <a:r>
                  <a:rPr lang="tr-TR" sz="2200" dirty="0"/>
                  <a:t>.</a:t>
                </a:r>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xfrm>
                <a:off x="1233487" y="404664"/>
                <a:ext cx="9839325" cy="6050144"/>
              </a:xfrm>
              <a:blipFill>
                <a:blip r:embed="rId2"/>
                <a:stretch>
                  <a:fillRect t="-1511" r="-620"/>
                </a:stretch>
              </a:blipFill>
            </p:spPr>
            <p:txBody>
              <a:bodyPr/>
              <a:lstStyle/>
              <a:p>
                <a:r>
                  <a:rPr lang="tr-TR">
                    <a:noFill/>
                  </a:rPr>
                  <a:t> </a:t>
                </a:r>
              </a:p>
            </p:txBody>
          </p:sp>
        </mc:Fallback>
      </mc:AlternateContent>
    </p:spTree>
    <p:extLst>
      <p:ext uri="{BB962C8B-B14F-4D97-AF65-F5344CB8AC3E}">
        <p14:creationId xmlns:p14="http://schemas.microsoft.com/office/powerpoint/2010/main" val="2003281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66788" y="404664"/>
            <a:ext cx="9734550" cy="6050144"/>
          </a:xfrm>
        </p:spPr>
        <p:txBody>
          <a:bodyPr>
            <a:normAutofit/>
          </a:bodyPr>
          <a:lstStyle/>
          <a:p>
            <a:pPr marL="64008" indent="0" algn="just">
              <a:buNone/>
            </a:pPr>
            <a:r>
              <a:rPr lang="tr-TR" dirty="0"/>
              <a:t>Açık Sistem İçin Kütlenin Korunumu</a:t>
            </a:r>
          </a:p>
          <a:p>
            <a:pPr marL="64008" indent="0" algn="just">
              <a:buNone/>
            </a:pPr>
            <a:r>
              <a:rPr lang="tr-TR" dirty="0"/>
              <a:t>Bir akışkanı taşımak için kullanılan bir borunun bir kısmını düşünelim. Gösterilen kontrol hacim için, u hızına sahip akışkan </a:t>
            </a:r>
            <a:r>
              <a:rPr lang="tr-TR" dirty="0" err="1"/>
              <a:t>dA</a:t>
            </a:r>
            <a:r>
              <a:rPr lang="tr-TR" dirty="0"/>
              <a:t> diferansiyel alanına sahip bu açık sisteme girer. Hızın hem büyüklük hem de yöne sahip bir </a:t>
            </a:r>
            <a:r>
              <a:rPr lang="tr-TR" dirty="0" err="1"/>
              <a:t>vektörel</a:t>
            </a:r>
            <a:r>
              <a:rPr lang="tr-TR" dirty="0"/>
              <a:t> nicelik olduğunu hatırlayalım. Şekil 7‘de görüleceği gibi, sadece </a:t>
            </a:r>
            <a:r>
              <a:rPr lang="tr-TR" dirty="0" err="1"/>
              <a:t>dA</a:t>
            </a:r>
            <a:r>
              <a:rPr lang="tr-TR" dirty="0"/>
              <a:t> alanına dik hız vektörü bileşeni sistem sınırını geçmektedir. Diğer bileşen u</a:t>
            </a:r>
            <a:r>
              <a:rPr lang="tr-TR" baseline="-25000" dirty="0"/>
              <a:t>tan</a:t>
            </a:r>
            <a:r>
              <a:rPr lang="tr-TR" dirty="0"/>
              <a:t> (alana tanjant) bizim </a:t>
            </a:r>
            <a:r>
              <a:rPr lang="tr-TR" dirty="0" err="1"/>
              <a:t>türetimimizde</a:t>
            </a:r>
            <a:r>
              <a:rPr lang="tr-TR" dirty="0"/>
              <a:t> herhangi bir etkiye sahip değildir. Bu nedenle, eğer sınırı geçen akışkan partikülünü u</a:t>
            </a:r>
            <a:r>
              <a:rPr lang="tr-TR" baseline="-25000" dirty="0"/>
              <a:t>n</a:t>
            </a:r>
            <a:r>
              <a:rPr lang="tr-TR" dirty="0"/>
              <a:t> hızına sahip ise, sisteme doğru olan kütle akış hızı şu şekilde ifade edilebilir</a:t>
            </a:r>
          </a:p>
          <a:p>
            <a:pPr marL="64008" indent="0" algn="ctr">
              <a:buNone/>
            </a:pPr>
            <a:endParaRPr lang="tr-TR" dirty="0"/>
          </a:p>
          <a:p>
            <a:pPr marL="64008" indent="0" algn="ctr">
              <a:buNone/>
            </a:pPr>
            <a:r>
              <a:rPr lang="tr-TR" dirty="0" err="1"/>
              <a:t>d</a:t>
            </a:r>
            <a:r>
              <a:rPr lang="tr-TR" dirty="0" err="1">
                <a:latin typeface="Ebrima"/>
                <a:ea typeface="Ebrima"/>
                <a:cs typeface="Ebrima"/>
              </a:rPr>
              <a:t>ṁ</a:t>
            </a:r>
            <a:r>
              <a:rPr lang="tr-TR" dirty="0"/>
              <a:t> = </a:t>
            </a:r>
            <a:r>
              <a:rPr lang="el-GR" dirty="0"/>
              <a:t>ρ</a:t>
            </a:r>
            <a:r>
              <a:rPr lang="tr-TR" dirty="0" err="1"/>
              <a:t>u</a:t>
            </a:r>
            <a:r>
              <a:rPr lang="tr-TR" baseline="-25000" dirty="0" err="1"/>
              <a:t>n</a:t>
            </a:r>
            <a:r>
              <a:rPr lang="tr-TR" dirty="0" err="1"/>
              <a:t>dA</a:t>
            </a:r>
            <a:endParaRPr lang="tr-TR" dirty="0"/>
          </a:p>
        </p:txBody>
      </p:sp>
    </p:spTree>
    <p:extLst>
      <p:ext uri="{BB962C8B-B14F-4D97-AF65-F5344CB8AC3E}">
        <p14:creationId xmlns:p14="http://schemas.microsoft.com/office/powerpoint/2010/main" val="1568873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İçerik Yer Tutucusu 2"/>
              <p:cNvSpPr>
                <a:spLocks noGrp="1"/>
              </p:cNvSpPr>
              <p:nvPr>
                <p:ph idx="1"/>
              </p:nvPr>
            </p:nvSpPr>
            <p:spPr>
              <a:xfrm>
                <a:off x="795338" y="476672"/>
                <a:ext cx="10539412" cy="5978136"/>
              </a:xfrm>
            </p:spPr>
            <p:txBody>
              <a:bodyPr>
                <a:normAutofit lnSpcReduction="10000"/>
              </a:bodyPr>
              <a:lstStyle/>
              <a:p>
                <a:pPr marL="64008" indent="0">
                  <a:buNone/>
                </a:pPr>
                <a:r>
                  <a:rPr lang="tr-TR" dirty="0"/>
                  <a:t>Sonlu alan için </a:t>
                </a:r>
                <a:r>
                  <a:rPr lang="tr-TR" dirty="0" err="1"/>
                  <a:t>integre</a:t>
                </a:r>
                <a:r>
                  <a:rPr lang="tr-TR" dirty="0"/>
                  <a:t> edildiğinde</a:t>
                </a:r>
              </a:p>
              <a:p>
                <a:pPr marL="64008" indent="0" algn="ctr">
                  <a:buNone/>
                </a:pPr>
                <a:endParaRPr lang="tr-TR" dirty="0">
                  <a:latin typeface="Ebrima"/>
                  <a:ea typeface="Ebrima"/>
                  <a:cs typeface="Ebrima"/>
                </a:endParaRPr>
              </a:p>
              <a:p>
                <a:pPr marL="64008" indent="0" algn="ctr">
                  <a:buNone/>
                </a:pPr>
                <a:r>
                  <a:rPr lang="tr-TR" dirty="0">
                    <a:latin typeface="Ebrima"/>
                    <a:ea typeface="Ebrima"/>
                    <a:cs typeface="Ebrima"/>
                  </a:rPr>
                  <a:t>ṁ = </a:t>
                </a:r>
                <a14:m>
                  <m:oMath xmlns:m="http://schemas.openxmlformats.org/officeDocument/2006/math">
                    <m:nary>
                      <m:naryPr>
                        <m:ctrlPr>
                          <a:rPr lang="tr-TR" i="1" smtClean="0">
                            <a:latin typeface="Cambria Math" panose="02040503050406030204" pitchFamily="18" charset="0"/>
                            <a:ea typeface="Ebrima"/>
                            <a:cs typeface="Ebrima"/>
                          </a:rPr>
                        </m:ctrlPr>
                      </m:naryPr>
                      <m:sub>
                        <m:r>
                          <m:rPr>
                            <m:brk m:alnAt="23"/>
                          </m:rPr>
                          <a:rPr lang="tr-TR" b="0" i="1" smtClean="0">
                            <a:latin typeface="Cambria Math"/>
                            <a:ea typeface="Ebrima"/>
                            <a:cs typeface="Ebrima"/>
                          </a:rPr>
                          <m:t>𝐴</m:t>
                        </m:r>
                      </m:sub>
                      <m:sup/>
                      <m:e>
                        <m:r>
                          <a:rPr lang="el-GR" i="1">
                            <a:latin typeface="Cambria Math"/>
                            <a:ea typeface="Ebrima"/>
                            <a:cs typeface="Ebrima"/>
                          </a:rPr>
                          <m:t>𝜌</m:t>
                        </m:r>
                        <m:r>
                          <a:rPr lang="tr-TR" i="1">
                            <a:latin typeface="Cambria Math"/>
                            <a:ea typeface="Ebrima"/>
                            <a:cs typeface="Ebrima"/>
                          </a:rPr>
                          <m:t>𝑢</m:t>
                        </m:r>
                        <m:r>
                          <a:rPr lang="tr-TR" b="0" i="1" smtClean="0">
                            <a:latin typeface="Cambria Math"/>
                            <a:ea typeface="Ebrima"/>
                            <a:cs typeface="Ebrima"/>
                          </a:rPr>
                          <m:t>𝑛</m:t>
                        </m:r>
                        <m:r>
                          <a:rPr lang="tr-TR" i="1">
                            <a:latin typeface="Cambria Math"/>
                            <a:ea typeface="Ebrima"/>
                            <a:cs typeface="Ebrima"/>
                          </a:rPr>
                          <m:t>𝑑𝐴</m:t>
                        </m:r>
                      </m:e>
                    </m:nary>
                  </m:oMath>
                </a14:m>
                <a:r>
                  <a:rPr lang="tr-TR" dirty="0"/>
                  <a:t>      </a:t>
                </a:r>
              </a:p>
              <a:p>
                <a:pPr marL="64008" indent="0" algn="ctr">
                  <a:buNone/>
                </a:pPr>
                <a:r>
                  <a:rPr lang="tr-TR" dirty="0"/>
                  <a:t>Kütlesel akış hızı için verilen önceki eşitlik giren ve çıkan akımlar için </a:t>
                </a:r>
                <a:r>
                  <a:rPr lang="tr-TR" dirty="0" err="1"/>
                  <a:t>uygulanacaktır.Sistemin</a:t>
                </a:r>
                <a:r>
                  <a:rPr lang="tr-TR" dirty="0"/>
                  <a:t> toplam kütlesi, hacminin ve yoğunluğunun çarpımı ile ifade edilebilmektedir:</a:t>
                </a:r>
              </a:p>
              <a:p>
                <a:pPr marL="64008" indent="0" algn="ctr">
                  <a:buNone/>
                </a:pPr>
                <a:r>
                  <a:rPr lang="tr-TR" dirty="0"/>
                  <a:t>m = </a:t>
                </a:r>
                <a14:m>
                  <m:oMath xmlns:m="http://schemas.openxmlformats.org/officeDocument/2006/math">
                    <m:nary>
                      <m:naryPr>
                        <m:ctrlPr>
                          <a:rPr lang="tr-TR" i="1" smtClean="0">
                            <a:latin typeface="Cambria Math" panose="02040503050406030204" pitchFamily="18" charset="0"/>
                          </a:rPr>
                        </m:ctrlPr>
                      </m:naryPr>
                      <m:sub>
                        <m:r>
                          <m:rPr>
                            <m:brk m:alnAt="23"/>
                          </m:rPr>
                          <a:rPr lang="tr-TR" b="0" i="1" smtClean="0">
                            <a:latin typeface="Cambria Math"/>
                          </a:rPr>
                          <m:t>𝑉</m:t>
                        </m:r>
                      </m:sub>
                      <m:sup/>
                      <m:e>
                        <m:r>
                          <a:rPr lang="el-GR" i="1">
                            <a:latin typeface="Cambria Math"/>
                            <a:ea typeface="Ebrima"/>
                            <a:cs typeface="Ebrima"/>
                          </a:rPr>
                          <m:t>𝜌</m:t>
                        </m:r>
                        <m:r>
                          <a:rPr lang="tr-TR" b="0" i="1" smtClean="0">
                            <a:latin typeface="Cambria Math"/>
                            <a:ea typeface="Ebrima"/>
                            <a:cs typeface="Ebrima"/>
                          </a:rPr>
                          <m:t>𝑑𝑉</m:t>
                        </m:r>
                      </m:e>
                    </m:nary>
                  </m:oMath>
                </a14:m>
                <a:r>
                  <a:rPr lang="tr-TR" dirty="0"/>
                  <a:t>    </a:t>
                </a:r>
              </a:p>
              <a:p>
                <a:pPr marL="64008" indent="0" algn="ctr">
                  <a:buNone/>
                </a:pPr>
                <a14:m>
                  <m:oMath xmlns:m="http://schemas.openxmlformats.org/officeDocument/2006/math">
                    <m:nary>
                      <m:naryPr>
                        <m:ctrlPr>
                          <a:rPr lang="tr-TR" sz="2000" i="1" smtClean="0">
                            <a:latin typeface="Cambria Math" panose="02040503050406030204" pitchFamily="18" charset="0"/>
                          </a:rPr>
                        </m:ctrlPr>
                      </m:naryPr>
                      <m:sub>
                        <m:r>
                          <m:rPr>
                            <m:brk m:alnAt="23"/>
                          </m:rPr>
                          <a:rPr lang="tr-TR" sz="2000" i="1">
                            <a:latin typeface="Cambria Math"/>
                          </a:rPr>
                          <m:t>𝐴</m:t>
                        </m:r>
                        <m:r>
                          <a:rPr lang="tr-TR" sz="2000" i="1">
                            <a:latin typeface="Cambria Math"/>
                          </a:rPr>
                          <m:t>𝑔𝑖𝑟𝑒𝑛</m:t>
                        </m:r>
                      </m:sub>
                      <m:sup/>
                      <m:e>
                        <m:r>
                          <a:rPr lang="el-GR" sz="2000" i="1">
                            <a:latin typeface="Cambria Math"/>
                            <a:ea typeface="Ebrima"/>
                            <a:cs typeface="Ebrima"/>
                          </a:rPr>
                          <m:t>𝜌</m:t>
                        </m:r>
                        <m:r>
                          <a:rPr lang="tr-TR" sz="2000" i="1">
                            <a:latin typeface="Cambria Math"/>
                            <a:ea typeface="Ebrima"/>
                            <a:cs typeface="Ebrima"/>
                          </a:rPr>
                          <m:t>𝑢𝑛𝑑𝐴</m:t>
                        </m:r>
                      </m:e>
                    </m:nary>
                  </m:oMath>
                </a14:m>
                <a:r>
                  <a:rPr lang="tr-TR" sz="2000" dirty="0"/>
                  <a:t> -</a:t>
                </a:r>
                <a14:m>
                  <m:oMath xmlns:m="http://schemas.openxmlformats.org/officeDocument/2006/math">
                    <m:nary>
                      <m:naryPr>
                        <m:ctrlPr>
                          <a:rPr lang="tr-TR" sz="2000" i="1">
                            <a:latin typeface="Cambria Math" panose="02040503050406030204" pitchFamily="18" charset="0"/>
                          </a:rPr>
                        </m:ctrlPr>
                      </m:naryPr>
                      <m:sub>
                        <m:r>
                          <m:rPr>
                            <m:brk m:alnAt="23"/>
                          </m:rPr>
                          <a:rPr lang="tr-TR" sz="2000" i="1">
                            <a:latin typeface="Cambria Math"/>
                          </a:rPr>
                          <m:t>𝐴</m:t>
                        </m:r>
                        <m:r>
                          <a:rPr lang="tr-TR" sz="2000" i="1">
                            <a:latin typeface="Cambria Math"/>
                          </a:rPr>
                          <m:t>ç</m:t>
                        </m:r>
                        <m:r>
                          <a:rPr lang="tr-TR" sz="2000" i="1">
                            <a:latin typeface="Cambria Math"/>
                          </a:rPr>
                          <m:t>𝚤𝑘𝑎𝑛</m:t>
                        </m:r>
                      </m:sub>
                      <m:sup/>
                      <m:e>
                        <m:r>
                          <a:rPr lang="tr-TR" sz="2000" i="1">
                            <a:latin typeface="Cambria Math"/>
                          </a:rPr>
                          <m:t>𝜌</m:t>
                        </m:r>
                        <m:r>
                          <a:rPr lang="tr-TR" sz="2000" i="1">
                            <a:latin typeface="Cambria Math"/>
                          </a:rPr>
                          <m:t>𝑢𝑛𝑑𝐴</m:t>
                        </m:r>
                        <m:r>
                          <a:rPr lang="tr-TR" sz="2000" i="1">
                            <a:latin typeface="Cambria Math"/>
                          </a:rPr>
                          <m:t> </m:t>
                        </m:r>
                      </m:e>
                    </m:nary>
                  </m:oMath>
                </a14:m>
                <a:r>
                  <a:rPr lang="tr-TR" sz="2000" dirty="0"/>
                  <a:t>= </a:t>
                </a:r>
                <a14:m>
                  <m:oMath xmlns:m="http://schemas.openxmlformats.org/officeDocument/2006/math">
                    <m:f>
                      <m:fPr>
                        <m:ctrlPr>
                          <a:rPr lang="tr-TR" sz="2000" i="1" dirty="0">
                            <a:latin typeface="Cambria Math" panose="02040503050406030204" pitchFamily="18" charset="0"/>
                          </a:rPr>
                        </m:ctrlPr>
                      </m:fPr>
                      <m:num>
                        <m:r>
                          <a:rPr lang="tr-TR" sz="2000" i="1" dirty="0">
                            <a:latin typeface="Cambria Math"/>
                          </a:rPr>
                          <m:t>𝑑</m:t>
                        </m:r>
                      </m:num>
                      <m:den>
                        <m:r>
                          <a:rPr lang="tr-TR" sz="2000" i="1" dirty="0">
                            <a:latin typeface="Cambria Math"/>
                          </a:rPr>
                          <m:t>𝑑𝑡</m:t>
                        </m:r>
                      </m:den>
                    </m:f>
                    <m:nary>
                      <m:naryPr>
                        <m:ctrlPr>
                          <a:rPr lang="tr-TR" sz="2000" i="1" dirty="0">
                            <a:latin typeface="Cambria Math" panose="02040503050406030204" pitchFamily="18" charset="0"/>
                          </a:rPr>
                        </m:ctrlPr>
                      </m:naryPr>
                      <m:sub>
                        <m:r>
                          <m:rPr>
                            <m:brk m:alnAt="23"/>
                          </m:rPr>
                          <a:rPr lang="tr-TR" sz="2000" i="1" dirty="0">
                            <a:latin typeface="Cambria Math"/>
                          </a:rPr>
                          <m:t>𝑉</m:t>
                        </m:r>
                      </m:sub>
                      <m:sup/>
                      <m:e>
                        <m:r>
                          <a:rPr lang="tr-TR" sz="2000" i="1" dirty="0">
                            <a:latin typeface="Cambria Math"/>
                          </a:rPr>
                          <m:t>𝜌</m:t>
                        </m:r>
                        <m:r>
                          <a:rPr lang="tr-TR" sz="2000" i="1" dirty="0">
                            <a:latin typeface="Cambria Math"/>
                          </a:rPr>
                          <m:t>𝑑𝑉</m:t>
                        </m:r>
                      </m:e>
                    </m:nary>
                    <m:r>
                      <a:rPr lang="tr-TR" sz="2000" dirty="0">
                        <a:latin typeface="Cambria Math"/>
                      </a:rPr>
                      <m:t> </m:t>
                    </m:r>
                  </m:oMath>
                </a14:m>
                <a:r>
                  <a:rPr lang="tr-TR" sz="2000" dirty="0"/>
                  <a:t>(1.34)</a:t>
                </a:r>
              </a:p>
              <a:p>
                <a:pPr marL="64008" indent="0" algn="just">
                  <a:buNone/>
                </a:pPr>
                <a:endParaRPr lang="tr-TR" sz="1800" dirty="0"/>
              </a:p>
              <a:p>
                <a:pPr marL="64008" indent="0" algn="just">
                  <a:buNone/>
                </a:pPr>
                <a:r>
                  <a:rPr lang="tr-TR" sz="1800" dirty="0"/>
                  <a:t>elde ederiz. Önceki eşitlik integral ve diferansiyel işlemcileri içerdiği için biraz daha karmaşıktır. Ancak, bu ifade mühendislik sistemlerin de incelenen iki yaygın durum için basitleştirilebilir. Öncelikle, eğer akış tekdüze ise, akışkanın tüm ölçülebilir özellikleri kesit alan boyunca tekdüzedir. Bu özellikler, bir kesit alandan diğerine değişebilir ancak aynı kesit alanda </a:t>
                </a:r>
                <a:r>
                  <a:rPr lang="tr-TR" sz="1800" dirty="0" err="1"/>
                  <a:t>radyal</a:t>
                </a:r>
                <a:r>
                  <a:rPr lang="tr-TR" sz="1800" dirty="0"/>
                  <a:t> yön için aynıdırlar. Örneğin, bir borudan akan meyve suyu borunun merkezinde ve iç yüzeyinde aynı özelliklere sahiptir. Bu özellikler yoğunluk, basınç veya sıcaklık olabilir. Bir tekdüze akış için integral işaretlerini basitçe toplam işareti ile değiştirebiliriz</a:t>
                </a:r>
              </a:p>
              <a:p>
                <a:pPr marL="64008" indent="0" algn="ctr">
                  <a:buNone/>
                </a:pPr>
                <a:r>
                  <a:rPr lang="tr-TR" dirty="0"/>
                  <a:t>    </a:t>
                </a:r>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xfrm>
                <a:off x="795338" y="476672"/>
                <a:ext cx="10539412" cy="5978136"/>
              </a:xfrm>
              <a:blipFill>
                <a:blip r:embed="rId2"/>
                <a:stretch>
                  <a:fillRect t="-1631" r="-521"/>
                </a:stretch>
              </a:blipFill>
            </p:spPr>
            <p:txBody>
              <a:bodyPr/>
              <a:lstStyle/>
              <a:p>
                <a:r>
                  <a:rPr lang="tr-TR">
                    <a:noFill/>
                  </a:rPr>
                  <a:t> </a:t>
                </a:r>
              </a:p>
            </p:txBody>
          </p:sp>
        </mc:Fallback>
      </mc:AlternateContent>
    </p:spTree>
    <p:extLst>
      <p:ext uri="{BB962C8B-B14F-4D97-AF65-F5344CB8AC3E}">
        <p14:creationId xmlns:p14="http://schemas.microsoft.com/office/powerpoint/2010/main" val="895809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İçerik Yer Tutucusu 2"/>
              <p:cNvSpPr>
                <a:spLocks noGrp="1"/>
              </p:cNvSpPr>
              <p:nvPr>
                <p:ph idx="1"/>
              </p:nvPr>
            </p:nvSpPr>
            <p:spPr>
              <a:xfrm>
                <a:off x="823913" y="476672"/>
                <a:ext cx="10482262" cy="5978136"/>
              </a:xfrm>
            </p:spPr>
            <p:txBody>
              <a:bodyPr>
                <a:noAutofit/>
              </a:bodyPr>
              <a:lstStyle/>
              <a:p>
                <a:pPr marL="64008" indent="0" algn="ctr">
                  <a:buNone/>
                </a:pPr>
                <a:endParaRPr lang="tr-TR" sz="3200" i="1" dirty="0">
                  <a:latin typeface="Cambria Math"/>
                </a:endParaRPr>
              </a:p>
              <a:p>
                <a:pPr marL="64008" indent="0" algn="ctr">
                  <a:buNone/>
                </a:pPr>
                <a14:m>
                  <m:oMath xmlns:m="http://schemas.openxmlformats.org/officeDocument/2006/math">
                    <m:nary>
                      <m:naryPr>
                        <m:chr m:val="∑"/>
                        <m:supHide m:val="on"/>
                        <m:ctrlPr>
                          <a:rPr lang="tr-TR" i="1" smtClean="0">
                            <a:latin typeface="Cambria Math" panose="02040503050406030204" pitchFamily="18" charset="0"/>
                          </a:rPr>
                        </m:ctrlPr>
                      </m:naryPr>
                      <m:sub>
                        <m:r>
                          <m:rPr>
                            <m:brk m:alnAt="7"/>
                          </m:rPr>
                          <a:rPr lang="tr-TR" b="0" i="1" smtClean="0">
                            <a:latin typeface="Cambria Math"/>
                          </a:rPr>
                          <m:t>𝑔</m:t>
                        </m:r>
                        <m:r>
                          <a:rPr lang="tr-TR" b="0" i="1" smtClean="0">
                            <a:latin typeface="Cambria Math"/>
                          </a:rPr>
                          <m:t>𝑖𝑟𝑒𝑛</m:t>
                        </m:r>
                      </m:sub>
                      <m:sup/>
                      <m:e>
                        <m:r>
                          <a:rPr lang="tr-TR" i="1">
                            <a:latin typeface="Cambria Math"/>
                          </a:rPr>
                          <m:t>𝜌</m:t>
                        </m:r>
                        <m:r>
                          <a:rPr lang="tr-TR" i="1">
                            <a:latin typeface="Cambria Math"/>
                          </a:rPr>
                          <m:t>𝑢𝑛𝑑𝐴</m:t>
                        </m:r>
                      </m:e>
                    </m:nary>
                  </m:oMath>
                </a14:m>
                <a:r>
                  <a:rPr lang="tr-TR" dirty="0"/>
                  <a:t> - </a:t>
                </a:r>
                <a14:m>
                  <m:oMath xmlns:m="http://schemas.openxmlformats.org/officeDocument/2006/math">
                    <m:nary>
                      <m:naryPr>
                        <m:chr m:val="∑"/>
                        <m:supHide m:val="on"/>
                        <m:ctrlPr>
                          <a:rPr lang="tr-TR" i="1" smtClean="0">
                            <a:latin typeface="Cambria Math" panose="02040503050406030204" pitchFamily="18" charset="0"/>
                          </a:rPr>
                        </m:ctrlPr>
                      </m:naryPr>
                      <m:sub>
                        <m:r>
                          <m:rPr>
                            <m:brk m:alnAt="7"/>
                          </m:rPr>
                          <a:rPr lang="tr-TR" b="0" i="1" smtClean="0">
                            <a:latin typeface="Cambria Math"/>
                          </a:rPr>
                          <m:t>ç</m:t>
                        </m:r>
                        <m:r>
                          <a:rPr lang="tr-TR" b="0" i="1" smtClean="0">
                            <a:latin typeface="Cambria Math"/>
                          </a:rPr>
                          <m:t>𝚤𝑘𝑎𝑛</m:t>
                        </m:r>
                      </m:sub>
                      <m:sup/>
                      <m:e>
                        <m:r>
                          <a:rPr lang="tr-TR" i="1">
                            <a:latin typeface="Cambria Math"/>
                          </a:rPr>
                          <m:t>𝜌</m:t>
                        </m:r>
                        <m:r>
                          <a:rPr lang="tr-TR" i="1">
                            <a:latin typeface="Cambria Math"/>
                          </a:rPr>
                          <m:t>𝑢𝑛𝑑𝐴</m:t>
                        </m:r>
                      </m:e>
                    </m:nary>
                  </m:oMath>
                </a14:m>
                <a:r>
                  <a:rPr lang="tr-TR" dirty="0"/>
                  <a:t> = </a:t>
                </a:r>
                <a14:m>
                  <m:oMath xmlns:m="http://schemas.openxmlformats.org/officeDocument/2006/math">
                    <m:f>
                      <m:fPr>
                        <m:ctrlPr>
                          <a:rPr lang="tr-TR" i="1" smtClean="0">
                            <a:latin typeface="Cambria Math" panose="02040503050406030204" pitchFamily="18" charset="0"/>
                          </a:rPr>
                        </m:ctrlPr>
                      </m:fPr>
                      <m:num>
                        <m:r>
                          <a:rPr lang="tr-TR" i="1" smtClean="0">
                            <a:latin typeface="Cambria Math"/>
                          </a:rPr>
                          <m:t>𝑑𝑦</m:t>
                        </m:r>
                      </m:num>
                      <m:den>
                        <m:r>
                          <a:rPr lang="tr-TR" i="1" smtClean="0">
                            <a:latin typeface="Cambria Math"/>
                          </a:rPr>
                          <m:t>𝑑</m:t>
                        </m:r>
                        <m:r>
                          <a:rPr lang="tr-TR" b="0" i="1" smtClean="0">
                            <a:latin typeface="Cambria Math"/>
                          </a:rPr>
                          <m:t>𝑡</m:t>
                        </m:r>
                      </m:den>
                    </m:f>
                    <m:nary>
                      <m:naryPr>
                        <m:ctrlPr>
                          <a:rPr lang="tr-TR" i="1" smtClean="0">
                            <a:latin typeface="Cambria Math" panose="02040503050406030204" pitchFamily="18" charset="0"/>
                          </a:rPr>
                        </m:ctrlPr>
                      </m:naryPr>
                      <m:sub>
                        <m:r>
                          <m:rPr>
                            <m:brk m:alnAt="23"/>
                          </m:rPr>
                          <a:rPr lang="tr-TR" b="0" i="1" smtClean="0">
                            <a:latin typeface="Cambria Math"/>
                          </a:rPr>
                          <m:t>𝑉</m:t>
                        </m:r>
                      </m:sub>
                      <m:sup/>
                      <m:e>
                        <m:r>
                          <a:rPr lang="el-GR" i="1">
                            <a:latin typeface="Cambria Math"/>
                            <a:ea typeface="Ebrima"/>
                            <a:cs typeface="Ebrima"/>
                          </a:rPr>
                          <m:t>𝜌</m:t>
                        </m:r>
                        <m:f>
                          <m:fPr>
                            <m:ctrlPr>
                              <a:rPr lang="tr-TR" i="1" smtClean="0">
                                <a:latin typeface="Cambria Math" panose="02040503050406030204" pitchFamily="18" charset="0"/>
                                <a:ea typeface="Ebrima"/>
                                <a:cs typeface="Ebrima"/>
                              </a:rPr>
                            </m:ctrlPr>
                          </m:fPr>
                          <m:num>
                            <m:r>
                              <a:rPr lang="tr-TR" i="1" smtClean="0">
                                <a:latin typeface="Cambria Math"/>
                                <a:ea typeface="Ebrima"/>
                                <a:cs typeface="Ebrima"/>
                              </a:rPr>
                              <m:t>𝑑</m:t>
                            </m:r>
                            <m:r>
                              <a:rPr lang="tr-TR" b="0" i="1" smtClean="0">
                                <a:latin typeface="Cambria Math"/>
                                <a:ea typeface="Ebrima"/>
                                <a:cs typeface="Ebrima"/>
                              </a:rPr>
                              <m:t>𝑉</m:t>
                            </m:r>
                          </m:num>
                          <m:den>
                            <m:r>
                              <a:rPr lang="tr-TR" i="1" smtClean="0">
                                <a:latin typeface="Cambria Math"/>
                                <a:ea typeface="Ebrima"/>
                                <a:cs typeface="Ebrima"/>
                              </a:rPr>
                              <m:t>𝑑</m:t>
                            </m:r>
                            <m:r>
                              <a:rPr lang="tr-TR" b="0" i="1" smtClean="0">
                                <a:latin typeface="Cambria Math"/>
                                <a:ea typeface="Ebrima"/>
                                <a:cs typeface="Ebrima"/>
                              </a:rPr>
                              <m:t>𝑡</m:t>
                            </m:r>
                          </m:den>
                        </m:f>
                      </m:e>
                    </m:nary>
                  </m:oMath>
                </a14:m>
                <a:r>
                  <a:rPr lang="tr-TR" dirty="0"/>
                  <a:t> </a:t>
                </a:r>
              </a:p>
              <a:p>
                <a:pPr marL="64008" indent="0" algn="just">
                  <a:buNone/>
                </a:pPr>
                <a:endParaRPr lang="tr-TR" sz="2800" dirty="0"/>
              </a:p>
              <a:p>
                <a:pPr marL="64008" indent="0" algn="just">
                  <a:buNone/>
                </a:pPr>
                <a:r>
                  <a:rPr lang="tr-TR" sz="2800" dirty="0"/>
                  <a:t>Yapacağımız ikinci varsayım </a:t>
                </a:r>
                <a:r>
                  <a:rPr lang="tr-TR" sz="2800" dirty="0" err="1"/>
                  <a:t>yatışkın</a:t>
                </a:r>
                <a:r>
                  <a:rPr lang="tr-TR" sz="2800" dirty="0"/>
                  <a:t> halin olmasıdır-şöyle ki akış hızı bir konumdan diğerine farklı olabilmesine karşın zamanla değişmez Eğer zamanla değişim yok ise eşitliğin sağ kısmındaki terim düşer. Dolayısıyla,</a:t>
                </a:r>
              </a:p>
              <a:p>
                <a:pPr marL="64008" indent="0" algn="just">
                  <a:buNone/>
                </a:pPr>
                <a:endParaRPr lang="tr-TR" sz="2800" dirty="0"/>
              </a:p>
              <a:p>
                <a:pPr marL="64008" indent="0" algn="ctr">
                  <a:buNone/>
                </a:pPr>
                <a14:m>
                  <m:oMathPara xmlns:m="http://schemas.openxmlformats.org/officeDocument/2006/math">
                    <m:oMathParaPr>
                      <m:jc m:val="centerGroup"/>
                    </m:oMathParaPr>
                    <m:oMath xmlns:m="http://schemas.openxmlformats.org/officeDocument/2006/math">
                      <m:nary>
                        <m:naryPr>
                          <m:chr m:val="∑"/>
                          <m:supHide m:val="on"/>
                          <m:ctrlPr>
                            <a:rPr lang="tr-TR" i="1" smtClean="0">
                              <a:latin typeface="Cambria Math" panose="02040503050406030204" pitchFamily="18" charset="0"/>
                            </a:rPr>
                          </m:ctrlPr>
                        </m:naryPr>
                        <m:sub>
                          <m:r>
                            <m:rPr>
                              <m:brk m:alnAt="7"/>
                            </m:rPr>
                            <a:rPr lang="tr-TR" b="0" i="1" smtClean="0">
                              <a:latin typeface="Cambria Math"/>
                            </a:rPr>
                            <m:t>𝑔</m:t>
                          </m:r>
                          <m:r>
                            <a:rPr lang="tr-TR" b="0" i="1" smtClean="0">
                              <a:latin typeface="Cambria Math"/>
                            </a:rPr>
                            <m:t>𝑖𝑟𝑒𝑛</m:t>
                          </m:r>
                        </m:sub>
                        <m:sup/>
                        <m:e>
                          <m:r>
                            <a:rPr lang="tr-TR" i="1">
                              <a:latin typeface="Cambria Math"/>
                            </a:rPr>
                            <m:t>𝜌</m:t>
                          </m:r>
                          <m:r>
                            <a:rPr lang="tr-TR" i="1">
                              <a:latin typeface="Cambria Math"/>
                            </a:rPr>
                            <m:t>𝑢𝑛𝑑𝐴</m:t>
                          </m:r>
                        </m:e>
                      </m:nary>
                      <m:r>
                        <a:rPr lang="tr-TR" b="0" i="0" smtClean="0">
                          <a:latin typeface="Cambria Math"/>
                        </a:rPr>
                        <m:t>= </m:t>
                      </m:r>
                      <m:nary>
                        <m:naryPr>
                          <m:chr m:val="∑"/>
                          <m:supHide m:val="on"/>
                          <m:ctrlPr>
                            <a:rPr lang="tr-TR" b="0" i="1" smtClean="0">
                              <a:latin typeface="Cambria Math" panose="02040503050406030204" pitchFamily="18" charset="0"/>
                            </a:rPr>
                          </m:ctrlPr>
                        </m:naryPr>
                        <m:sub>
                          <m:r>
                            <m:rPr>
                              <m:brk m:alnAt="7"/>
                            </m:rPr>
                            <a:rPr lang="tr-TR" b="0" i="1" smtClean="0">
                              <a:latin typeface="Cambria Math"/>
                            </a:rPr>
                            <m:t>ç</m:t>
                          </m:r>
                          <m:r>
                            <a:rPr lang="tr-TR" b="0" i="1" smtClean="0">
                              <a:latin typeface="Cambria Math"/>
                            </a:rPr>
                            <m:t>𝚤𝑘𝑎𝑛</m:t>
                          </m:r>
                        </m:sub>
                        <m:sup/>
                        <m:e>
                          <m:r>
                            <a:rPr lang="tr-TR" i="1">
                              <a:latin typeface="Cambria Math"/>
                            </a:rPr>
                            <m:t>𝜌</m:t>
                          </m:r>
                          <m:r>
                            <a:rPr lang="tr-TR" b="0" i="1" smtClean="0">
                              <a:latin typeface="Cambria Math"/>
                            </a:rPr>
                            <m:t>𝑢𝑛𝑑𝐴</m:t>
                          </m:r>
                        </m:e>
                      </m:nary>
                    </m:oMath>
                  </m:oMathPara>
                </a14:m>
                <a:endParaRPr lang="tr-TR" sz="2800" dirty="0"/>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xfrm>
                <a:off x="823913" y="476672"/>
                <a:ext cx="10482262" cy="5978136"/>
              </a:xfrm>
              <a:blipFill>
                <a:blip r:embed="rId2"/>
                <a:stretch>
                  <a:fillRect l="-523" r="-1163"/>
                </a:stretch>
              </a:blipFill>
            </p:spPr>
            <p:txBody>
              <a:bodyPr/>
              <a:lstStyle/>
              <a:p>
                <a:r>
                  <a:rPr lang="tr-TR">
                    <a:noFill/>
                  </a:rPr>
                  <a:t> </a:t>
                </a:r>
              </a:p>
            </p:txBody>
          </p:sp>
        </mc:Fallback>
      </mc:AlternateContent>
    </p:spTree>
    <p:extLst>
      <p:ext uri="{BB962C8B-B14F-4D97-AF65-F5344CB8AC3E}">
        <p14:creationId xmlns:p14="http://schemas.microsoft.com/office/powerpoint/2010/main" val="4182629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İçerik Yer Tutucusu 2"/>
              <p:cNvSpPr>
                <a:spLocks noGrp="1"/>
              </p:cNvSpPr>
              <p:nvPr>
                <p:ph idx="1"/>
              </p:nvPr>
            </p:nvSpPr>
            <p:spPr>
              <a:xfrm>
                <a:off x="1171575" y="476672"/>
                <a:ext cx="9453563" cy="5978136"/>
              </a:xfrm>
            </p:spPr>
            <p:txBody>
              <a:bodyPr>
                <a:normAutofit/>
              </a:bodyPr>
              <a:lstStyle/>
              <a:p>
                <a:pPr marL="64008" indent="0" algn="ctr">
                  <a:buNone/>
                </a:pPr>
                <a:endParaRPr lang="tr-TR" i="1" dirty="0">
                  <a:latin typeface="Cambria Math"/>
                </a:endParaRPr>
              </a:p>
              <a:p>
                <a:pPr marL="64008" indent="0" algn="just">
                  <a:buNone/>
                </a:pPr>
                <a:r>
                  <a:rPr lang="tr-TR" dirty="0">
                    <a:latin typeface="Cambria Math"/>
                  </a:rPr>
                  <a:t>Buna ek olarak, bir sıkıştırılamaz akışkan ile ilgileniyorsak ki birçok sıvı için iyi bir varsayımdır, yoğunlukta değişim yoktur</a:t>
                </a:r>
                <a:r>
                  <a:rPr lang="tr-TR" sz="2800" dirty="0">
                    <a:latin typeface="Cambria Math"/>
                  </a:rPr>
                  <a:t>.</a:t>
                </a:r>
              </a:p>
              <a:p>
                <a:pPr marL="64008" indent="0" algn="just">
                  <a:buNone/>
                </a:pPr>
                <a:endParaRPr lang="tr-TR" sz="2800" dirty="0">
                  <a:latin typeface="Cambria Math"/>
                </a:endParaRPr>
              </a:p>
              <a:p>
                <a:pPr marL="64008" indent="0" algn="ctr">
                  <a:buNone/>
                </a:pPr>
                <a14:m>
                  <m:oMathPara xmlns:m="http://schemas.openxmlformats.org/officeDocument/2006/math">
                    <m:oMathParaPr>
                      <m:jc m:val="centerGroup"/>
                    </m:oMathParaPr>
                    <m:oMath xmlns:m="http://schemas.openxmlformats.org/officeDocument/2006/math">
                      <m:nary>
                        <m:naryPr>
                          <m:chr m:val="∑"/>
                          <m:supHide m:val="on"/>
                          <m:ctrlPr>
                            <a:rPr lang="tr-TR" i="1" smtClean="0">
                              <a:latin typeface="Cambria Math" panose="02040503050406030204" pitchFamily="18" charset="0"/>
                            </a:rPr>
                          </m:ctrlPr>
                        </m:naryPr>
                        <m:sub>
                          <m:r>
                            <m:rPr>
                              <m:brk m:alnAt="7"/>
                            </m:rPr>
                            <a:rPr lang="tr-TR" b="0" i="1" smtClean="0">
                              <a:latin typeface="Cambria Math"/>
                            </a:rPr>
                            <m:t>𝑔</m:t>
                          </m:r>
                          <m:r>
                            <a:rPr lang="tr-TR" b="0" i="1" smtClean="0">
                              <a:latin typeface="Cambria Math"/>
                            </a:rPr>
                            <m:t>𝑖𝑟𝑒𝑛</m:t>
                          </m:r>
                        </m:sub>
                        <m:sup/>
                        <m:e>
                          <m:r>
                            <a:rPr lang="tr-TR" b="0" i="1" smtClean="0">
                              <a:latin typeface="Cambria Math"/>
                            </a:rPr>
                            <m:t>𝑢𝑛𝑑𝐴</m:t>
                          </m:r>
                          <m:r>
                            <a:rPr lang="tr-TR" b="0" i="1" smtClean="0">
                              <a:latin typeface="Cambria Math"/>
                            </a:rPr>
                            <m:t>= </m:t>
                          </m:r>
                          <m:nary>
                            <m:naryPr>
                              <m:chr m:val="∑"/>
                              <m:supHide m:val="on"/>
                              <m:ctrlPr>
                                <a:rPr lang="tr-TR" b="0" i="1" smtClean="0">
                                  <a:latin typeface="Cambria Math" panose="02040503050406030204" pitchFamily="18" charset="0"/>
                                </a:rPr>
                              </m:ctrlPr>
                            </m:naryPr>
                            <m:sub>
                              <m:r>
                                <m:rPr>
                                  <m:brk m:alnAt="7"/>
                                </m:rPr>
                                <a:rPr lang="tr-TR" b="0" i="1" smtClean="0">
                                  <a:latin typeface="Cambria Math"/>
                                </a:rPr>
                                <m:t>ç</m:t>
                              </m:r>
                              <m:r>
                                <a:rPr lang="tr-TR" b="0" i="1" smtClean="0">
                                  <a:latin typeface="Cambria Math"/>
                                </a:rPr>
                                <m:t>𝚤𝑘𝑎𝑛</m:t>
                              </m:r>
                            </m:sub>
                            <m:sup/>
                            <m:e>
                              <m:r>
                                <a:rPr lang="tr-TR" b="0" i="1" smtClean="0">
                                  <a:latin typeface="Cambria Math"/>
                                </a:rPr>
                                <m:t>𝑢𝑛𝑑𝐴</m:t>
                              </m:r>
                              <m:r>
                                <a:rPr lang="tr-TR" b="0" i="1" smtClean="0">
                                  <a:latin typeface="Cambria Math"/>
                                </a:rPr>
                                <m:t> </m:t>
                              </m:r>
                            </m:e>
                          </m:nary>
                        </m:e>
                      </m:nary>
                    </m:oMath>
                  </m:oMathPara>
                </a14:m>
                <a:endParaRPr lang="tr-TR" dirty="0"/>
              </a:p>
              <a:p>
                <a:pPr marL="64008" indent="0" algn="ctr">
                  <a:buNone/>
                </a:pPr>
                <a:endParaRPr lang="tr-TR" dirty="0"/>
              </a:p>
              <a:p>
                <a:pPr marL="64008" indent="0" algn="just">
                  <a:buNone/>
                </a:pPr>
                <a:r>
                  <a:rPr lang="tr-TR" dirty="0"/>
                  <a:t>için, hacimsel akış değişmeden kalır. Buhar ve gazlar gibi sıkıştırılabilir akışkanlar için, giren kütlesel akış hızı çıkan kütlesel akış hızı için bir birinin aynısıdır.</a:t>
                </a:r>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xfrm>
                <a:off x="1171575" y="476672"/>
                <a:ext cx="9453563" cy="5978136"/>
              </a:xfrm>
              <a:blipFill>
                <a:blip r:embed="rId2"/>
                <a:stretch>
                  <a:fillRect r="-709"/>
                </a:stretch>
              </a:blipFill>
            </p:spPr>
            <p:txBody>
              <a:bodyPr/>
              <a:lstStyle/>
              <a:p>
                <a:r>
                  <a:rPr lang="tr-TR">
                    <a:noFill/>
                  </a:rPr>
                  <a:t> </a:t>
                </a:r>
              </a:p>
            </p:txBody>
          </p:sp>
        </mc:Fallback>
      </mc:AlternateContent>
    </p:spTree>
    <p:extLst>
      <p:ext uri="{BB962C8B-B14F-4D97-AF65-F5344CB8AC3E}">
        <p14:creationId xmlns:p14="http://schemas.microsoft.com/office/powerpoint/2010/main" val="2325283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İçerik Yer Tutucusu 2"/>
              <p:cNvSpPr>
                <a:spLocks noGrp="1"/>
              </p:cNvSpPr>
              <p:nvPr>
                <p:ph idx="1"/>
              </p:nvPr>
            </p:nvSpPr>
            <p:spPr>
              <a:xfrm>
                <a:off x="923925" y="476672"/>
                <a:ext cx="10277475" cy="5978136"/>
              </a:xfrm>
            </p:spPr>
            <p:txBody>
              <a:bodyPr/>
              <a:lstStyle/>
              <a:p>
                <a:pPr marL="64008" indent="0">
                  <a:buNone/>
                </a:pPr>
                <a:r>
                  <a:rPr lang="tr-TR" dirty="0"/>
                  <a:t>Kapalı Sistem İçin Kütlenin Korunumu</a:t>
                </a:r>
              </a:p>
              <a:p>
                <a:pPr marL="64008" indent="0">
                  <a:buNone/>
                </a:pPr>
                <a:r>
                  <a:rPr lang="tr-TR" dirty="0"/>
                  <a:t>Bir kapalı sistemde, kütlenin sistem sınırlarını geçemeyeceğini hatırlayınız. Bu nedenle, sistemde zamana bağlı kütle değişim hızı bulunmamaktadır;</a:t>
                </a:r>
              </a:p>
              <a:p>
                <a:pPr marL="64008" indent="0" algn="ctr">
                  <a:buNone/>
                </a:pPr>
                <a:endParaRPr lang="tr-TR" dirty="0"/>
              </a:p>
              <a:p>
                <a:pPr marL="64008" indent="0" algn="ctr">
                  <a:buNone/>
                </a:pPr>
                <a14:m>
                  <m:oMath xmlns:m="http://schemas.openxmlformats.org/officeDocument/2006/math">
                    <m:f>
                      <m:fPr>
                        <m:ctrlPr>
                          <a:rPr lang="tr-TR" i="1" smtClean="0">
                            <a:latin typeface="Cambria Math" panose="02040503050406030204" pitchFamily="18" charset="0"/>
                          </a:rPr>
                        </m:ctrlPr>
                      </m:fPr>
                      <m:num>
                        <m:r>
                          <a:rPr lang="tr-TR" b="0" i="1" smtClean="0">
                            <a:latin typeface="Cambria Math"/>
                          </a:rPr>
                          <m:t>𝑑𝑚𝑠𝑖𝑠𝑡𝑒𝑚</m:t>
                        </m:r>
                      </m:num>
                      <m:den>
                        <m:r>
                          <a:rPr lang="tr-TR" b="0" i="1" smtClean="0">
                            <a:latin typeface="Cambria Math"/>
                          </a:rPr>
                          <m:t>𝑑𝑡</m:t>
                        </m:r>
                      </m:den>
                    </m:f>
                  </m:oMath>
                </a14:m>
                <a:r>
                  <a:rPr lang="tr-TR" dirty="0"/>
                  <a:t> = 0</a:t>
                </a:r>
              </a:p>
              <a:p>
                <a:pPr marL="64008" indent="0">
                  <a:buNone/>
                </a:pPr>
                <a:r>
                  <a:rPr lang="tr-TR" dirty="0"/>
                  <a:t>veya</a:t>
                </a:r>
              </a:p>
              <a:p>
                <a:pPr marL="64008" indent="0" algn="ctr">
                  <a:buNone/>
                </a:pPr>
                <a:r>
                  <a:rPr lang="tr-TR" dirty="0" err="1"/>
                  <a:t>m</a:t>
                </a:r>
                <a:r>
                  <a:rPr lang="tr-TR" baseline="-25000" dirty="0" err="1"/>
                  <a:t>sistem</a:t>
                </a:r>
                <a:r>
                  <a:rPr lang="tr-TR" dirty="0"/>
                  <a:t> = sabit </a:t>
                </a:r>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xfrm>
                <a:off x="923925" y="476672"/>
                <a:ext cx="10277475" cy="5978136"/>
              </a:xfrm>
              <a:blipFill>
                <a:blip r:embed="rId2"/>
                <a:stretch>
                  <a:fillRect t="-1121"/>
                </a:stretch>
              </a:blipFill>
            </p:spPr>
            <p:txBody>
              <a:bodyPr/>
              <a:lstStyle/>
              <a:p>
                <a:r>
                  <a:rPr lang="tr-TR">
                    <a:noFill/>
                  </a:rPr>
                  <a:t> </a:t>
                </a:r>
              </a:p>
            </p:txBody>
          </p:sp>
        </mc:Fallback>
      </mc:AlternateContent>
    </p:spTree>
    <p:extLst>
      <p:ext uri="{BB962C8B-B14F-4D97-AF65-F5344CB8AC3E}">
        <p14:creationId xmlns:p14="http://schemas.microsoft.com/office/powerpoint/2010/main" val="10999612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ahta Yazı">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TM03090434[[fn=Tahta Yazı]]</Template>
  <TotalTime>6</TotalTime>
  <Words>806</Words>
  <Application>Microsoft Office PowerPoint</Application>
  <PresentationFormat>Geniş ekran</PresentationFormat>
  <Paragraphs>60</Paragraphs>
  <Slides>9</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9</vt:i4>
      </vt:variant>
    </vt:vector>
  </HeadingPairs>
  <TitlesOfParts>
    <vt:vector size="18" baseType="lpstr">
      <vt:lpstr>Arial</vt:lpstr>
      <vt:lpstr>Cambria</vt:lpstr>
      <vt:lpstr>Cambria Math</vt:lpstr>
      <vt:lpstr>Ebrima</vt:lpstr>
      <vt:lpstr>Rockwell</vt:lpstr>
      <vt:lpstr>Rockwell Condensed</vt:lpstr>
      <vt:lpstr>Verdana</vt:lpstr>
      <vt:lpstr>Wingdings</vt:lpstr>
      <vt:lpstr>Tahta Yazı</vt:lpstr>
      <vt:lpstr>SÜT ENDÜSTRİSİNDE İŞLEM MÜHENDİSLİĞİ  Ders kapsamında sunulan slaytlardaki tüm yazılı ve görsel materyaller; Singh, R.P. Ve Heldman D.R. 2014. Introduction to Food Engineering, 5th Edition, Elsevier Inc., Oxford, the UK, 869 pages. ISBN: 978-0-12-388530-9 ve Baysal, T., İçier, F. (Çeviri Editörleri). 2020. Gıda Mühendisliğine Giriş (Singh, R.P. ve Heidman, R., Introduction to Food Engineering 5. Basımından Çeviri), Nobel Akademik Yayıncılık. Türkiye, 864 sayfa. ISBN: 978-605-320-151-9. künyeli kitaplardan alınmıştır.  </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SÜT ENDÜSTRİSİNDE İŞLEM MÜHENDİSLİĞİ  Ders kapsamında sunulan slaytlardaki tüm yazılı ve görsel materyaller; Singh, R.P. Ve Heldman D.R. 2014. Introduction to Food Engineering, 5th Edition, Elsevier Inc., Oxford, the UK, 869 pages. ISBN: 978-0-12-388530-9 ve Baysal, T., İçier, F. (Çeviri Editörleri). 2020. Gıda Mühendisliğine Giriş (Singh, R.P. ve Heidman, R., Introduction to Food Engineering 5. Basımından Çeviri), Nobel Akademik Yayıncılık. Türkiye, 864 sayfa. ISBN: 978-605-320-151-9. künyeli kitaplardan alınmıştır.</dc:title>
  <dc:creator>Birce Mercanoglu Taban</dc:creator>
  <cp:lastModifiedBy>Birce Mercanoglu Taban</cp:lastModifiedBy>
  <cp:revision>2</cp:revision>
  <dcterms:created xsi:type="dcterms:W3CDTF">2021-11-28T10:58:00Z</dcterms:created>
  <dcterms:modified xsi:type="dcterms:W3CDTF">2021-11-28T11:57:18Z</dcterms:modified>
</cp:coreProperties>
</file>