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59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3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33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93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43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96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95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64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31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12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51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3C3FD-304F-485A-B5C7-DEF94E5D9298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AE04A-0EAF-4153-B7ED-99199036E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6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408658" y="187584"/>
            <a:ext cx="5332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CRYPTOGRAPHY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pic>
        <p:nvPicPr>
          <p:cNvPr id="19" name="Picture 18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011" y="1806783"/>
            <a:ext cx="590093" cy="590093"/>
          </a:xfrm>
          <a:prstGeom prst="rect">
            <a:avLst/>
          </a:prstGeom>
        </p:spPr>
      </p:pic>
      <p:pic>
        <p:nvPicPr>
          <p:cNvPr id="21" name="Picture 20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711" y="1806783"/>
            <a:ext cx="590093" cy="59009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200098" y="2263117"/>
            <a:ext cx="172418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ame key </a:t>
            </a:r>
          </a:p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for both sides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32038" y="3427336"/>
            <a:ext cx="32094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SYMMETRIC ENCRYPTION</a:t>
            </a:r>
          </a:p>
        </p:txBody>
      </p:sp>
    </p:spTree>
    <p:extLst>
      <p:ext uri="{BB962C8B-B14F-4D97-AF65-F5344CB8AC3E}">
        <p14:creationId xmlns:p14="http://schemas.microsoft.com/office/powerpoint/2010/main" val="41831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5"/>
            <a:ext cx="84173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For the modulus N,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   a = b mod N  if  ‘N divides a – b’  (a – b = 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kN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for k in Z)</a:t>
            </a:r>
          </a:p>
          <a:p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N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= Z/NZ = {0, 1, 2, …, N – 1}           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 group G is a set with an operation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that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 closed, i.e. for all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a,b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in G,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b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in G.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has an identity, i.e. there exist an element e such that for all a in G,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e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= a.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i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s associative, i.e. for all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a,b,c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in G 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b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c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)=(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b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c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and every element has an inverse, i.e. for all a in G, there exists an element x such that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a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x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=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e 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2925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5"/>
            <a:ext cx="8417384" cy="5416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(Z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, </a:t>
            </a:r>
            <a:r>
              <a:rPr lang="en-US" sz="24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+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) is additive group.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= {0, 1, 2, 3, 4}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f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or all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a,b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in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, 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a+b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also in 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marL="1257300" lvl="2" indent="-342900">
              <a:buFont typeface="Courier New"/>
              <a:buChar char="o"/>
            </a:pPr>
            <a:endParaRPr lang="en-US" sz="2400" dirty="0">
              <a:solidFill>
                <a:srgbClr val="10253F"/>
              </a:solidFill>
              <a:latin typeface="Comic Sans MS"/>
              <a:cs typeface="Comic Sans MS"/>
              <a:sym typeface="Wingding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0 is the identity element, i.e. 0+a = a for all a in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</a:p>
          <a:p>
            <a:pPr marL="1257300" lvl="2" indent="-342900">
              <a:buFont typeface="Courier New"/>
              <a:buChar char="o"/>
            </a:pPr>
            <a:endParaRPr lang="en-US" sz="2400" baseline="-25000" dirty="0">
              <a:solidFill>
                <a:srgbClr val="10253F"/>
              </a:solidFill>
              <a:latin typeface="Comic Sans MS"/>
              <a:cs typeface="Comic Sans MS"/>
              <a:sym typeface="Wingding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for all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a,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b,c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in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, a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+(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b+c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)=(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+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)+c</a:t>
            </a:r>
          </a:p>
          <a:p>
            <a:pPr marL="1257300" lvl="2" indent="-342900">
              <a:buFont typeface="Courier New"/>
              <a:buChar char="o"/>
            </a:pPr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each element of 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has an inverse, i.e. </a:t>
            </a:r>
          </a:p>
          <a:p>
            <a:pPr lvl="2"/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lvl="2"/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      2 + a = 0 mod 5  </a:t>
            </a:r>
            <a:r>
              <a:rPr lang="en-US" sz="24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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  <a:sym typeface="Wingdings"/>
              </a:rPr>
              <a:t>  a = -2 mod 5  </a:t>
            </a:r>
            <a:r>
              <a:rPr lang="en-US" sz="24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  a = 2</a:t>
            </a:r>
            <a:r>
              <a:rPr lang="en-US" sz="2400" baseline="30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-1</a:t>
            </a:r>
            <a:r>
              <a:rPr lang="en-US" sz="24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 = 3 </a:t>
            </a:r>
            <a:endParaRPr lang="en-US" sz="24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995184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4"/>
            <a:ext cx="84173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The element g in (G,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 is called ‘generator’, if all elements of the group can be obtained by repeated application of group operation</a:t>
            </a:r>
          </a:p>
          <a:p>
            <a:pPr marL="342900" indent="-342900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</a:t>
            </a:r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491835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5"/>
            <a:ext cx="8417384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The element g in (G,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 is called ‘generator’, if all elements of the group can be obtained by repeated application of group operation</a:t>
            </a:r>
          </a:p>
          <a:p>
            <a:pPr marL="342900" indent="-342900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2 is a generator for the additive group </a:t>
            </a:r>
            <a:r>
              <a:rPr lang="en-US" sz="2200" dirty="0">
                <a:solidFill>
                  <a:srgbClr val="10253F"/>
                </a:solidFill>
                <a:latin typeface="Comic Sans MS"/>
                <a:cs typeface="Comic Sans MS"/>
              </a:rPr>
              <a:t>(Z</a:t>
            </a:r>
            <a:r>
              <a:rPr lang="en-US" sz="22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r>
              <a:rPr lang="en-US" sz="2200" dirty="0">
                <a:solidFill>
                  <a:srgbClr val="10253F"/>
                </a:solidFill>
                <a:latin typeface="Comic Sans MS"/>
                <a:cs typeface="Comic Sans MS"/>
              </a:rPr>
              <a:t>, +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)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                                   2 mod 2 = 2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                              (2 + 2) mod 5 = 4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                   (2 + 2 + 2) mod 5 = 1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                (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2 + 2 +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2 + 2)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mod 5 =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3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             (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2 + 2 + 2 +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2 + 2)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mod 5 =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0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12724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4"/>
            <a:ext cx="841738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a.x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 = b (mod N), </a:t>
            </a:r>
          </a:p>
          <a:p>
            <a:pPr marL="1257300" lvl="2" indent="-342900">
              <a:buFont typeface="Courier New"/>
              <a:buChar char="o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lvl="2"/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70404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4"/>
            <a:ext cx="841738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a.x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 = b (mod N), there are three situations for the equation :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7x = 3 (mod 143) has exactly one solution</a:t>
            </a: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11x = 3 (mod 143) has no solution</a:t>
            </a: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11x = 22 (mod 143) has many solutions</a:t>
            </a:r>
          </a:p>
          <a:p>
            <a:pPr marL="1257300" lvl="2" indent="-342900">
              <a:buFont typeface="Courier New"/>
              <a:buChar char="o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lvl="2"/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038582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4"/>
            <a:ext cx="841738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a.x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 = b (mod N), there are three situations for the equation :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7x = 3 (mod 143) has exactly one solution</a:t>
            </a: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11x = 3 (mod 143) has no solution</a:t>
            </a:r>
          </a:p>
          <a:p>
            <a:pPr marL="1257300" lvl="2" indent="-342900">
              <a:buFont typeface="Courier New"/>
              <a:buChar char="o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11x = 22 (mod 143) has many solutions</a:t>
            </a:r>
          </a:p>
          <a:p>
            <a:pPr marL="1257300" lvl="2" indent="-342900">
              <a:buFont typeface="Courier New"/>
              <a:buChar char="o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If 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gcd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a,N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) = 1, there is exactly one solution. 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If 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gcd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a,N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) ≠ 1 and 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gcd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000" dirty="0" err="1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a,N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) divides b, then there are many solutions. </a:t>
            </a:r>
            <a:r>
              <a:rPr lang="en-US" sz="2000" dirty="0">
                <a:solidFill>
                  <a:srgbClr val="10253F"/>
                </a:solidFill>
                <a:latin typeface="Comic Sans MS"/>
                <a:ea typeface="Wingdings"/>
                <a:cs typeface="Comic Sans MS"/>
                <a:sym typeface="Wingdings"/>
              </a:rPr>
              <a:t>Otherwise there is no solution. </a:t>
            </a:r>
          </a:p>
          <a:p>
            <a:endParaRPr lang="en-US" sz="20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lvl="2"/>
            <a:endParaRPr lang="en-US" sz="2200" dirty="0">
              <a:solidFill>
                <a:srgbClr val="10253F"/>
              </a:solidFill>
              <a:latin typeface="Comic Sans MS"/>
              <a:ea typeface="Wingdings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50120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793235"/>
            <a:ext cx="841738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The number of integers in 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which are relatively prime to N is given by the Euler function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38879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793234"/>
            <a:ext cx="84173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The number of integers in 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which are relatively prime to N is given by the Euler function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N is prime, then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)=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N-1.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N =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p.q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where p and q are primes, then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=(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p-1).(q-1)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505711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793234"/>
            <a:ext cx="841738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Euler’s Function (</a:t>
            </a:r>
            <a:r>
              <a:rPr lang="en-US" sz="2400" u="sng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</a:p>
          <a:p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The number of integers in 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which are relatively prime to N is given by the Euler function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N is prime, then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)=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N-1.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N =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p.q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where p and q are primes, then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=(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p-1).(q-1)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Multiplicative inverse of an element a in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will be the solution of the equation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a.x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= 1 (mod N) if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gcd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a,N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 = 1.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The set of all invertible elements in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defined by 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                  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*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={x in Z</a:t>
            </a:r>
            <a:r>
              <a:rPr lang="en-US" sz="20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: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gcd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x,N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) = 1}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lZ</a:t>
            </a:r>
            <a:r>
              <a:rPr lang="en-US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N</a:t>
            </a:r>
            <a:r>
              <a:rPr lang="en-US" sz="20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*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l =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(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Arial"/>
                <a:ea typeface="Lucida Grande"/>
                <a:cs typeface="Arial"/>
              </a:rPr>
              <a:t>)).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 </a:t>
            </a:r>
          </a:p>
          <a:p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Wingdings"/>
              <a:cs typeface="Comic Sans MS"/>
              <a:sym typeface="Wingdings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82652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pic>
        <p:nvPicPr>
          <p:cNvPr id="19" name="Picture 18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011" y="1806783"/>
            <a:ext cx="590093" cy="590093"/>
          </a:xfrm>
          <a:prstGeom prst="rect">
            <a:avLst/>
          </a:prstGeom>
        </p:spPr>
      </p:pic>
      <p:pic>
        <p:nvPicPr>
          <p:cNvPr id="21" name="Picture 20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711" y="1806783"/>
            <a:ext cx="590093" cy="590093"/>
          </a:xfrm>
          <a:prstGeom prst="rect">
            <a:avLst/>
          </a:prstGeom>
        </p:spPr>
      </p:pic>
      <p:pic>
        <p:nvPicPr>
          <p:cNvPr id="11" name="Picture 10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58" y="4364657"/>
            <a:ext cx="1469408" cy="1469408"/>
          </a:xfrm>
          <a:prstGeom prst="rect">
            <a:avLst/>
          </a:prstGeom>
        </p:spPr>
      </p:pic>
      <p:pic>
        <p:nvPicPr>
          <p:cNvPr id="13" name="Picture 12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398" y="4534494"/>
            <a:ext cx="1057401" cy="1118404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5829301" y="4965700"/>
            <a:ext cx="632621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99459" y="5283200"/>
            <a:ext cx="632621" cy="0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237" y="4331729"/>
            <a:ext cx="487680" cy="4876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408658" y="187584"/>
            <a:ext cx="5332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CRYPTOGRAPHY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00098" y="2263117"/>
            <a:ext cx="172418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ame key </a:t>
            </a:r>
          </a:p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for both sides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32038" y="3427336"/>
            <a:ext cx="32094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SYMMETRIC ENCRYPTION</a:t>
            </a:r>
          </a:p>
        </p:txBody>
      </p:sp>
    </p:spTree>
    <p:extLst>
      <p:ext uri="{BB962C8B-B14F-4D97-AF65-F5344CB8AC3E}">
        <p14:creationId xmlns:p14="http://schemas.microsoft.com/office/powerpoint/2010/main" val="1999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920417" y="793234"/>
                <a:ext cx="8417384" cy="57066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u="sng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  <a:sym typeface="Wingdings"/>
                  </a:rPr>
                  <a:t>Euler’s Function (</a:t>
                </a:r>
                <a:r>
                  <a:rPr lang="en-US" sz="2400" u="sng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400" u="sng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</a:t>
                </a:r>
              </a:p>
              <a:p>
                <a:endParaRPr lang="en-US" sz="2000" u="sng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The number of integers in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which are relatively prime to N is given by the Euler function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)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If N is prime, then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)=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N-1.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If N 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p.q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 where p and q are primes, then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=(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p-1).(q-1)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Multiplicative inverse of an element a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will be the solution of the equation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a.x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= 1 (mod N) if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gcd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a,N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) = 1.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The set of all invertible elements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defined by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                 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={x in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: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gcd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x,N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) = 1} 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lZ</a:t>
                </a:r>
                <a:r>
                  <a:rPr lang="en-US" sz="2000" baseline="-25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l 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)).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</a:p>
              <a:p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If x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𝑥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en-US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=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1 mod N 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0417" y="793234"/>
                <a:ext cx="8417384" cy="5706690"/>
              </a:xfrm>
              <a:prstGeom prst="rect">
                <a:avLst/>
              </a:prstGeom>
              <a:blipFill>
                <a:blip r:embed="rId2"/>
                <a:stretch>
                  <a:fillRect l="-1086" t="-8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8266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920417" y="793235"/>
                <a:ext cx="8417384" cy="60763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u="sng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  <a:sym typeface="Wingdings"/>
                  </a:rPr>
                  <a:t>Euler’s Function (</a:t>
                </a:r>
                <a:r>
                  <a:rPr lang="en-US" sz="2400" u="sng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400" u="sng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</a:t>
                </a:r>
              </a:p>
              <a:p>
                <a:endParaRPr lang="en-US" sz="2000" u="sng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The number of integers in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which are relatively prime to N is given by the Euler function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)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If N is prime, then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)=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N-1.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If N 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p.q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 where p and q are primes, then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)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=(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p-1).(q-1)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Multiplicative inverse of an element a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will be the solution of the equation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a.x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= 1 (mod N) if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gcd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a,N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) = 1.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The set of all invertible elements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defined by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                 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={x in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: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gcd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x,N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) = 1} 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lZ</a:t>
                </a:r>
                <a:r>
                  <a:rPr lang="en-US" sz="2000" baseline="-25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l 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(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N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Arial"/>
                    <a:ea typeface="Lucida Grande"/>
                    <a:cs typeface="Arial"/>
                  </a:rPr>
                  <a:t>)).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</a:t>
                </a:r>
              </a:p>
              <a:p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If x 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 Z</a:t>
                </a:r>
                <a:r>
                  <a:rPr lang="en-US" sz="2000" baseline="-25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N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*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Wingdings"/>
                    <a:cs typeface="Comic Sans MS"/>
                    <a:sym typeface="Wingdings"/>
                  </a:rPr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𝑥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en-US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=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</a:rPr>
                  <a:t>1 mod N  </a:t>
                </a:r>
              </a:p>
              <a:p>
                <a:pPr marL="342900" indent="-342900"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ea typeface="Lucida Grande"/>
                  <a:cs typeface="Comic Sans MS"/>
                  <a:sym typeface="Wingdings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If p is prime and a in Z, then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a</a:t>
                </a:r>
                <a:r>
                  <a:rPr lang="en-US" sz="2000" baseline="30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p</a:t>
                </a:r>
                <a:r>
                  <a:rPr lang="en-US" sz="2000" baseline="30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ea typeface="Lucida Grande"/>
                    <a:cs typeface="Comic Sans MS"/>
                    <a:sym typeface="Wingdings"/>
                  </a:rPr>
                  <a:t>= a (mod p)</a:t>
                </a:r>
                <a:endParaRPr lang="en-US" sz="2000" dirty="0">
                  <a:solidFill>
                    <a:srgbClr val="10253F"/>
                  </a:solidFill>
                  <a:latin typeface="Comic Sans MS"/>
                  <a:ea typeface="Wingdings"/>
                  <a:cs typeface="Comic Sans MS"/>
                  <a:sym typeface="Wingdings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0417" y="793235"/>
                <a:ext cx="8417384" cy="6076343"/>
              </a:xfrm>
              <a:prstGeom prst="rect">
                <a:avLst/>
              </a:prstGeom>
              <a:blipFill>
                <a:blip r:embed="rId2"/>
                <a:stretch>
                  <a:fillRect l="-1086" t="-80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86896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78290" y="3653023"/>
            <a:ext cx="39901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>
                <a:latin typeface="Comic Sans MS"/>
                <a:cs typeface="Comic Sans MS"/>
              </a:rPr>
              <a:t>KeyGen</a:t>
            </a:r>
            <a:endParaRPr lang="en-US" sz="2000" u="sng" dirty="0">
              <a:latin typeface="Comic Sans MS"/>
              <a:cs typeface="Comic Sans MS"/>
            </a:endParaRPr>
          </a:p>
          <a:p>
            <a:endParaRPr lang="en-US" sz="2000" u="sng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pick two large primes p and q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ompute N = </a:t>
            </a:r>
            <a:r>
              <a:rPr lang="en-US" sz="2000" dirty="0" err="1">
                <a:latin typeface="Comic Sans MS"/>
                <a:cs typeface="Comic Sans MS"/>
              </a:rPr>
              <a:t>p.q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0397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78289" y="3653022"/>
            <a:ext cx="618470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>
                <a:latin typeface="Comic Sans MS"/>
                <a:cs typeface="Comic Sans MS"/>
              </a:rPr>
              <a:t>KeyGen</a:t>
            </a:r>
            <a:endParaRPr lang="en-US" sz="2000" u="sng" dirty="0">
              <a:latin typeface="Comic Sans MS"/>
              <a:cs typeface="Comic Sans MS"/>
            </a:endParaRPr>
          </a:p>
          <a:p>
            <a:endParaRPr lang="en-US" sz="2000" u="sng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pick two large primes p and q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ompute N = </a:t>
            </a:r>
            <a:r>
              <a:rPr lang="en-US" sz="2000" dirty="0" err="1">
                <a:latin typeface="Comic Sans MS"/>
                <a:cs typeface="Comic Sans MS"/>
              </a:rPr>
              <a:t>p.q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choose an exponent e such that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gcd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e,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(N)) = 1</a:t>
            </a:r>
          </a:p>
        </p:txBody>
      </p:sp>
    </p:spTree>
    <p:extLst>
      <p:ext uri="{BB962C8B-B14F-4D97-AF65-F5344CB8AC3E}">
        <p14:creationId xmlns:p14="http://schemas.microsoft.com/office/powerpoint/2010/main" val="17834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78290" y="3653022"/>
            <a:ext cx="644599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>
                <a:latin typeface="Comic Sans MS"/>
                <a:cs typeface="Comic Sans MS"/>
              </a:rPr>
              <a:t>KeyGen</a:t>
            </a:r>
            <a:endParaRPr lang="en-US" sz="2000" u="sng" dirty="0">
              <a:latin typeface="Comic Sans MS"/>
              <a:cs typeface="Comic Sans MS"/>
            </a:endParaRPr>
          </a:p>
          <a:p>
            <a:endParaRPr lang="en-US" sz="2000" u="sng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pick two large primes p and q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ompute N = </a:t>
            </a:r>
            <a:r>
              <a:rPr lang="en-US" sz="2000" dirty="0" err="1">
                <a:latin typeface="Comic Sans MS"/>
                <a:cs typeface="Comic Sans MS"/>
              </a:rPr>
              <a:t>p.q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choose an exponent e such that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gcd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e,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(N)) = 1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hoose an exponent d such that  </a:t>
            </a:r>
            <a:r>
              <a:rPr lang="en-US" sz="2000" dirty="0" err="1">
                <a:latin typeface="Comic Sans MS"/>
                <a:cs typeface="Comic Sans MS"/>
              </a:rPr>
              <a:t>e.d</a:t>
            </a:r>
            <a:r>
              <a:rPr lang="en-US" sz="2000" dirty="0">
                <a:latin typeface="Comic Sans MS"/>
                <a:cs typeface="Comic Sans MS"/>
              </a:rPr>
              <a:t> = 1 mod </a:t>
            </a:r>
            <a:r>
              <a:rPr lang="en-US" sz="2000" dirty="0"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latin typeface="Comic Sans MS"/>
                <a:cs typeface="Comic Sans MS"/>
              </a:rPr>
              <a:t>(N</a:t>
            </a:r>
            <a:r>
              <a:rPr lang="en-US" sz="2000" dirty="0">
                <a:latin typeface="Comic Sans MS"/>
                <a:cs typeface="Comic Sans M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8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78289" y="3653023"/>
            <a:ext cx="797365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>
                <a:latin typeface="Comic Sans MS"/>
                <a:cs typeface="Comic Sans MS"/>
              </a:rPr>
              <a:t>KeyGen</a:t>
            </a:r>
            <a:endParaRPr lang="en-US" sz="2000" u="sng" dirty="0">
              <a:latin typeface="Comic Sans MS"/>
              <a:cs typeface="Comic Sans MS"/>
            </a:endParaRPr>
          </a:p>
          <a:p>
            <a:endParaRPr lang="en-US" sz="2000" u="sng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pick two large primes p and q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ompute N = </a:t>
            </a:r>
            <a:r>
              <a:rPr lang="en-US" sz="2000" dirty="0" err="1">
                <a:latin typeface="Comic Sans MS"/>
                <a:cs typeface="Comic Sans MS"/>
              </a:rPr>
              <a:t>p.q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choose an exponent e such that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gcd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e,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(N)) = 1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>
                <a:latin typeface="Comic Sans MS"/>
                <a:cs typeface="Comic Sans MS"/>
              </a:rPr>
              <a:t>hoose an exponent d such that  </a:t>
            </a:r>
            <a:r>
              <a:rPr lang="en-US" sz="2000" dirty="0" err="1">
                <a:latin typeface="Comic Sans MS"/>
                <a:cs typeface="Comic Sans MS"/>
              </a:rPr>
              <a:t>e.d</a:t>
            </a:r>
            <a:r>
              <a:rPr lang="en-US" sz="2000" dirty="0">
                <a:latin typeface="Comic Sans MS"/>
                <a:cs typeface="Comic Sans MS"/>
              </a:rPr>
              <a:t> = 1 mod </a:t>
            </a:r>
            <a:r>
              <a:rPr lang="en-US" sz="2000" dirty="0" err="1"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>
                <a:latin typeface="Comic Sans MS"/>
                <a:cs typeface="Comic Sans MS"/>
              </a:rPr>
              <a:t>(N</a:t>
            </a:r>
            <a:r>
              <a:rPr lang="en-US" sz="2000" dirty="0">
                <a:latin typeface="Comic Sans MS"/>
                <a:cs typeface="Comic Sans MS"/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keep (d, p, q) as secret key, and publish (N, e) as public key     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6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8683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182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381309" y="3633808"/>
                <a:ext cx="4171206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tr-TR" sz="2000" u="sng" dirty="0" err="1">
                    <a:latin typeface="Comic Sans MS"/>
                    <a:cs typeface="Comic Sans MS"/>
                  </a:rPr>
                  <a:t>Encryption</a:t>
                </a:r>
                <a:endParaRPr lang="en-US" sz="2000" u="sng" dirty="0">
                  <a:latin typeface="Comic Sans MS"/>
                  <a:cs typeface="Comic Sans MS"/>
                </a:endParaRP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𝑐</m:t>
                    </m:r>
                  </m:oMath>
                </a14:m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sym typeface="Wingdings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 </a:t>
                </a:r>
                <a:r>
                  <a:rPr lang="tr-TR" sz="2000" dirty="0" err="1">
                    <a:latin typeface="Comic Sans MS"/>
                    <a:cs typeface="Comic Sans MS"/>
                  </a:rPr>
                  <a:t>where</a:t>
                </a:r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1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≤</m:t>
                    </m:r>
                    <m:r>
                      <m:rPr>
                        <m:sty m:val="p"/>
                      </m:rPr>
                      <a:rPr lang="tr-TR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m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≤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𝑁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309" y="3633808"/>
                <a:ext cx="4171206" cy="1015663"/>
              </a:xfrm>
              <a:prstGeom prst="rect">
                <a:avLst/>
              </a:prstGeom>
              <a:blipFill>
                <a:blip r:embed="rId4"/>
                <a:stretch>
                  <a:fillRect t="-2994" b="-958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7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381309" y="3633808"/>
                <a:ext cx="4171206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tr-TR" sz="2000" u="sng" dirty="0" err="1">
                    <a:latin typeface="Comic Sans MS"/>
                    <a:cs typeface="Comic Sans MS"/>
                  </a:rPr>
                  <a:t>Encryption</a:t>
                </a:r>
                <a:endParaRPr lang="en-US" sz="2000" u="sng" dirty="0">
                  <a:latin typeface="Comic Sans MS"/>
                  <a:cs typeface="Comic Sans MS"/>
                </a:endParaRP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𝑐</m:t>
                    </m:r>
                  </m:oMath>
                </a14:m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sym typeface="Wingdings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 </a:t>
                </a:r>
                <a:r>
                  <a:rPr lang="tr-TR" sz="2000" dirty="0" err="1">
                    <a:latin typeface="Comic Sans MS"/>
                    <a:cs typeface="Comic Sans MS"/>
                  </a:rPr>
                  <a:t>where</a:t>
                </a:r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1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≤</m:t>
                    </m:r>
                    <m:r>
                      <m:rPr>
                        <m:sty m:val="p"/>
                      </m:rPr>
                      <a:rPr lang="tr-TR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m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≤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𝑁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309" y="3633808"/>
                <a:ext cx="4171206" cy="1015663"/>
              </a:xfrm>
              <a:prstGeom prst="rect">
                <a:avLst/>
              </a:prstGeom>
              <a:blipFill>
                <a:blip r:embed="rId4"/>
                <a:stretch>
                  <a:fillRect t="-2994" b="-958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44381" y="1974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75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06989" y="3864007"/>
                <a:ext cx="3271408" cy="16450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u="sng" dirty="0">
                    <a:latin typeface="Comic Sans MS"/>
                    <a:cs typeface="Comic Sans MS"/>
                  </a:rPr>
                  <a:t>Decryption</a:t>
                </a: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𝑐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                 </a:t>
                </a:r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989" y="3864007"/>
                <a:ext cx="3271408" cy="1645002"/>
              </a:xfrm>
              <a:prstGeom prst="rect">
                <a:avLst/>
              </a:prstGeom>
              <a:blipFill>
                <a:blip r:embed="rId4"/>
                <a:stretch>
                  <a:fillRect l="-1862" t="-22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44381" y="1974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59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pic>
        <p:nvPicPr>
          <p:cNvPr id="19" name="Picture 18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011" y="1806783"/>
            <a:ext cx="590093" cy="590093"/>
          </a:xfrm>
          <a:prstGeom prst="rect">
            <a:avLst/>
          </a:prstGeom>
        </p:spPr>
      </p:pic>
      <p:pic>
        <p:nvPicPr>
          <p:cNvPr id="21" name="Picture 20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711" y="1806783"/>
            <a:ext cx="590093" cy="590093"/>
          </a:xfrm>
          <a:prstGeom prst="rect">
            <a:avLst/>
          </a:prstGeom>
        </p:spPr>
      </p:pic>
      <p:pic>
        <p:nvPicPr>
          <p:cNvPr id="11" name="Picture 10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58" y="4364657"/>
            <a:ext cx="1469408" cy="1469408"/>
          </a:xfrm>
          <a:prstGeom prst="rect">
            <a:avLst/>
          </a:prstGeom>
        </p:spPr>
      </p:pic>
      <p:pic>
        <p:nvPicPr>
          <p:cNvPr id="13" name="Picture 12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398" y="4534494"/>
            <a:ext cx="1057401" cy="1118404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5829301" y="4965700"/>
            <a:ext cx="632621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99459" y="5283200"/>
            <a:ext cx="632621" cy="0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237" y="4331729"/>
            <a:ext cx="487680" cy="4876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408658" y="187584"/>
            <a:ext cx="5332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CRYPTOGRAPHY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36133" y="2339317"/>
            <a:ext cx="2252126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ifferent keys </a:t>
            </a:r>
          </a:p>
          <a:p>
            <a:pPr algn="ctr"/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for different sides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7617" y="3427336"/>
            <a:ext cx="33783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ASYMMETRIC ENCRYPTION</a:t>
            </a:r>
          </a:p>
        </p:txBody>
      </p:sp>
    </p:spTree>
    <p:extLst>
      <p:ext uri="{BB962C8B-B14F-4D97-AF65-F5344CB8AC3E}">
        <p14:creationId xmlns:p14="http://schemas.microsoft.com/office/powerpoint/2010/main" val="398160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06989" y="3864007"/>
                <a:ext cx="3883820" cy="1966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u="sng" dirty="0">
                    <a:latin typeface="Comic Sans MS"/>
                    <a:cs typeface="Comic Sans MS"/>
                  </a:rPr>
                  <a:t>Decryption</a:t>
                </a: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𝑐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k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</a:t>
                </a: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989" y="3864007"/>
                <a:ext cx="3883820" cy="1966564"/>
              </a:xfrm>
              <a:prstGeom prst="rect">
                <a:avLst/>
              </a:prstGeom>
              <a:blipFill>
                <a:blip r:embed="rId4"/>
                <a:stretch>
                  <a:fillRect l="-1570" t="-186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44381" y="1974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74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06990" y="3864008"/>
                <a:ext cx="4112793" cy="2006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u="sng" dirty="0">
                    <a:latin typeface="Comic Sans MS"/>
                    <a:cs typeface="Comic Sans MS"/>
                  </a:rPr>
                  <a:t>Decryption</a:t>
                </a: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𝑐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k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k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990" y="3864008"/>
                <a:ext cx="4112793" cy="2006703"/>
              </a:xfrm>
              <a:prstGeom prst="rect">
                <a:avLst/>
              </a:prstGeom>
              <a:blipFill>
                <a:blip r:embed="rId4"/>
                <a:stretch>
                  <a:fillRect l="-1481" t="-18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44381" y="1974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1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13020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14665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840996" y="2411801"/>
            <a:ext cx="4486293" cy="0"/>
          </a:xfrm>
          <a:prstGeom prst="straightConnector1">
            <a:avLst/>
          </a:prstGeom>
          <a:ln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6725" y="1030793"/>
            <a:ext cx="1209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PK=(</a:t>
            </a:r>
            <a:r>
              <a:rPr lang="en-US" sz="2000" dirty="0" err="1">
                <a:latin typeface="Comic Sans MS"/>
                <a:cs typeface="Comic Sans MS"/>
              </a:rPr>
              <a:t>N,e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0154" y="3095897"/>
            <a:ext cx="1401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</a:t>
            </a:r>
            <a:r>
              <a:rPr lang="en-US" sz="2000" dirty="0">
                <a:latin typeface="Comic Sans MS"/>
                <a:cs typeface="Comic Sans MS"/>
              </a:rPr>
              <a:t>K=(</a:t>
            </a:r>
            <a:r>
              <a:rPr lang="en-US" sz="2000" dirty="0" err="1">
                <a:latin typeface="Comic Sans MS"/>
                <a:cs typeface="Comic Sans MS"/>
              </a:rPr>
              <a:t>d,p,q</a:t>
            </a:r>
            <a:r>
              <a:rPr lang="en-US" sz="2000" dirty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06990" y="3864008"/>
                <a:ext cx="4112793" cy="2006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u="sng" dirty="0">
                    <a:latin typeface="Comic Sans MS"/>
                    <a:cs typeface="Comic Sans MS"/>
                  </a:rPr>
                  <a:t>Decryption</a:t>
                </a:r>
              </a:p>
              <a:p>
                <a:endParaRPr lang="en-US" sz="2000" u="sng" dirty="0">
                  <a:latin typeface="Comic Sans MS"/>
                  <a:cs typeface="Comic Sans MS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𝑐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d>
                      <m:dPr>
                        <m:ctrlP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</m:ctrlPr>
                      </m:d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𝑚𝑜𝑑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 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</m:e>
                    </m:d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e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d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k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</m:ctrlPr>
                      </m:sSupPr>
                      <m:e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a:rPr lang="tr-TR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𝑚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k</m:t>
                        </m:r>
                        <m:r>
                          <a:rPr lang="tr-TR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sym typeface="Wingdings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Φ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(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𝑁</m:t>
                        </m:r>
                        <m:r>
                          <a:rPr lang="en-US" sz="2000" i="1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Lucida Grande"/>
                            <a:cs typeface="Lucida Grande"/>
                          </a:rPr>
                          <m:t>)</m:t>
                        </m:r>
                      </m:sup>
                    </m:sSup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>
                    <a:latin typeface="Comic Sans MS"/>
                    <a:cs typeface="Comic Sans MS"/>
                  </a:rPr>
                  <a:t>                 = </a:t>
                </a:r>
                <a14:m>
                  <m:oMath xmlns:m="http://schemas.openxmlformats.org/officeDocument/2006/math"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𝑚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(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𝑚𝑜𝑑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 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𝑁</m:t>
                    </m:r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Lucida Grande"/>
                        <a:cs typeface="Lucida Grande"/>
                      </a:rPr>
                      <m:t>)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= </a:t>
                </a:r>
                <a14:m>
                  <m:oMath xmlns:m="http://schemas.openxmlformats.org/officeDocument/2006/math">
                    <m:r>
                      <a:rPr lang="tr-TR" sz="20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sym typeface="Wingdings"/>
                      </a:rPr>
                      <m:t>𝑚</m:t>
                    </m:r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990" y="3864008"/>
                <a:ext cx="4112793" cy="2006703"/>
              </a:xfrm>
              <a:prstGeom prst="rect">
                <a:avLst/>
              </a:prstGeom>
              <a:blipFill>
                <a:blip r:embed="rId4"/>
                <a:stretch>
                  <a:fillRect l="-1481" t="-1824" b="-304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44381" y="1974335"/>
            <a:ext cx="412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09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18817" y="1694934"/>
            <a:ext cx="86078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If you factor N, you can break RSA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	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Lucida Grande"/>
              <a:ea typeface="Lucida Grande"/>
              <a:cs typeface="Lucida Grande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  <a:sym typeface="Wingdings"/>
              </a:rPr>
              <a:t>       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1538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18817" y="1694934"/>
            <a:ext cx="860788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If you factor N, you can break RSA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	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you have N =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p.q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, then you can compute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                         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)=(p-1)(q-1)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     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  <a:sym typeface="Wingdings"/>
              </a:rPr>
              <a:t>       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6266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18817" y="1694935"/>
            <a:ext cx="8607883" cy="3724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If you factor N, you can break RSA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	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if you have N =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p.q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, then you can compute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                         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  <a:sym typeface="Wingdings"/>
              </a:rPr>
              <a:t>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)=(p-1)(q-1)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     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   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if you have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), then you can find the secret key d by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    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            solving the equation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e.d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= 1 (mod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))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  <a:sym typeface="Wingdings"/>
              </a:rPr>
              <a:t>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  <a:sym typeface="Wingdings"/>
              </a:rPr>
              <a:t>      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1843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4"/>
            <a:ext cx="841738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                               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555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5"/>
            <a:ext cx="841738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Y = 13.24 x D</a:t>
            </a:r>
            <a:r>
              <a:rPr lang="en-US" sz="2000" baseline="30000" dirty="0">
                <a:latin typeface="Comic Sans MS"/>
                <a:cs typeface="Comic Sans MS"/>
              </a:rPr>
              <a:t>1/3</a:t>
            </a:r>
            <a:r>
              <a:rPr lang="en-US" sz="2000" dirty="0">
                <a:latin typeface="Comic Sans MS"/>
                <a:cs typeface="Comic Sans MS"/>
              </a:rPr>
              <a:t> + 1928.6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                               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7114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5"/>
            <a:ext cx="84173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Y = 13.24 x D</a:t>
            </a:r>
            <a:r>
              <a:rPr lang="en-US" sz="2000" baseline="30000" dirty="0">
                <a:latin typeface="Comic Sans MS"/>
                <a:cs typeface="Comic Sans MS"/>
              </a:rPr>
              <a:t>1/3</a:t>
            </a:r>
            <a:r>
              <a:rPr lang="en-US" sz="2000" dirty="0">
                <a:latin typeface="Comic Sans MS"/>
                <a:cs typeface="Comic Sans MS"/>
              </a:rPr>
              <a:t> + 1928.6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According to the formula :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                               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447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5"/>
            <a:ext cx="841738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Y = 13.24 x D</a:t>
            </a:r>
            <a:r>
              <a:rPr lang="en-US" sz="2000" baseline="30000" dirty="0">
                <a:latin typeface="Comic Sans MS"/>
                <a:cs typeface="Comic Sans MS"/>
              </a:rPr>
              <a:t>1/3</a:t>
            </a:r>
            <a:r>
              <a:rPr lang="en-US" sz="2000" dirty="0">
                <a:latin typeface="Comic Sans MS"/>
                <a:cs typeface="Comic Sans MS"/>
              </a:rPr>
              <a:t> + 1928.6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According to the formula :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512-bit number would be factored by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(RSA-155 [512-bit] was factored by </a:t>
            </a:r>
            <a:r>
              <a:rPr lang="en-US" sz="2000" dirty="0" err="1">
                <a:latin typeface="Comic Sans MS"/>
                <a:cs typeface="Comic Sans MS"/>
              </a:rPr>
              <a:t>Lenstra</a:t>
            </a:r>
            <a:r>
              <a:rPr lang="en-US" sz="2000" dirty="0">
                <a:latin typeface="Comic Sans MS"/>
                <a:cs typeface="Comic Sans MS"/>
              </a:rPr>
              <a:t> in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     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7304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9006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PUBLIC-KEY ENCRYPTION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876099" y="4162697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2" name="Picture 21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100" y="3612548"/>
            <a:ext cx="590093" cy="590093"/>
          </a:xfrm>
          <a:prstGeom prst="rect">
            <a:avLst/>
          </a:prstGeom>
        </p:spPr>
      </p:pic>
      <p:pic>
        <p:nvPicPr>
          <p:cNvPr id="26" name="Picture 25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842" y="1596430"/>
            <a:ext cx="820358" cy="83139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539303" y="2018889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8" name="Picture 27" descr="doc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903" y="4225137"/>
            <a:ext cx="666116" cy="66611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843836" y="4691198"/>
            <a:ext cx="411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M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763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4"/>
            <a:ext cx="841738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Y = 13.24 x D</a:t>
            </a:r>
            <a:r>
              <a:rPr lang="en-US" sz="2000" baseline="30000" dirty="0">
                <a:latin typeface="Comic Sans MS"/>
                <a:cs typeface="Comic Sans MS"/>
              </a:rPr>
              <a:t>1/3</a:t>
            </a:r>
            <a:r>
              <a:rPr lang="en-US" sz="2000" dirty="0">
                <a:latin typeface="Comic Sans MS"/>
                <a:cs typeface="Comic Sans MS"/>
              </a:rPr>
              <a:t> + 1928.6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According to the formula :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512-bit number would be factored by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(RSA-155 [512-bit] was factored by </a:t>
            </a:r>
            <a:r>
              <a:rPr lang="en-US" sz="2000" dirty="0" err="1">
                <a:latin typeface="Comic Sans MS"/>
                <a:cs typeface="Comic Sans MS"/>
              </a:rPr>
              <a:t>Lenstra</a:t>
            </a:r>
            <a:r>
              <a:rPr lang="en-US" sz="2000" dirty="0">
                <a:latin typeface="Comic Sans MS"/>
                <a:cs typeface="Comic Sans MS"/>
              </a:rPr>
              <a:t> in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768-</a:t>
            </a:r>
            <a:r>
              <a:rPr lang="en-US" sz="2000" dirty="0">
                <a:latin typeface="Comic Sans MS"/>
                <a:cs typeface="Comic Sans MS"/>
              </a:rPr>
              <a:t>bit number would be factored by </a:t>
            </a:r>
            <a:r>
              <a:rPr lang="en-US" sz="2000" dirty="0">
                <a:latin typeface="Comic Sans MS"/>
                <a:cs typeface="Comic Sans MS"/>
              </a:rPr>
              <a:t>2010</a:t>
            </a: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(RSA</a:t>
            </a:r>
            <a:r>
              <a:rPr lang="en-US" sz="2000" dirty="0">
                <a:latin typeface="Comic Sans MS"/>
                <a:cs typeface="Comic Sans MS"/>
              </a:rPr>
              <a:t>-768 [232 digits] </a:t>
            </a:r>
            <a:r>
              <a:rPr lang="en-US" sz="2000" dirty="0">
                <a:latin typeface="Comic Sans MS"/>
                <a:cs typeface="Comic Sans MS"/>
              </a:rPr>
              <a:t>was factored by </a:t>
            </a:r>
            <a:r>
              <a:rPr lang="en-US" sz="2000" dirty="0" err="1">
                <a:latin typeface="Comic Sans MS"/>
                <a:cs typeface="Comic Sans MS"/>
              </a:rPr>
              <a:t>Lenstra</a:t>
            </a:r>
            <a:r>
              <a:rPr lang="en-US" sz="2000" dirty="0">
                <a:latin typeface="Comic Sans MS"/>
                <a:cs typeface="Comic Sans MS"/>
              </a:rPr>
              <a:t> in </a:t>
            </a:r>
            <a:r>
              <a:rPr lang="en-US" sz="2000" dirty="0">
                <a:latin typeface="Comic Sans MS"/>
                <a:cs typeface="Comic Sans MS"/>
              </a:rPr>
              <a:t>2009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689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20417" y="1148835"/>
            <a:ext cx="84173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>
                <a:solidFill>
                  <a:schemeClr val="tx2">
                    <a:lumMod val="50000"/>
                  </a:schemeClr>
                </a:solidFill>
                <a:latin typeface="Comic Sans MS"/>
                <a:ea typeface="Wingdings"/>
                <a:cs typeface="Comic Sans MS"/>
                <a:sym typeface="Wingdings"/>
              </a:rPr>
              <a:t>Factorization</a:t>
            </a:r>
            <a:endParaRPr lang="en-US" sz="2200" u="sng" dirty="0">
              <a:solidFill>
                <a:schemeClr val="tx2">
                  <a:lumMod val="50000"/>
                </a:schemeClr>
              </a:solidFill>
              <a:latin typeface="Arial"/>
              <a:ea typeface="Lucida Grande"/>
              <a:cs typeface="Arial"/>
            </a:endParaRPr>
          </a:p>
          <a:p>
            <a:pPr algn="just"/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ea typeface="Lucida Grande"/>
              <a:cs typeface="Comic Sans MS"/>
              <a:sym typeface="Wingding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Let D be the number of decimal digits, Y be the year the factorization occurs. From the running time of NFS and assuming Moore’s law, Brent derived a formula 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             Y = 13.24 x D</a:t>
            </a:r>
            <a:r>
              <a:rPr lang="en-US" sz="2000" baseline="30000" dirty="0">
                <a:latin typeface="Comic Sans MS"/>
                <a:cs typeface="Comic Sans MS"/>
              </a:rPr>
              <a:t>1/3</a:t>
            </a:r>
            <a:r>
              <a:rPr lang="en-US" sz="2000" dirty="0">
                <a:latin typeface="Comic Sans MS"/>
                <a:cs typeface="Comic Sans MS"/>
              </a:rPr>
              <a:t> + 1928.6</a:t>
            </a: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According to the formula :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512-bit number would be factored by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(RSA-155 [512-bit] was factored by </a:t>
            </a:r>
            <a:r>
              <a:rPr lang="en-US" sz="2000" dirty="0" err="1">
                <a:latin typeface="Comic Sans MS"/>
                <a:cs typeface="Comic Sans MS"/>
              </a:rPr>
              <a:t>Lenstra</a:t>
            </a:r>
            <a:r>
              <a:rPr lang="en-US" sz="2000" dirty="0">
                <a:latin typeface="Comic Sans MS"/>
                <a:cs typeface="Comic Sans MS"/>
              </a:rPr>
              <a:t> in 1999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768-</a:t>
            </a:r>
            <a:r>
              <a:rPr lang="en-US" sz="2000" dirty="0">
                <a:latin typeface="Comic Sans MS"/>
                <a:cs typeface="Comic Sans MS"/>
              </a:rPr>
              <a:t>bit number would be factored by </a:t>
            </a:r>
            <a:r>
              <a:rPr lang="en-US" sz="2000" dirty="0">
                <a:latin typeface="Comic Sans MS"/>
                <a:cs typeface="Comic Sans MS"/>
              </a:rPr>
              <a:t>2010</a:t>
            </a: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(RSA</a:t>
            </a:r>
            <a:r>
              <a:rPr lang="en-US" sz="2000" dirty="0">
                <a:latin typeface="Comic Sans MS"/>
                <a:cs typeface="Comic Sans MS"/>
              </a:rPr>
              <a:t>-768 [232 digits] </a:t>
            </a:r>
            <a:r>
              <a:rPr lang="en-US" sz="2000" dirty="0">
                <a:latin typeface="Comic Sans MS"/>
                <a:cs typeface="Comic Sans MS"/>
              </a:rPr>
              <a:t>was factored by </a:t>
            </a:r>
            <a:r>
              <a:rPr lang="en-US" sz="2000" dirty="0" err="1">
                <a:latin typeface="Comic Sans MS"/>
                <a:cs typeface="Comic Sans MS"/>
              </a:rPr>
              <a:t>Lenstra</a:t>
            </a:r>
            <a:r>
              <a:rPr lang="en-US" sz="2000" dirty="0">
                <a:latin typeface="Comic Sans MS"/>
                <a:cs typeface="Comic Sans MS"/>
              </a:rPr>
              <a:t> in </a:t>
            </a:r>
            <a:r>
              <a:rPr lang="en-US" sz="2000" dirty="0">
                <a:latin typeface="Comic Sans MS"/>
                <a:cs typeface="Comic Sans MS"/>
              </a:rPr>
              <a:t>2009</a:t>
            </a: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>
                <a:latin typeface="Comic Sans MS"/>
                <a:cs typeface="Comic Sans MS"/>
              </a:rPr>
              <a:t>                  1024-</a:t>
            </a:r>
            <a:r>
              <a:rPr lang="en-US" sz="2000" dirty="0">
                <a:latin typeface="Comic Sans MS"/>
                <a:cs typeface="Comic Sans MS"/>
              </a:rPr>
              <a:t>bit number would be factored by </a:t>
            </a:r>
            <a:r>
              <a:rPr lang="en-US" sz="2000" dirty="0">
                <a:latin typeface="Comic Sans MS"/>
                <a:cs typeface="Comic Sans MS"/>
              </a:rPr>
              <a:t>2018</a:t>
            </a:r>
            <a:endParaRPr lang="en-US" sz="2000" dirty="0">
              <a:latin typeface="Comic Sans MS"/>
              <a:cs typeface="Comic Sans MS"/>
            </a:endParaRPr>
          </a:p>
          <a:p>
            <a:pPr algn="just"/>
            <a:r>
              <a:rPr lang="en-US" sz="2000" dirty="0">
                <a:latin typeface="Comic Sans MS"/>
                <a:cs typeface="Comic Sans MS"/>
              </a:rPr>
              <a:t>                   </a:t>
            </a:r>
            <a:r>
              <a:rPr lang="en-US" sz="2000" dirty="0">
                <a:latin typeface="Comic Sans MS"/>
                <a:cs typeface="Comic Sans MS"/>
              </a:rPr>
              <a:t>2048-</a:t>
            </a:r>
            <a:r>
              <a:rPr lang="en-US" sz="2000" dirty="0">
                <a:latin typeface="Comic Sans MS"/>
                <a:cs typeface="Comic Sans MS"/>
              </a:rPr>
              <a:t>bit number would be factored by </a:t>
            </a:r>
            <a:r>
              <a:rPr lang="en-US" sz="2000" dirty="0">
                <a:latin typeface="Comic Sans MS"/>
                <a:cs typeface="Comic Sans MS"/>
              </a:rPr>
              <a:t>2041</a:t>
            </a:r>
            <a:endParaRPr lang="en-US" sz="2000" dirty="0">
              <a:latin typeface="Comic Sans MS"/>
              <a:cs typeface="Comic Sans MS"/>
            </a:endParaRPr>
          </a:p>
          <a:p>
            <a:pPr algn="just"/>
            <a:endParaRPr lang="en-US" sz="2000" dirty="0">
              <a:latin typeface="Comic Sans MS"/>
              <a:cs typeface="Comic Sans MS"/>
            </a:endParaRPr>
          </a:p>
          <a:p>
            <a:pPr algn="just"/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803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9500" y="1514040"/>
            <a:ext cx="78105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u="sng" dirty="0">
                <a:latin typeface="Comic Sans MS"/>
                <a:cs typeface="Comic Sans MS"/>
              </a:rPr>
              <a:t>RSA</a:t>
            </a:r>
            <a:r>
              <a:rPr lang="en-US" sz="2000" u="sng" dirty="0">
                <a:latin typeface="Comic Sans MS"/>
                <a:cs typeface="Comic Sans MS"/>
              </a:rPr>
              <a:t>-768 [232 digits] was factored by </a:t>
            </a:r>
            <a:r>
              <a:rPr lang="en-US" sz="2000" u="sng" dirty="0" err="1">
                <a:latin typeface="Comic Sans MS"/>
                <a:cs typeface="Comic Sans MS"/>
              </a:rPr>
              <a:t>Lenstra</a:t>
            </a:r>
            <a:r>
              <a:rPr lang="en-US" sz="2000" u="sng" dirty="0">
                <a:latin typeface="Comic Sans MS"/>
                <a:cs typeface="Comic Sans MS"/>
              </a:rPr>
              <a:t> in 2009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They </a:t>
            </a:r>
            <a:r>
              <a:rPr lang="en-US" sz="2000" dirty="0">
                <a:latin typeface="Comic Sans MS"/>
                <a:cs typeface="Comic Sans MS"/>
              </a:rPr>
              <a:t>spent half a year on 80 processors on polynomial </a:t>
            </a:r>
            <a:r>
              <a:rPr lang="en-US" sz="2000" dirty="0">
                <a:latin typeface="Comic Sans MS"/>
                <a:cs typeface="Comic Sans MS"/>
              </a:rPr>
              <a:t>selection. This </a:t>
            </a:r>
            <a:r>
              <a:rPr lang="en-US" sz="2000" dirty="0">
                <a:latin typeface="Comic Sans MS"/>
                <a:cs typeface="Comic Sans MS"/>
              </a:rPr>
              <a:t>was about 3% of the main task, the sieving, which was done on many hundreds </a:t>
            </a:r>
            <a:r>
              <a:rPr lang="en-US" sz="2000" dirty="0">
                <a:latin typeface="Comic Sans MS"/>
                <a:cs typeface="Comic Sans MS"/>
              </a:rPr>
              <a:t>of machines </a:t>
            </a:r>
            <a:r>
              <a:rPr lang="en-US" sz="2000" dirty="0">
                <a:latin typeface="Comic Sans MS"/>
                <a:cs typeface="Comic Sans MS"/>
              </a:rPr>
              <a:t>and took almost two years. 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On </a:t>
            </a:r>
            <a:r>
              <a:rPr lang="en-US" sz="2000" dirty="0">
                <a:latin typeface="Comic Sans MS"/>
                <a:cs typeface="Comic Sans MS"/>
              </a:rPr>
              <a:t>a single core 2.2 GHz AMD Opteron processor </a:t>
            </a:r>
            <a:r>
              <a:rPr lang="en-US" sz="2000" dirty="0">
                <a:latin typeface="Comic Sans MS"/>
                <a:cs typeface="Comic Sans MS"/>
              </a:rPr>
              <a:t>with 2 </a:t>
            </a:r>
            <a:r>
              <a:rPr lang="en-US" sz="2000" dirty="0">
                <a:latin typeface="Comic Sans MS"/>
                <a:cs typeface="Comic Sans MS"/>
              </a:rPr>
              <a:t>GB RAM</a:t>
            </a:r>
            <a:r>
              <a:rPr lang="en-US" sz="2000" dirty="0">
                <a:latin typeface="Comic Sans MS"/>
                <a:cs typeface="Comic Sans MS"/>
              </a:rPr>
              <a:t>, sieving </a:t>
            </a:r>
            <a:r>
              <a:rPr lang="en-US" sz="2000" dirty="0">
                <a:latin typeface="Comic Sans MS"/>
                <a:cs typeface="Comic Sans MS"/>
              </a:rPr>
              <a:t>would have taken about fifteen hundred years</a:t>
            </a:r>
            <a:r>
              <a:rPr lang="en-US" sz="2000" dirty="0">
                <a:latin typeface="Comic Sans MS"/>
                <a:cs typeface="Comic Sans MS"/>
              </a:rPr>
              <a:t>.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2587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482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RSA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9500" y="1514039"/>
            <a:ext cx="78105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u="sng" dirty="0">
                <a:latin typeface="Comic Sans MS"/>
                <a:cs typeface="Comic Sans MS"/>
              </a:rPr>
              <a:t>RSA</a:t>
            </a:r>
            <a:r>
              <a:rPr lang="en-US" sz="2000" u="sng" dirty="0">
                <a:latin typeface="Comic Sans MS"/>
                <a:cs typeface="Comic Sans MS"/>
              </a:rPr>
              <a:t>-768 [232 digits] was factored by </a:t>
            </a:r>
            <a:r>
              <a:rPr lang="en-US" sz="2000" u="sng" dirty="0" err="1">
                <a:latin typeface="Comic Sans MS"/>
                <a:cs typeface="Comic Sans MS"/>
              </a:rPr>
              <a:t>Lenstra</a:t>
            </a:r>
            <a:r>
              <a:rPr lang="en-US" sz="2000" u="sng" dirty="0">
                <a:latin typeface="Comic Sans MS"/>
                <a:cs typeface="Comic Sans MS"/>
              </a:rPr>
              <a:t> in 2009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They </a:t>
            </a:r>
            <a:r>
              <a:rPr lang="en-US" sz="2000" dirty="0">
                <a:latin typeface="Comic Sans MS"/>
                <a:cs typeface="Comic Sans MS"/>
              </a:rPr>
              <a:t>spent half a year on 80 processors on polynomial </a:t>
            </a:r>
            <a:r>
              <a:rPr lang="en-US" sz="2000" dirty="0">
                <a:latin typeface="Comic Sans MS"/>
                <a:cs typeface="Comic Sans MS"/>
              </a:rPr>
              <a:t>selection. This </a:t>
            </a:r>
            <a:r>
              <a:rPr lang="en-US" sz="2000" dirty="0">
                <a:latin typeface="Comic Sans MS"/>
                <a:cs typeface="Comic Sans MS"/>
              </a:rPr>
              <a:t>was about 3% of the main task, the sieving, which was done on many hundreds </a:t>
            </a:r>
            <a:r>
              <a:rPr lang="en-US" sz="2000" dirty="0">
                <a:latin typeface="Comic Sans MS"/>
                <a:cs typeface="Comic Sans MS"/>
              </a:rPr>
              <a:t>of machines </a:t>
            </a:r>
            <a:r>
              <a:rPr lang="en-US" sz="2000" dirty="0">
                <a:latin typeface="Comic Sans MS"/>
                <a:cs typeface="Comic Sans MS"/>
              </a:rPr>
              <a:t>and took almost two years. </a:t>
            </a: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On </a:t>
            </a:r>
            <a:r>
              <a:rPr lang="en-US" sz="2000" dirty="0">
                <a:latin typeface="Comic Sans MS"/>
                <a:cs typeface="Comic Sans MS"/>
              </a:rPr>
              <a:t>a single core 2.2 GHz AMD Opteron processor </a:t>
            </a:r>
            <a:r>
              <a:rPr lang="en-US" sz="2000" dirty="0">
                <a:latin typeface="Comic Sans MS"/>
                <a:cs typeface="Comic Sans MS"/>
              </a:rPr>
              <a:t>with 2 </a:t>
            </a:r>
            <a:r>
              <a:rPr lang="en-US" sz="2000" dirty="0">
                <a:latin typeface="Comic Sans MS"/>
                <a:cs typeface="Comic Sans MS"/>
              </a:rPr>
              <a:t>GB RAM</a:t>
            </a:r>
            <a:r>
              <a:rPr lang="en-US" sz="2000" dirty="0">
                <a:latin typeface="Comic Sans MS"/>
                <a:cs typeface="Comic Sans MS"/>
              </a:rPr>
              <a:t>, sieving </a:t>
            </a:r>
            <a:r>
              <a:rPr lang="en-US" sz="2000" dirty="0">
                <a:latin typeface="Comic Sans MS"/>
                <a:cs typeface="Comic Sans MS"/>
              </a:rPr>
              <a:t>would have taken about fifteen hundred years</a:t>
            </a:r>
            <a:r>
              <a:rPr lang="en-US" sz="2000" dirty="0">
                <a:latin typeface="Comic Sans MS"/>
                <a:cs typeface="Comic Sans MS"/>
              </a:rPr>
              <a:t>.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Factoring a 1024-bit RSA modulus would be about a thousand times harder, and a 768-bit RSA modulus is several thousands times harder to factor than a 512-bit one</a:t>
            </a:r>
          </a:p>
          <a:p>
            <a:pPr marL="342900" indent="-342900" algn="just">
              <a:buFont typeface="Arial"/>
              <a:buChar char="•"/>
            </a:pPr>
            <a:endParaRPr lang="en-US" sz="2000" dirty="0">
              <a:latin typeface="Comic Sans MS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They suggest to leave 1024-bit modulus within the next three to four years (by 2013-2014) 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594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876099" y="4162697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2" name="Picture 21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100" y="3612548"/>
            <a:ext cx="590093" cy="590093"/>
          </a:xfrm>
          <a:prstGeom prst="rect">
            <a:avLst/>
          </a:prstGeom>
        </p:spPr>
      </p:pic>
      <p:pic>
        <p:nvPicPr>
          <p:cNvPr id="26" name="Picture 25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842" y="1596430"/>
            <a:ext cx="820358" cy="83139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539303" y="2018889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11" name="Picture 10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384" y="4287854"/>
            <a:ext cx="820358" cy="831398"/>
          </a:xfrm>
          <a:prstGeom prst="rect">
            <a:avLst/>
          </a:prstGeom>
        </p:spPr>
      </p:pic>
      <p:pic>
        <p:nvPicPr>
          <p:cNvPr id="13" name="Picture 12" descr="doc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4321365"/>
            <a:ext cx="666116" cy="66611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37218" y="4787426"/>
            <a:ext cx="411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M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" name="Arc 1"/>
          <p:cNvSpPr/>
          <p:nvPr/>
        </p:nvSpPr>
        <p:spPr>
          <a:xfrm rot="18495790">
            <a:off x="2438601" y="4181644"/>
            <a:ext cx="1275476" cy="1089251"/>
          </a:xfrm>
          <a:prstGeom prst="arc">
            <a:avLst>
              <a:gd name="adj1" fmla="val 16200000"/>
              <a:gd name="adj2" fmla="val 192795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326332" y="5023651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006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PUBLIC-KEY ENCRYPTION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693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876099" y="4162697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2" name="Picture 21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100" y="3612548"/>
            <a:ext cx="590093" cy="590093"/>
          </a:xfrm>
          <a:prstGeom prst="rect">
            <a:avLst/>
          </a:prstGeom>
        </p:spPr>
      </p:pic>
      <p:pic>
        <p:nvPicPr>
          <p:cNvPr id="26" name="Picture 25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842" y="1596430"/>
            <a:ext cx="820358" cy="83139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539303" y="2018889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11" name="Picture 10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384" y="4287854"/>
            <a:ext cx="820358" cy="831398"/>
          </a:xfrm>
          <a:prstGeom prst="rect">
            <a:avLst/>
          </a:prstGeom>
        </p:spPr>
      </p:pic>
      <p:pic>
        <p:nvPicPr>
          <p:cNvPr id="13" name="Picture 12" descr="doc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4321365"/>
            <a:ext cx="666116" cy="66611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37218" y="4787426"/>
            <a:ext cx="411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M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" name="Arc 1"/>
          <p:cNvSpPr/>
          <p:nvPr/>
        </p:nvSpPr>
        <p:spPr>
          <a:xfrm rot="18495790">
            <a:off x="2438601" y="4181644"/>
            <a:ext cx="1275476" cy="1089251"/>
          </a:xfrm>
          <a:prstGeom prst="arc">
            <a:avLst>
              <a:gd name="adj1" fmla="val 16200000"/>
              <a:gd name="adj2" fmla="val 192795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326332" y="5023651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483100" y="4787426"/>
            <a:ext cx="520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kapali kutu.jpe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126" y="4455741"/>
            <a:ext cx="696224" cy="66886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625799" y="5023651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CT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006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PUBLIC-KEY ENCRYPTION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6102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876099" y="4162697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2" name="Picture 21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100" y="3612548"/>
            <a:ext cx="590093" cy="590093"/>
          </a:xfrm>
          <a:prstGeom prst="rect">
            <a:avLst/>
          </a:prstGeom>
        </p:spPr>
      </p:pic>
      <p:pic>
        <p:nvPicPr>
          <p:cNvPr id="26" name="Picture 25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842" y="1596430"/>
            <a:ext cx="820358" cy="83139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539303" y="2018889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1" name="Picture 20" descr="kapali kutu.jpe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913" y="2575207"/>
            <a:ext cx="575392" cy="55277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006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PUBLIC-KEY ENCRYPTION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2023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an 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913" y="2254572"/>
            <a:ext cx="1955781" cy="1955781"/>
          </a:xfrm>
          <a:prstGeom prst="rect">
            <a:avLst/>
          </a:prstGeom>
        </p:spPr>
      </p:pic>
      <p:pic>
        <p:nvPicPr>
          <p:cNvPr id="15" name="Picture 14" descr="farme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5" y="2419000"/>
            <a:ext cx="1407400" cy="148859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3790196" y="3250001"/>
            <a:ext cx="4486293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devil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799" y="1129261"/>
            <a:ext cx="836123" cy="7658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876099" y="4162697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22" name="Picture 21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100" y="3612548"/>
            <a:ext cx="590093" cy="590093"/>
          </a:xfrm>
          <a:prstGeom prst="rect">
            <a:avLst/>
          </a:prstGeom>
        </p:spPr>
      </p:pic>
      <p:pic>
        <p:nvPicPr>
          <p:cNvPr id="26" name="Picture 25" descr="acik kutu.jpe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842" y="1596430"/>
            <a:ext cx="820358" cy="83139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9539303" y="2018889"/>
            <a:ext cx="474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PK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18" name="Picture 17" descr="kapali kutu.jpe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504" y="4556693"/>
            <a:ext cx="696224" cy="66886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287177" y="5124603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CT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3" name="Plus 22"/>
          <p:cNvSpPr/>
          <p:nvPr/>
        </p:nvSpPr>
        <p:spPr>
          <a:xfrm>
            <a:off x="8278760" y="4745707"/>
            <a:ext cx="350904" cy="377008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keyy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400" y="4597444"/>
            <a:ext cx="590093" cy="590093"/>
          </a:xfrm>
          <a:prstGeom prst="rect">
            <a:avLst/>
          </a:prstGeom>
        </p:spPr>
      </p:pic>
      <p:sp>
        <p:nvSpPr>
          <p:cNvPr id="28" name="Equal 27"/>
          <p:cNvSpPr/>
          <p:nvPr/>
        </p:nvSpPr>
        <p:spPr>
          <a:xfrm>
            <a:off x="7082909" y="4829835"/>
            <a:ext cx="366626" cy="231917"/>
          </a:xfrm>
          <a:prstGeom prst="mathEqual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898" y="5177022"/>
            <a:ext cx="519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SK</a:t>
            </a:r>
            <a:endParaRPr lang="en-US" sz="2000" dirty="0">
              <a:latin typeface="Comic Sans MS"/>
              <a:cs typeface="Comic Sans MS"/>
            </a:endParaRPr>
          </a:p>
        </p:txBody>
      </p:sp>
      <p:pic>
        <p:nvPicPr>
          <p:cNvPr id="31" name="Picture 30" descr="doc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585" y="4562807"/>
            <a:ext cx="666116" cy="66611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915518" y="5028868"/>
            <a:ext cx="411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M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00657" y="187584"/>
            <a:ext cx="68484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PUBLIC-KEY ENCRYPTION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0566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4962" y="187584"/>
            <a:ext cx="657158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omic Sans MS"/>
              </a:rPr>
              <a:t>Modular Arithmetic</a:t>
            </a:r>
            <a:endParaRPr lang="en-US" sz="4000" u="sng" dirty="0">
              <a:solidFill>
                <a:schemeClr val="accent6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417" y="1136134"/>
            <a:ext cx="8417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For the modulus N,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   a = b mod N  if  ‘N divides a – b’  (a – b = </a:t>
            </a:r>
            <a:r>
              <a:rPr lang="en-US" sz="2400" dirty="0" err="1">
                <a:solidFill>
                  <a:srgbClr val="10253F"/>
                </a:solidFill>
                <a:latin typeface="Comic Sans MS"/>
                <a:cs typeface="Comic Sans MS"/>
              </a:rPr>
              <a:t>kN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 for k in Z)</a:t>
            </a:r>
          </a:p>
          <a:p>
            <a:endParaRPr lang="en-US" sz="2400" dirty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Z</a:t>
            </a:r>
            <a:r>
              <a:rPr lang="en-US" sz="2400" baseline="-25000" dirty="0">
                <a:solidFill>
                  <a:srgbClr val="10253F"/>
                </a:solidFill>
                <a:latin typeface="Comic Sans MS"/>
                <a:cs typeface="Comic Sans MS"/>
              </a:rPr>
              <a:t>N </a:t>
            </a:r>
            <a:r>
              <a:rPr lang="en-US" sz="2400" dirty="0">
                <a:solidFill>
                  <a:srgbClr val="10253F"/>
                </a:solidFill>
                <a:latin typeface="Comic Sans MS"/>
                <a:cs typeface="Comic Sans MS"/>
              </a:rPr>
              <a:t>= Z/NZ = {0, 1, 2, …, N – 1}           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8588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1884</Words>
  <Application>Microsoft Office PowerPoint</Application>
  <PresentationFormat>Geniş ekran</PresentationFormat>
  <Paragraphs>364</Paragraphs>
  <Slides>43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52" baseType="lpstr">
      <vt:lpstr>Arial</vt:lpstr>
      <vt:lpstr>Calibri</vt:lpstr>
      <vt:lpstr>Calibri Light</vt:lpstr>
      <vt:lpstr>Cambria Math</vt:lpstr>
      <vt:lpstr>Comic Sans MS</vt:lpstr>
      <vt:lpstr>Courier New</vt:lpstr>
      <vt:lpstr>Lucida Grande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</dc:creator>
  <cp:lastModifiedBy>Murat</cp:lastModifiedBy>
  <cp:revision>1</cp:revision>
  <dcterms:created xsi:type="dcterms:W3CDTF">2018-09-10T06:48:47Z</dcterms:created>
  <dcterms:modified xsi:type="dcterms:W3CDTF">2018-09-10T06:49:06Z</dcterms:modified>
</cp:coreProperties>
</file>