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BAA7DC0-D17C-4984-844B-44D8F770AFD4}"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C174E3-4F46-4E5D-A5E9-42A2DB1A39EA}" type="slidenum">
              <a:rPr lang="tr-TR" smtClean="0"/>
              <a:t>‹#›</a:t>
            </a:fld>
            <a:endParaRPr lang="tr-TR"/>
          </a:p>
        </p:txBody>
      </p:sp>
    </p:spTree>
    <p:extLst>
      <p:ext uri="{BB962C8B-B14F-4D97-AF65-F5344CB8AC3E}">
        <p14:creationId xmlns:p14="http://schemas.microsoft.com/office/powerpoint/2010/main" val="2779125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AA7DC0-D17C-4984-844B-44D8F770AFD4}"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C174E3-4F46-4E5D-A5E9-42A2DB1A39EA}" type="slidenum">
              <a:rPr lang="tr-TR" smtClean="0"/>
              <a:t>‹#›</a:t>
            </a:fld>
            <a:endParaRPr lang="tr-TR"/>
          </a:p>
        </p:txBody>
      </p:sp>
    </p:spTree>
    <p:extLst>
      <p:ext uri="{BB962C8B-B14F-4D97-AF65-F5344CB8AC3E}">
        <p14:creationId xmlns:p14="http://schemas.microsoft.com/office/powerpoint/2010/main" val="18247057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AA7DC0-D17C-4984-844B-44D8F770AFD4}"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C174E3-4F46-4E5D-A5E9-42A2DB1A39EA}" type="slidenum">
              <a:rPr lang="tr-TR" smtClean="0"/>
              <a:t>‹#›</a:t>
            </a:fld>
            <a:endParaRPr lang="tr-TR"/>
          </a:p>
        </p:txBody>
      </p:sp>
    </p:spTree>
    <p:extLst>
      <p:ext uri="{BB962C8B-B14F-4D97-AF65-F5344CB8AC3E}">
        <p14:creationId xmlns:p14="http://schemas.microsoft.com/office/powerpoint/2010/main" val="1814533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BAA7DC0-D17C-4984-844B-44D8F770AFD4}"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C174E3-4F46-4E5D-A5E9-42A2DB1A39EA}" type="slidenum">
              <a:rPr lang="tr-TR" smtClean="0"/>
              <a:t>‹#›</a:t>
            </a:fld>
            <a:endParaRPr lang="tr-TR"/>
          </a:p>
        </p:txBody>
      </p:sp>
    </p:spTree>
    <p:extLst>
      <p:ext uri="{BB962C8B-B14F-4D97-AF65-F5344CB8AC3E}">
        <p14:creationId xmlns:p14="http://schemas.microsoft.com/office/powerpoint/2010/main" val="3574645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BAA7DC0-D17C-4984-844B-44D8F770AFD4}"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C174E3-4F46-4E5D-A5E9-42A2DB1A39EA}" type="slidenum">
              <a:rPr lang="tr-TR" smtClean="0"/>
              <a:t>‹#›</a:t>
            </a:fld>
            <a:endParaRPr lang="tr-TR"/>
          </a:p>
        </p:txBody>
      </p:sp>
    </p:spTree>
    <p:extLst>
      <p:ext uri="{BB962C8B-B14F-4D97-AF65-F5344CB8AC3E}">
        <p14:creationId xmlns:p14="http://schemas.microsoft.com/office/powerpoint/2010/main" val="3842273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BAA7DC0-D17C-4984-844B-44D8F770AFD4}"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C174E3-4F46-4E5D-A5E9-42A2DB1A39EA}" type="slidenum">
              <a:rPr lang="tr-TR" smtClean="0"/>
              <a:t>‹#›</a:t>
            </a:fld>
            <a:endParaRPr lang="tr-TR"/>
          </a:p>
        </p:txBody>
      </p:sp>
    </p:spTree>
    <p:extLst>
      <p:ext uri="{BB962C8B-B14F-4D97-AF65-F5344CB8AC3E}">
        <p14:creationId xmlns:p14="http://schemas.microsoft.com/office/powerpoint/2010/main" val="589187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BAA7DC0-D17C-4984-844B-44D8F770AFD4}"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CC174E3-4F46-4E5D-A5E9-42A2DB1A39EA}" type="slidenum">
              <a:rPr lang="tr-TR" smtClean="0"/>
              <a:t>‹#›</a:t>
            </a:fld>
            <a:endParaRPr lang="tr-TR"/>
          </a:p>
        </p:txBody>
      </p:sp>
    </p:spTree>
    <p:extLst>
      <p:ext uri="{BB962C8B-B14F-4D97-AF65-F5344CB8AC3E}">
        <p14:creationId xmlns:p14="http://schemas.microsoft.com/office/powerpoint/2010/main" val="21578447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BAA7DC0-D17C-4984-844B-44D8F770AFD4}"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CC174E3-4F46-4E5D-A5E9-42A2DB1A39EA}" type="slidenum">
              <a:rPr lang="tr-TR" smtClean="0"/>
              <a:t>‹#›</a:t>
            </a:fld>
            <a:endParaRPr lang="tr-TR"/>
          </a:p>
        </p:txBody>
      </p:sp>
    </p:spTree>
    <p:extLst>
      <p:ext uri="{BB962C8B-B14F-4D97-AF65-F5344CB8AC3E}">
        <p14:creationId xmlns:p14="http://schemas.microsoft.com/office/powerpoint/2010/main" val="719306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BAA7DC0-D17C-4984-844B-44D8F770AFD4}"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CC174E3-4F46-4E5D-A5E9-42A2DB1A39EA}" type="slidenum">
              <a:rPr lang="tr-TR" smtClean="0"/>
              <a:t>‹#›</a:t>
            </a:fld>
            <a:endParaRPr lang="tr-TR"/>
          </a:p>
        </p:txBody>
      </p:sp>
    </p:spTree>
    <p:extLst>
      <p:ext uri="{BB962C8B-B14F-4D97-AF65-F5344CB8AC3E}">
        <p14:creationId xmlns:p14="http://schemas.microsoft.com/office/powerpoint/2010/main" val="737136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BAA7DC0-D17C-4984-844B-44D8F770AFD4}"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C174E3-4F46-4E5D-A5E9-42A2DB1A39EA}" type="slidenum">
              <a:rPr lang="tr-TR" smtClean="0"/>
              <a:t>‹#›</a:t>
            </a:fld>
            <a:endParaRPr lang="tr-TR"/>
          </a:p>
        </p:txBody>
      </p:sp>
    </p:spTree>
    <p:extLst>
      <p:ext uri="{BB962C8B-B14F-4D97-AF65-F5344CB8AC3E}">
        <p14:creationId xmlns:p14="http://schemas.microsoft.com/office/powerpoint/2010/main" val="38398955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BAA7DC0-D17C-4984-844B-44D8F770AFD4}"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C174E3-4F46-4E5D-A5E9-42A2DB1A39EA}" type="slidenum">
              <a:rPr lang="tr-TR" smtClean="0"/>
              <a:t>‹#›</a:t>
            </a:fld>
            <a:endParaRPr lang="tr-TR"/>
          </a:p>
        </p:txBody>
      </p:sp>
    </p:spTree>
    <p:extLst>
      <p:ext uri="{BB962C8B-B14F-4D97-AF65-F5344CB8AC3E}">
        <p14:creationId xmlns:p14="http://schemas.microsoft.com/office/powerpoint/2010/main" val="2634090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AA7DC0-D17C-4984-844B-44D8F770AFD4}"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C174E3-4F46-4E5D-A5E9-42A2DB1A39EA}" type="slidenum">
              <a:rPr lang="tr-TR" smtClean="0"/>
              <a:t>‹#›</a:t>
            </a:fld>
            <a:endParaRPr lang="tr-TR"/>
          </a:p>
        </p:txBody>
      </p:sp>
    </p:spTree>
    <p:extLst>
      <p:ext uri="{BB962C8B-B14F-4D97-AF65-F5344CB8AC3E}">
        <p14:creationId xmlns:p14="http://schemas.microsoft.com/office/powerpoint/2010/main" val="2232382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myaccount.google.com/?utm_source=OGB&amp;tab=mk&amp;utm_medium=ac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Yapısalcılık</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4155720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Yapısalcı edebiyat eleştiri, kaynağını, yapısal dilbilimin kurucusu olan Ferdinand de </a:t>
            </a:r>
            <a:r>
              <a:rPr lang="tr-TR" dirty="0" err="1" smtClean="0"/>
              <a:t>Saussure’ün</a:t>
            </a:r>
            <a:r>
              <a:rPr lang="tr-TR" dirty="0"/>
              <a:t> </a:t>
            </a:r>
            <a:r>
              <a:rPr lang="tr-TR" dirty="0" smtClean="0"/>
              <a:t>görüşlerinden alır.</a:t>
            </a:r>
          </a:p>
          <a:p>
            <a:r>
              <a:rPr lang="tr-TR" dirty="0" err="1" smtClean="0"/>
              <a:t>Saussure’ün</a:t>
            </a:r>
            <a:r>
              <a:rPr lang="tr-TR" dirty="0" smtClean="0"/>
              <a:t> dil konusundaki çalışma ve görüşleri ana çizgileriyle anlaşılmadan Yapısalcı edebiyat eleştirisi de anlaşılamaz.</a:t>
            </a:r>
          </a:p>
          <a:p>
            <a:r>
              <a:rPr lang="tr-TR" dirty="0" err="1" smtClean="0"/>
              <a:t>Saussurre</a:t>
            </a:r>
            <a:r>
              <a:rPr lang="tr-TR" dirty="0" smtClean="0"/>
              <a:t>, geleneksel dil anlayışını bütünüyle değiştiren yepyeni bir kuram ortaya atmıştır. Bu kuram, sonraki dilbilim çalışmalarında da son derece etkili olmuştur.</a:t>
            </a:r>
            <a:endParaRPr lang="tr-TR" dirty="0"/>
          </a:p>
        </p:txBody>
      </p:sp>
    </p:spTree>
    <p:extLst>
      <p:ext uri="{BB962C8B-B14F-4D97-AF65-F5344CB8AC3E}">
        <p14:creationId xmlns:p14="http://schemas.microsoft.com/office/powerpoint/2010/main" val="997591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smtClean="0"/>
              <a:t>Saussure’ün</a:t>
            </a:r>
            <a:r>
              <a:rPr lang="tr-TR" dirty="0" smtClean="0"/>
              <a:t> öncelikle dikkati çeken saptaması, göstergelerin nitelik ve işleviyle ilgilidir.</a:t>
            </a:r>
          </a:p>
          <a:p>
            <a:r>
              <a:rPr lang="tr-TR" dirty="0" smtClean="0"/>
              <a:t>Dilin göstergeleri olan sözcükler, dış dünyaya ilişkin adlandırma ve eşleştirme ile değil, kendi içinde sistematik bir yapı ve işleyişle anlam kazanırlar.</a:t>
            </a:r>
          </a:p>
          <a:p>
            <a:r>
              <a:rPr lang="tr-TR" dirty="0" smtClean="0"/>
              <a:t>Her gösterge, gösteren ve gösterilen olmak üzere iki ögeden oluşur. Sözcükler için bunu, ses ve anlam (kavram) biçiminde ifade edebiliriz. </a:t>
            </a:r>
            <a:endParaRPr lang="tr-TR" dirty="0"/>
          </a:p>
        </p:txBody>
      </p:sp>
    </p:spTree>
    <p:extLst>
      <p:ext uri="{BB962C8B-B14F-4D97-AF65-F5344CB8AC3E}">
        <p14:creationId xmlns:p14="http://schemas.microsoft.com/office/powerpoint/2010/main" val="2815074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Sözcükler, birer gösterge olarak başka bir şeye değil, kendi kavramlarına işaret ederler. Kavramlar da aynı biçimde kendi göstergelerini gösterirler. Gösteren ve gösterilen, bir göstergede ayrılmaz iki ögedir; birbirlerini tamamlarlar.</a:t>
            </a:r>
          </a:p>
          <a:p>
            <a:r>
              <a:rPr lang="tr-TR" dirty="0" smtClean="0"/>
              <a:t>Dilde gösterge olan sözcüklerin işaret ettikleri kavramlara ilişkileri kendiliğinden ve zorunlu değil, </a:t>
            </a:r>
            <a:r>
              <a:rPr lang="tr-TR" dirty="0" err="1" smtClean="0"/>
              <a:t>uzlaşımsal</a:t>
            </a:r>
            <a:r>
              <a:rPr lang="tr-TR" dirty="0" smtClean="0"/>
              <a:t> ve saymacadır.</a:t>
            </a:r>
          </a:p>
          <a:p>
            <a:r>
              <a:rPr lang="tr-TR" dirty="0" smtClean="0"/>
              <a:t>Başka bir deyişle, sözcüklerin hangi anlamda kullanılacakları, tarihsel ve toplumsal bir uzlaşma ile belirlenmiştir. Birey, içine doğduğu dilin bu uzlaşmalı ilişkiler ağını öğrenerek dil kullanım yeteneği kazanır.</a:t>
            </a:r>
          </a:p>
          <a:p>
            <a:endParaRPr lang="tr-TR" dirty="0" smtClean="0"/>
          </a:p>
        </p:txBody>
      </p:sp>
    </p:spTree>
    <p:extLst>
      <p:ext uri="{BB962C8B-B14F-4D97-AF65-F5344CB8AC3E}">
        <p14:creationId xmlns:p14="http://schemas.microsoft.com/office/powerpoint/2010/main" val="2334584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Sözcüklerin kavramlarıyla ilişkilerinin bu niteliği, «göstergenin nedensizliği» olarak da adlandırılır.</a:t>
            </a:r>
          </a:p>
          <a:p>
            <a:r>
              <a:rPr lang="tr-TR" dirty="0" smtClean="0"/>
              <a:t>Burada yapılan saptamanın kanıtlanması son derece basittir. Bir ve aynı kavrama dünyanın farklı dillerinde farklı göstergelerle işaret edilmesi, gösteren ile gösterilen arasındaki ilişkinin saymaca ve uzlaşmaya dayalı olduğunun en önemli kanıtıdır. Örneğin «kapı» </a:t>
            </a:r>
            <a:r>
              <a:rPr lang="tr-TR" dirty="0" err="1" smtClean="0"/>
              <a:t>göndergesi</a:t>
            </a:r>
            <a:r>
              <a:rPr lang="tr-TR" dirty="0" smtClean="0"/>
              <a:t> için farklı dillerde </a:t>
            </a:r>
            <a:r>
              <a:rPr lang="tr-TR" dirty="0" err="1" smtClean="0"/>
              <a:t>door</a:t>
            </a:r>
            <a:r>
              <a:rPr lang="tr-TR" dirty="0" smtClean="0"/>
              <a:t>, tür, der gibi farklı göstergeler bulunur ve bunların hepsi de kapı </a:t>
            </a:r>
            <a:r>
              <a:rPr lang="tr-TR" dirty="0" err="1" smtClean="0"/>
              <a:t>göndergesine</a:t>
            </a:r>
            <a:r>
              <a:rPr lang="tr-TR" dirty="0" smtClean="0"/>
              <a:t> işaret eder. Eğer gösteren ve gösterilen arasındaki ilişki kendiliğinden ve zorunlu olsa idi bu durum ortaya çıkmaz, bütün dillerde kavramlar gibi sözcükler de ortak olurdu.</a:t>
            </a:r>
            <a:endParaRPr lang="tr-TR" dirty="0"/>
          </a:p>
        </p:txBody>
      </p:sp>
    </p:spTree>
    <p:extLst>
      <p:ext uri="{BB962C8B-B14F-4D97-AF65-F5344CB8AC3E}">
        <p14:creationId xmlns:p14="http://schemas.microsoft.com/office/powerpoint/2010/main" val="247426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Sözcüklerde anlamı yaratan, dilin kendi kendine yeterli ve kapalı bir sistem içindeki işleyişidir. Bir sözcüğün öbüründen farklı olmasının ve kendi </a:t>
            </a:r>
            <a:r>
              <a:rPr lang="tr-TR" dirty="0" err="1" smtClean="0"/>
              <a:t>göndergesine</a:t>
            </a:r>
            <a:r>
              <a:rPr lang="tr-TR" dirty="0" smtClean="0"/>
              <a:t> işaret etmesinin nedeni, dildeki öbür sözcüklerden farkına dayanır. Göstergeler sistemi olan dilin kendisi, dış dünyadan bağımsız olarak kendi kurallarına göre işler ve bu şekilde sözcükler arasındaki anlam farkı oluşur.</a:t>
            </a:r>
          </a:p>
          <a:p>
            <a:r>
              <a:rPr lang="tr-TR" dirty="0" smtClean="0"/>
              <a:t>Dil, bireylerin kendi öznel tasarruflarına kapalıdır. Bireyden önce kuralları, işleyişi ve sözcüklerinin anlamı belirlenmiştir. Bu yönüyle dil, birey tarafından ancak öğrenilebilecek bir sistematik yapıdır. Dolayasıyla dil, toplumsal ve soyut bir sistemdir. Bireyin dili kullanması ise «</a:t>
            </a:r>
            <a:r>
              <a:rPr lang="tr-TR" dirty="0" err="1" smtClean="0"/>
              <a:t>söz»ü</a:t>
            </a:r>
            <a:r>
              <a:rPr lang="tr-TR" dirty="0" smtClean="0"/>
              <a:t> meydana getirir. Söz, bireysel ve somut bir edimdir; dilin eylem hâlidir.</a:t>
            </a:r>
            <a:endParaRPr lang="tr-TR" dirty="0"/>
          </a:p>
        </p:txBody>
      </p:sp>
    </p:spTree>
    <p:extLst>
      <p:ext uri="{BB962C8B-B14F-4D97-AF65-F5344CB8AC3E}">
        <p14:creationId xmlns:p14="http://schemas.microsoft.com/office/powerpoint/2010/main" val="2428689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Yapısal dilbilimde önemli olan dil sistemini kavramaktır.  Bu kavrayış, bireyi söz yaratma becerisine götürür. Bir tavla ya da satranç oyununun kurallarını öğrenir gibi bireyler de dilin kurallarını öğrenir, sistemini kavrar, onu kullanabilir. Bunun için nasıl ki tavlanın ya da satrancın tarihini, geçirdiği bütün aşamaları ayrıntılı olarak bilmek gerekmiyorsa dilin de tarihini ve bütün evrelerini bireyin bilmesi gerekmez.</a:t>
            </a:r>
          </a:p>
          <a:p>
            <a:r>
              <a:rPr lang="tr-TR" dirty="0" smtClean="0"/>
              <a:t>Yapısal dilbilim, dile artzamanlı değil, eşzamanlı yaklaşılması gerektiğini öne sürer.</a:t>
            </a:r>
            <a:endParaRPr lang="tr-TR" dirty="0"/>
          </a:p>
        </p:txBody>
      </p:sp>
      <p:sp>
        <p:nvSpPr>
          <p:cNvPr id="4" name="Dikdörtgen 3"/>
          <p:cNvSpPr/>
          <p:nvPr/>
        </p:nvSpPr>
        <p:spPr>
          <a:xfrm>
            <a:off x="3048000" y="2967335"/>
            <a:ext cx="6096000" cy="923330"/>
          </a:xfrm>
          <a:prstGeom prst="rect">
            <a:avLst/>
          </a:prstGeom>
        </p:spPr>
        <p:txBody>
          <a:bodyPr>
            <a:spAutoFit/>
          </a:bodyPr>
          <a:lstStyle/>
          <a:p>
            <a:pPr algn="ctr"/>
            <a:r>
              <a:rPr lang="tr-TR" b="0" dirty="0" smtClean="0">
                <a:solidFill>
                  <a:srgbClr val="5F6368"/>
                </a:solidFill>
                <a:effectLst/>
                <a:latin typeface="Roboto"/>
              </a:rPr>
              <a:t>erdogankul@gmail.com</a:t>
            </a:r>
          </a:p>
          <a:p>
            <a:r>
              <a:rPr lang="tr-TR" b="0" u="none" strike="noStrike" dirty="0" smtClean="0">
                <a:solidFill>
                  <a:srgbClr val="3C4043"/>
                </a:solidFill>
                <a:effectLst/>
                <a:latin typeface="Google Sans"/>
                <a:hlinkClick r:id="rId2"/>
              </a:rPr>
              <a:t/>
            </a:r>
            <a:br>
              <a:rPr lang="tr-TR" b="0" u="none" strike="noStrike" dirty="0" smtClean="0">
                <a:solidFill>
                  <a:srgbClr val="3C4043"/>
                </a:solidFill>
                <a:effectLst/>
                <a:latin typeface="Google Sans"/>
                <a:hlinkClick r:id="rId2"/>
              </a:rPr>
            </a:br>
            <a:endParaRPr lang="tr-TR" dirty="0"/>
          </a:p>
        </p:txBody>
      </p:sp>
    </p:spTree>
    <p:extLst>
      <p:ext uri="{BB962C8B-B14F-4D97-AF65-F5344CB8AC3E}">
        <p14:creationId xmlns:p14="http://schemas.microsoft.com/office/powerpoint/2010/main" val="3238367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Yapısalcı edebiyat eleştirisi, tamamen bu temel yaklaşımlar üzerine kurulmuştur.</a:t>
            </a:r>
          </a:p>
          <a:p>
            <a:r>
              <a:rPr lang="tr-TR" dirty="0" smtClean="0"/>
              <a:t>Burada bütün bir edebiyat «dil», tek tek edebiyat yapıtları da «söz» gibi düşünülmüştür.</a:t>
            </a:r>
          </a:p>
          <a:p>
            <a:r>
              <a:rPr lang="tr-TR" dirty="0" smtClean="0"/>
              <a:t>Bireysel dil kullanımı nasıl bir dil sistemine bağlıysa, edebiyat yapıtları da genel bir edebiyat sistemine bağlıdır.</a:t>
            </a:r>
          </a:p>
          <a:p>
            <a:r>
              <a:rPr lang="tr-TR" dirty="0" smtClean="0"/>
              <a:t>Dolayısıyla önemli olan tek tek yapıtlar değil, bu sistemin kendisidir. Onun nasıl işlediği, metinleri nasıl olanaklı kıldığı, metinlere kendi niteliğini nasıl kazandırdığı anlaşılmaya çalışılmalıdır.</a:t>
            </a:r>
            <a:endParaRPr lang="tr-TR" dirty="0"/>
          </a:p>
        </p:txBody>
      </p:sp>
    </p:spTree>
    <p:extLst>
      <p:ext uri="{BB962C8B-B14F-4D97-AF65-F5344CB8AC3E}">
        <p14:creationId xmlns:p14="http://schemas.microsoft.com/office/powerpoint/2010/main" val="3537799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Edebiyatın tarihsel gelişimi üzerinde durulmamalı, metinler eşzamanlılık içinde incelenmelidir.</a:t>
            </a:r>
          </a:p>
          <a:p>
            <a:r>
              <a:rPr lang="tr-TR" dirty="0" smtClean="0"/>
              <a:t>Yapıtı oluşturan ögelerin birbiriyle bağıntıları ve işlevleri saptanmalıdır.</a:t>
            </a:r>
          </a:p>
          <a:p>
            <a:r>
              <a:rPr lang="tr-TR" dirty="0" smtClean="0"/>
              <a:t>Metin eleştirisi için metnin dışındaki bütün ögeler geçersizdir. Ne tarihsel ve toplumsal koşullar ne yazarın yaşamöyküsü ne de okurun beklentileri bu bakımdan bir önem taşımaz. Metin, kendi içinde bir bütündür ve tüm edebiyat yapıtlarının uyduğu bir sisteme uyarak var olur. Eleştirmenin görevi, bu sistemi ortaya koymaktır. Bunun için de metnin dışında kalan bütün ögelerden uzak durmalıdır.</a:t>
            </a:r>
          </a:p>
          <a:p>
            <a:r>
              <a:rPr lang="tr-TR" dirty="0" smtClean="0"/>
              <a:t>Yapısalcılık, 20. yüzyılda yalnızca edebiyatta değil, pek çok disiplinde de etkili olmuştur.</a:t>
            </a:r>
            <a:endParaRPr lang="tr-TR" dirty="0"/>
          </a:p>
        </p:txBody>
      </p:sp>
    </p:spTree>
    <p:extLst>
      <p:ext uri="{BB962C8B-B14F-4D97-AF65-F5344CB8AC3E}">
        <p14:creationId xmlns:p14="http://schemas.microsoft.com/office/powerpoint/2010/main" val="340730512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673</Words>
  <Application>Microsoft Office PowerPoint</Application>
  <PresentationFormat>Geniş ekran</PresentationFormat>
  <Paragraphs>26</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Arial</vt:lpstr>
      <vt:lpstr>Calibri</vt:lpstr>
      <vt:lpstr>Calibri Light</vt:lpstr>
      <vt:lpstr>Google Sans</vt:lpstr>
      <vt:lpstr>Roboto</vt:lpstr>
      <vt:lpstr>Office Teması</vt:lpstr>
      <vt:lpstr>Yapısalcılık</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Yapısalcılık</dc:title>
  <dc:creator>pc</dc:creator>
  <cp:lastModifiedBy>pc</cp:lastModifiedBy>
  <cp:revision>4</cp:revision>
  <dcterms:created xsi:type="dcterms:W3CDTF">2020-05-03T23:46:10Z</dcterms:created>
  <dcterms:modified xsi:type="dcterms:W3CDTF">2020-05-04T00:17:49Z</dcterms:modified>
</cp:coreProperties>
</file>