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12" r:id="rId3"/>
    <p:sldId id="313" r:id="rId4"/>
    <p:sldId id="314" r:id="rId5"/>
    <p:sldId id="316" r:id="rId6"/>
    <p:sldId id="317" r:id="rId7"/>
    <p:sldId id="318" r:id="rId8"/>
    <p:sldId id="319" r:id="rId9"/>
    <p:sldId id="338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184" autoAdjust="0"/>
  </p:normalViewPr>
  <p:slideViewPr>
    <p:cSldViewPr>
      <p:cViewPr varScale="1">
        <p:scale>
          <a:sx n="61" d="100"/>
          <a:sy n="61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5BECE4-BCAF-4A15-B578-083E3E2F2A9A}" type="datetimeFigureOut">
              <a:rPr lang="tr-TR" smtClean="0"/>
              <a:t>31.01.2020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BD9A8-0979-4088-B5FA-10CF322103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88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1A62CE-E2BC-43EE-A7EF-9DE65A39E75D}" type="slidenum">
              <a:rPr lang="tr-TR"/>
              <a:pPr/>
              <a:t>9</a:t>
            </a:fld>
            <a:endParaRPr lang="tr-TR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D74F1-88ED-4547-B57B-76CEEAC7CBDA}" type="datetimeFigureOut">
              <a:rPr lang="tr-TR" smtClean="0"/>
              <a:pPr/>
              <a:t>31.01.2020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C5590-9574-4B74-A1E2-7B4C3F66433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27584" y="1556792"/>
            <a:ext cx="7488832" cy="1440160"/>
          </a:xfrm>
        </p:spPr>
        <p:txBody>
          <a:bodyPr>
            <a:normAutofit/>
          </a:bodyPr>
          <a:lstStyle/>
          <a:p>
            <a:r>
              <a:rPr lang="tr-TR" sz="6000" b="1" dirty="0" smtClean="0">
                <a:solidFill>
                  <a:srgbClr val="7030A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EĞİTİM</a:t>
            </a:r>
            <a:r>
              <a:rPr lang="tr-TR" sz="5200" b="1" dirty="0" smtClean="0">
                <a:solidFill>
                  <a:srgbClr val="7030A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 </a:t>
            </a:r>
            <a:r>
              <a:rPr lang="tr-TR" sz="6000" b="1" dirty="0" smtClean="0">
                <a:solidFill>
                  <a:srgbClr val="7030A0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HUKUKU</a:t>
            </a:r>
            <a:endParaRPr lang="tr-TR" sz="6000" b="1" dirty="0">
              <a:solidFill>
                <a:srgbClr val="7030A0"/>
              </a:solidFill>
              <a:latin typeface="Palatino Linotype" panose="02040502050505030304" pitchFamily="18" charset="0"/>
              <a:cs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4932040" y="4941168"/>
            <a:ext cx="39346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latin typeface="Palatino Linotype" panose="02040502050505030304" pitchFamily="18" charset="0"/>
              </a:rPr>
              <a:t>DOÇ. DR. PELİN TAŞKIN</a:t>
            </a:r>
            <a:endParaRPr lang="tr-TR" sz="2400" b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79296" cy="864096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54461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1739 - </a:t>
            </a:r>
            <a:r>
              <a:rPr lang="tr-TR" dirty="0"/>
              <a:t>Milli Eğitim Temel </a:t>
            </a:r>
            <a:r>
              <a:rPr lang="tr-TR" dirty="0" smtClean="0"/>
              <a:t>Kanunu</a:t>
            </a:r>
          </a:p>
          <a:p>
            <a:r>
              <a:rPr lang="tr-TR" dirty="0"/>
              <a:t>222 </a:t>
            </a:r>
            <a:r>
              <a:rPr lang="tr-TR" dirty="0" smtClean="0"/>
              <a:t>- İlköğretim </a:t>
            </a:r>
            <a:r>
              <a:rPr lang="tr-TR" dirty="0"/>
              <a:t>ve Eğitim </a:t>
            </a:r>
            <a:r>
              <a:rPr lang="tr-TR" dirty="0" smtClean="0"/>
              <a:t>Kanunu</a:t>
            </a:r>
          </a:p>
          <a:p>
            <a:r>
              <a:rPr lang="tr-TR" dirty="0"/>
              <a:t>652 </a:t>
            </a:r>
            <a:r>
              <a:rPr lang="tr-TR" dirty="0" smtClean="0"/>
              <a:t>- MEB </a:t>
            </a:r>
            <a:r>
              <a:rPr lang="tr-TR" dirty="0"/>
              <a:t>Teşkilat ve Görevleri Hakkında </a:t>
            </a:r>
            <a:r>
              <a:rPr lang="tr-TR" dirty="0" smtClean="0"/>
              <a:t>KHK</a:t>
            </a:r>
          </a:p>
          <a:p>
            <a:r>
              <a:rPr lang="tr-TR" dirty="0"/>
              <a:t>430 </a:t>
            </a:r>
            <a:r>
              <a:rPr lang="tr-TR" dirty="0" smtClean="0"/>
              <a:t>- </a:t>
            </a:r>
            <a:r>
              <a:rPr lang="tr-TR" dirty="0" err="1" smtClean="0"/>
              <a:t>Tevhid</a:t>
            </a:r>
            <a:r>
              <a:rPr lang="tr-TR" dirty="0" smtClean="0"/>
              <a:t>-i </a:t>
            </a:r>
            <a:r>
              <a:rPr lang="tr-TR" dirty="0"/>
              <a:t>Tedrisat (Öğretim Birliği) </a:t>
            </a:r>
            <a:r>
              <a:rPr lang="tr-TR" dirty="0" smtClean="0"/>
              <a:t>Kanunu</a:t>
            </a:r>
          </a:p>
          <a:p>
            <a:r>
              <a:rPr lang="tr-TR" dirty="0"/>
              <a:t>3308 </a:t>
            </a:r>
            <a:r>
              <a:rPr lang="tr-TR" dirty="0" smtClean="0"/>
              <a:t>- Mesleki </a:t>
            </a:r>
            <a:r>
              <a:rPr lang="tr-TR" dirty="0"/>
              <a:t>Eğitim </a:t>
            </a:r>
            <a:r>
              <a:rPr lang="tr-TR" dirty="0" smtClean="0"/>
              <a:t>Kanunu</a:t>
            </a:r>
          </a:p>
          <a:p>
            <a:r>
              <a:rPr lang="tr-TR" dirty="0"/>
              <a:t>2547 </a:t>
            </a:r>
            <a:r>
              <a:rPr lang="tr-TR" dirty="0" smtClean="0"/>
              <a:t>- Yükseköğretim Kanunu</a:t>
            </a:r>
          </a:p>
          <a:p>
            <a:r>
              <a:rPr lang="tr-TR" dirty="0"/>
              <a:t>5580 </a:t>
            </a:r>
            <a:r>
              <a:rPr lang="tr-TR" dirty="0" smtClean="0"/>
              <a:t>- Özel </a:t>
            </a:r>
            <a:r>
              <a:rPr lang="tr-TR" dirty="0"/>
              <a:t>Öğretim Kurumları </a:t>
            </a:r>
            <a:r>
              <a:rPr lang="tr-TR" dirty="0" smtClean="0"/>
              <a:t>Kanunu</a:t>
            </a:r>
          </a:p>
          <a:p>
            <a:r>
              <a:rPr lang="tr-TR" dirty="0"/>
              <a:t>657 </a:t>
            </a:r>
            <a:r>
              <a:rPr lang="tr-TR" dirty="0" smtClean="0"/>
              <a:t>- Devlet </a:t>
            </a:r>
            <a:r>
              <a:rPr lang="tr-TR" dirty="0"/>
              <a:t>Memurları </a:t>
            </a:r>
            <a:r>
              <a:rPr lang="tr-TR" dirty="0" smtClean="0"/>
              <a:t>Kanunu</a:t>
            </a:r>
          </a:p>
          <a:p>
            <a:r>
              <a:rPr lang="tr-TR" dirty="0" err="1" smtClean="0"/>
              <a:t>MEB’na</a:t>
            </a:r>
            <a:r>
              <a:rPr lang="tr-TR" dirty="0" smtClean="0"/>
              <a:t> Bağlı </a:t>
            </a:r>
            <a:r>
              <a:rPr lang="tr-TR" dirty="0"/>
              <a:t>Eğitim Kurumları Yöneticilerinin Görevlendirilmelerine İlişkin </a:t>
            </a:r>
            <a:r>
              <a:rPr lang="tr-TR" dirty="0" smtClean="0"/>
              <a:t>Yönetmelik</a:t>
            </a:r>
          </a:p>
        </p:txBody>
      </p:sp>
    </p:spTree>
    <p:extLst>
      <p:ext uri="{BB962C8B-B14F-4D97-AF65-F5344CB8AC3E}">
        <p14:creationId xmlns:p14="http://schemas.microsoft.com/office/powerpoint/2010/main" val="164941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1739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Milli Eğitim Temel Kanunu</a:t>
            </a:r>
          </a:p>
          <a:p>
            <a:pPr marL="0" indent="0">
              <a:buNone/>
            </a:pPr>
            <a:r>
              <a:rPr lang="tr-TR" dirty="0" smtClean="0"/>
              <a:t>Türk eğitim sisteminin omurgasını şekillendirir.</a:t>
            </a:r>
          </a:p>
          <a:p>
            <a:pPr marL="0" indent="0">
              <a:buNone/>
            </a:pPr>
            <a:r>
              <a:rPr lang="tr-TR" dirty="0" smtClean="0"/>
              <a:t>Milli eğitimin üç genel amacını (Md.2) 14 temel ilkesini (Md. 4-17) belirler. </a:t>
            </a:r>
          </a:p>
          <a:p>
            <a:pPr marL="0" indent="0">
              <a:buNone/>
            </a:pPr>
            <a:r>
              <a:rPr lang="tr-TR" dirty="0" smtClean="0"/>
              <a:t>Eğitim sisteminin yapısını örgün ve yaygın eğitim olarak iki bölüme ayırır. </a:t>
            </a:r>
          </a:p>
          <a:p>
            <a:pPr marL="0" indent="0">
              <a:buNone/>
            </a:pPr>
            <a:r>
              <a:rPr lang="tr-TR" dirty="0" smtClean="0"/>
              <a:t>Örgün eğitim basamakları: </a:t>
            </a:r>
          </a:p>
          <a:p>
            <a:pPr lvl="1"/>
            <a:r>
              <a:rPr lang="tr-TR" dirty="0" smtClean="0"/>
              <a:t>Okul Öncesi Eğitim, </a:t>
            </a:r>
          </a:p>
          <a:p>
            <a:pPr lvl="1"/>
            <a:r>
              <a:rPr lang="tr-TR" dirty="0" smtClean="0"/>
              <a:t>İlköğretim, </a:t>
            </a:r>
          </a:p>
          <a:p>
            <a:pPr lvl="1"/>
            <a:r>
              <a:rPr lang="tr-TR" dirty="0" smtClean="0"/>
              <a:t>Ortaöğretim ve </a:t>
            </a:r>
          </a:p>
          <a:p>
            <a:pPr lvl="1"/>
            <a:r>
              <a:rPr lang="tr-TR" dirty="0" smtClean="0"/>
              <a:t>Yükseköğretim </a:t>
            </a:r>
          </a:p>
        </p:txBody>
      </p:sp>
    </p:spTree>
    <p:extLst>
      <p:ext uri="{BB962C8B-B14F-4D97-AF65-F5344CB8AC3E}">
        <p14:creationId xmlns:p14="http://schemas.microsoft.com/office/powerpoint/2010/main" val="3422678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1739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Milli Eğitim Temel Kanunu</a:t>
            </a:r>
          </a:p>
          <a:p>
            <a:pPr>
              <a:buNone/>
            </a:pPr>
            <a:r>
              <a:rPr lang="tr-TR" dirty="0" smtClean="0">
                <a:solidFill>
                  <a:srgbClr val="00B050"/>
                </a:solidFill>
              </a:rPr>
              <a:t>Yaygın eğitim: </a:t>
            </a:r>
          </a:p>
          <a:p>
            <a:pPr marL="0" indent="0">
              <a:buNone/>
            </a:pPr>
            <a:r>
              <a:rPr lang="tr-TR" i="1" dirty="0" smtClean="0"/>
              <a:t>“Örgün eğitim sistemine hiç girmemiş yahut, herhangi bir kademesinde bulunan veya bu kademeden çıkmış vatandaşlara, örgün eğitimin yanında veya dışında verilen eğitimdir.”</a:t>
            </a:r>
            <a:r>
              <a:rPr lang="tr-TR" dirty="0" smtClean="0"/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222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İlköğretim ve Eğitim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Kanunu</a:t>
            </a:r>
          </a:p>
          <a:p>
            <a:pPr marL="0" indent="0">
              <a:buNone/>
            </a:pPr>
            <a:r>
              <a:rPr lang="tr-TR" i="1" dirty="0" smtClean="0"/>
              <a:t>“İlköğretim, kadın erkek bütün Türklerin milli gayelere uygun olarak bedeni, zihni ve ahlaki gelişmelerine ve yetişmelerine hizmet eden temel eğitim ve öğretimdir.” </a:t>
            </a:r>
          </a:p>
        </p:txBody>
      </p:sp>
    </p:spTree>
    <p:extLst>
      <p:ext uri="{BB962C8B-B14F-4D97-AF65-F5344CB8AC3E}">
        <p14:creationId xmlns:p14="http://schemas.microsoft.com/office/powerpoint/2010/main" val="149324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222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İlköğretim ve Eğitim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Kanunu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Okula Başlama Yaşı:</a:t>
            </a:r>
          </a:p>
          <a:p>
            <a:r>
              <a:rPr lang="tr-TR" dirty="0" smtClean="0"/>
              <a:t>Okulöncesi Eğitim ve İlköğretim Kurumları Yönetmeliğinde (Md. 11) belirlenmiştir: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66 ayını dolduran çocukların ilkokula kaydı yapılır.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60 – 65 ay: Velinin yazılı isteği ile kaydedilir.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66, 67 ve 68 ay: Velinin dilekçesiyle 1 yıl ertelenebilir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69, 70 ve 71 ay: İlkokula başlamaya hazır olmadıklarını belgeleyen sağlık raporu ile 1 yıl ertelenebilir </a:t>
            </a:r>
          </a:p>
          <a:p>
            <a:pPr lvl="1">
              <a:buFont typeface="Wingdings" pitchFamily="2" charset="2"/>
              <a:buChar char="Ø"/>
            </a:pPr>
            <a:r>
              <a:rPr lang="tr-TR" dirty="0" smtClean="0"/>
              <a:t>72 ay ve üzeri: Zorunlu kaydedilir. </a:t>
            </a:r>
          </a:p>
          <a:p>
            <a:pPr lvl="1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7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652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MEB Teşkilat ve Görevleri Hakkında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KHK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Millî Eğitim Bakanlığının kuruluş, görev, yetki ve sorumluluklarını düzenler.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Bakanlık, </a:t>
            </a:r>
            <a:r>
              <a:rPr lang="tr-TR" dirty="0" smtClean="0">
                <a:solidFill>
                  <a:srgbClr val="FF0000"/>
                </a:solidFill>
              </a:rPr>
              <a:t>merkez, taşra ve yurtdışı teşkilatı </a:t>
            </a:r>
            <a:r>
              <a:rPr lang="tr-TR" dirty="0" smtClean="0"/>
              <a:t>olmak üzere üç ana yapıdan oluşur.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Millî Eğitim Şûrası Bakanlığın en yüksek danışma kuruludur.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Şûranın toplanmasıyla ilgili </a:t>
            </a:r>
            <a:r>
              <a:rPr lang="tr-TR" dirty="0" err="1" smtClean="0"/>
              <a:t>sekreterya</a:t>
            </a:r>
            <a:r>
              <a:rPr lang="tr-TR" dirty="0" smtClean="0"/>
              <a:t> işlerini Talim ve Terbiye Kurulu Başkanlığı yürütür. </a:t>
            </a:r>
          </a:p>
          <a:p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8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7030A0"/>
                </a:solidFill>
                <a:cs typeface="Times New Roman" pitchFamily="18" charset="0"/>
              </a:rPr>
              <a:t>Eğitimle İlgili Yasal Düzenlemeler</a:t>
            </a:r>
            <a:endParaRPr lang="tr-TR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3285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430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</a:rPr>
              <a:t>Tevhid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-i Tedrisat (Öğretim Birliği)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Kanunu</a:t>
            </a:r>
          </a:p>
          <a:p>
            <a:pPr algn="just"/>
            <a:r>
              <a:rPr lang="tr-TR" dirty="0" smtClean="0"/>
              <a:t>3 Mart 1924’te</a:t>
            </a:r>
            <a:r>
              <a:rPr lang="tr-TR" b="1" dirty="0" smtClean="0"/>
              <a:t> </a:t>
            </a:r>
            <a:r>
              <a:rPr lang="tr-TR" dirty="0" smtClean="0"/>
              <a:t>çıkarıldı. </a:t>
            </a:r>
          </a:p>
          <a:p>
            <a:pPr algn="just"/>
            <a:r>
              <a:rPr lang="tr-TR" dirty="0" smtClean="0"/>
              <a:t>Tüm eğitim ve öğretim kurumları Maarif Vekaleti (Milli Eğitim Bakanlığı) bünyesinde toplanmıştır. </a:t>
            </a:r>
          </a:p>
          <a:p>
            <a:pPr algn="just"/>
            <a:r>
              <a:rPr lang="tr-TR" dirty="0" smtClean="0"/>
              <a:t>Darülfünun’da (İstanbul Üniversitesi) imam ve hatip yetiştirilmesi amacıyla bir İlahiyat Fakültesi kurulması kararlaştırılmıştır. </a:t>
            </a:r>
          </a:p>
          <a:p>
            <a:pPr algn="just"/>
            <a:r>
              <a:rPr lang="tr-TR" dirty="0" smtClean="0"/>
              <a:t>Kanun, Anayasanın 174. maddesinde düzenlenen inkılap kanunlarının korunması kapsamında anayasal koruma altındadır.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62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C7E19-83C0-452F-8DEB-E114426462DA}" type="datetime1">
              <a:rPr lang="tr-TR" smtClean="0"/>
              <a:pPr/>
              <a:t>31.01.2020</a:t>
            </a:fld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2DFD2-080D-4439-8C16-24A2C89CAB58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2598622" y="6156295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 smtClean="0"/>
              <a:t>Görsel kaynağı: </a:t>
            </a:r>
            <a:r>
              <a:rPr lang="en-US" sz="1000" dirty="0" smtClean="0"/>
              <a:t>http</a:t>
            </a:r>
            <a:r>
              <a:rPr lang="en-US" sz="1000" dirty="0"/>
              <a:t>://eleskirtaihl.meb.k12.tr/icerikler/tesekkurler-ak-temizlik_4185632.html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548680"/>
            <a:ext cx="571500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857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420</Words>
  <Application>Microsoft Office PowerPoint</Application>
  <PresentationFormat>Ekran Gösterisi (4:3)</PresentationFormat>
  <Paragraphs>54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Palatino Linotype</vt:lpstr>
      <vt:lpstr>Times New Roman</vt:lpstr>
      <vt:lpstr>Wingdings</vt:lpstr>
      <vt:lpstr>Ofis Teması</vt:lpstr>
      <vt:lpstr>EĞİTİM HUKUKU</vt:lpstr>
      <vt:lpstr>Eğitimle İlgili Yasal Düzenlemeler</vt:lpstr>
      <vt:lpstr>Eğitimle İlgili Yasal Düzenlemeler</vt:lpstr>
      <vt:lpstr>Eğitimle İlgili Yasal Düzenlemeler</vt:lpstr>
      <vt:lpstr>Eğitimle İlgili Yasal Düzenlemeler</vt:lpstr>
      <vt:lpstr>Eğitimle İlgili Yasal Düzenlemeler</vt:lpstr>
      <vt:lpstr>Eğitimle İlgili Yasal Düzenlemeler</vt:lpstr>
      <vt:lpstr>Eğitimle İlgili Yasal Düzenlemeler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Yönetim Süreçleri</dc:title>
  <dc:creator>murat</dc:creator>
  <cp:lastModifiedBy>Yazar</cp:lastModifiedBy>
  <cp:revision>93</cp:revision>
  <dcterms:created xsi:type="dcterms:W3CDTF">2014-10-12T08:32:03Z</dcterms:created>
  <dcterms:modified xsi:type="dcterms:W3CDTF">2020-01-31T08:02:20Z</dcterms:modified>
</cp:coreProperties>
</file>