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2" r:id="rId5"/>
    <p:sldId id="263" r:id="rId6"/>
    <p:sldId id="260" r:id="rId7"/>
    <p:sldId id="261"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84"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60795D-638B-4C6B-BCE1-7761E7D8DF76}" type="doc">
      <dgm:prSet loTypeId="urn:microsoft.com/office/officeart/2005/8/layout/hierarchy1" loCatId="hierarchy" qsTypeId="urn:microsoft.com/office/officeart/2005/8/quickstyle/simple1" qsCatId="simple" csTypeId="urn:microsoft.com/office/officeart/2005/8/colors/colorful2" csCatId="colorful" phldr="1"/>
      <dgm:spPr/>
      <dgm:t>
        <a:bodyPr/>
        <a:lstStyle/>
        <a:p>
          <a:endParaRPr lang="en-US"/>
        </a:p>
      </dgm:t>
    </dgm:pt>
    <dgm:pt modelId="{E897FD30-32F0-4FB7-87D2-1096CFDC6E47}">
      <dgm:prSet/>
      <dgm:spPr/>
      <dgm:t>
        <a:bodyPr/>
        <a:lstStyle/>
        <a:p>
          <a:r>
            <a:rPr lang="tr-TR"/>
            <a:t>Aristoteles yönetim biçimlerinde sapma olduğunda toplumun yararına olmayacağını belirtir: </a:t>
          </a:r>
          <a:endParaRPr lang="en-US"/>
        </a:p>
      </dgm:t>
    </dgm:pt>
    <dgm:pt modelId="{E778F85B-63A5-4321-A8B0-6C32FC908642}" type="parTrans" cxnId="{D03FF66B-D9C2-4D89-B4CE-0C59C16EBD62}">
      <dgm:prSet/>
      <dgm:spPr/>
      <dgm:t>
        <a:bodyPr/>
        <a:lstStyle/>
        <a:p>
          <a:endParaRPr lang="en-US"/>
        </a:p>
      </dgm:t>
    </dgm:pt>
    <dgm:pt modelId="{A26BF887-7A51-4E5B-932D-5F5824C18065}" type="sibTrans" cxnId="{D03FF66B-D9C2-4D89-B4CE-0C59C16EBD62}">
      <dgm:prSet/>
      <dgm:spPr/>
      <dgm:t>
        <a:bodyPr/>
        <a:lstStyle/>
        <a:p>
          <a:endParaRPr lang="en-US"/>
        </a:p>
      </dgm:t>
    </dgm:pt>
    <dgm:pt modelId="{D1BF5265-3EA2-4660-A6D8-70697DC6B20A}">
      <dgm:prSet/>
      <dgm:spPr/>
      <dgm:t>
        <a:bodyPr/>
        <a:lstStyle/>
        <a:p>
          <a:r>
            <a:rPr lang="tr-TR" dirty="0"/>
            <a:t>«Bunlara karşılık olan sapmalar da şunlar: Krallıktan tiranlık, aristokrasiden oligarşi, siyasal yönetim ya da çokluğun anayasal egemenliğinden demokrasi. Çünkü tiranlık tek yöneticinin çıkarı için </a:t>
          </a:r>
          <a:r>
            <a:rPr lang="tr-TR" dirty="0" err="1"/>
            <a:t>tek'in</a:t>
          </a:r>
          <a:r>
            <a:rPr lang="tr-TR" dirty="0"/>
            <a:t> yönetimidir, oligarşi varlıklı adamların çıkarı için, demokrasi yoksulların çıkarı için, üçünden hiç biri bütün topluluğun yararını amaçlamaz» (Politika, 1974).</a:t>
          </a:r>
          <a:endParaRPr lang="en-US" dirty="0"/>
        </a:p>
      </dgm:t>
    </dgm:pt>
    <dgm:pt modelId="{BCF90642-0387-48B1-873A-6F3E836E8F45}" type="parTrans" cxnId="{631C2713-B47B-4708-9832-5514B8DF1A4F}">
      <dgm:prSet/>
      <dgm:spPr/>
      <dgm:t>
        <a:bodyPr/>
        <a:lstStyle/>
        <a:p>
          <a:endParaRPr lang="en-US"/>
        </a:p>
      </dgm:t>
    </dgm:pt>
    <dgm:pt modelId="{77D894CB-BB35-4F78-98C6-FD975FE0A6CE}" type="sibTrans" cxnId="{631C2713-B47B-4708-9832-5514B8DF1A4F}">
      <dgm:prSet/>
      <dgm:spPr/>
      <dgm:t>
        <a:bodyPr/>
        <a:lstStyle/>
        <a:p>
          <a:endParaRPr lang="en-US"/>
        </a:p>
      </dgm:t>
    </dgm:pt>
    <dgm:pt modelId="{62845498-E2A7-4EB2-B977-0E257B2CE903}" type="pres">
      <dgm:prSet presAssocID="{BF60795D-638B-4C6B-BCE1-7761E7D8DF76}" presName="hierChild1" presStyleCnt="0">
        <dgm:presLayoutVars>
          <dgm:chPref val="1"/>
          <dgm:dir/>
          <dgm:animOne val="branch"/>
          <dgm:animLvl val="lvl"/>
          <dgm:resizeHandles/>
        </dgm:presLayoutVars>
      </dgm:prSet>
      <dgm:spPr/>
    </dgm:pt>
    <dgm:pt modelId="{AF8ACDEA-90F2-4F3F-98F8-B3BE6CF5071C}" type="pres">
      <dgm:prSet presAssocID="{E897FD30-32F0-4FB7-87D2-1096CFDC6E47}" presName="hierRoot1" presStyleCnt="0"/>
      <dgm:spPr/>
    </dgm:pt>
    <dgm:pt modelId="{28EE9BB1-B5F9-4335-A954-91D9CF94B9BF}" type="pres">
      <dgm:prSet presAssocID="{E897FD30-32F0-4FB7-87D2-1096CFDC6E47}" presName="composite" presStyleCnt="0"/>
      <dgm:spPr/>
    </dgm:pt>
    <dgm:pt modelId="{AE40C4D7-AD76-446C-9CA2-B22D0024DF63}" type="pres">
      <dgm:prSet presAssocID="{E897FD30-32F0-4FB7-87D2-1096CFDC6E47}" presName="background" presStyleLbl="node0" presStyleIdx="0" presStyleCnt="2"/>
      <dgm:spPr/>
    </dgm:pt>
    <dgm:pt modelId="{EB973DDB-1086-4FB3-9033-A84819788D63}" type="pres">
      <dgm:prSet presAssocID="{E897FD30-32F0-4FB7-87D2-1096CFDC6E47}" presName="text" presStyleLbl="fgAcc0" presStyleIdx="0" presStyleCnt="2" custLinFactNeighborX="-1312" custLinFactNeighborY="-4910">
        <dgm:presLayoutVars>
          <dgm:chPref val="3"/>
        </dgm:presLayoutVars>
      </dgm:prSet>
      <dgm:spPr/>
    </dgm:pt>
    <dgm:pt modelId="{A1653ACB-BE9D-4C21-9CB7-C9B3D1162C4F}" type="pres">
      <dgm:prSet presAssocID="{E897FD30-32F0-4FB7-87D2-1096CFDC6E47}" presName="hierChild2" presStyleCnt="0"/>
      <dgm:spPr/>
    </dgm:pt>
    <dgm:pt modelId="{236B2387-0396-4128-9DFF-96855BDC20A5}" type="pres">
      <dgm:prSet presAssocID="{D1BF5265-3EA2-4660-A6D8-70697DC6B20A}" presName="hierRoot1" presStyleCnt="0"/>
      <dgm:spPr/>
    </dgm:pt>
    <dgm:pt modelId="{3AACE568-DC17-489C-8910-233F8F79725C}" type="pres">
      <dgm:prSet presAssocID="{D1BF5265-3EA2-4660-A6D8-70697DC6B20A}" presName="composite" presStyleCnt="0"/>
      <dgm:spPr/>
    </dgm:pt>
    <dgm:pt modelId="{B3D3A913-1DBA-4B55-A587-75BCCC6FF30F}" type="pres">
      <dgm:prSet presAssocID="{D1BF5265-3EA2-4660-A6D8-70697DC6B20A}" presName="background" presStyleLbl="node0" presStyleIdx="1" presStyleCnt="2"/>
      <dgm:spPr/>
    </dgm:pt>
    <dgm:pt modelId="{D330956F-08D4-4AE8-A1A8-BE50B3174B6F}" type="pres">
      <dgm:prSet presAssocID="{D1BF5265-3EA2-4660-A6D8-70697DC6B20A}" presName="text" presStyleLbl="fgAcc0" presStyleIdx="1" presStyleCnt="2">
        <dgm:presLayoutVars>
          <dgm:chPref val="3"/>
        </dgm:presLayoutVars>
      </dgm:prSet>
      <dgm:spPr/>
    </dgm:pt>
    <dgm:pt modelId="{4DF98501-C5F5-4E8B-93D7-8D19007D9422}" type="pres">
      <dgm:prSet presAssocID="{D1BF5265-3EA2-4660-A6D8-70697DC6B20A}" presName="hierChild2" presStyleCnt="0"/>
      <dgm:spPr/>
    </dgm:pt>
  </dgm:ptLst>
  <dgm:cxnLst>
    <dgm:cxn modelId="{631C2713-B47B-4708-9832-5514B8DF1A4F}" srcId="{BF60795D-638B-4C6B-BCE1-7761E7D8DF76}" destId="{D1BF5265-3EA2-4660-A6D8-70697DC6B20A}" srcOrd="1" destOrd="0" parTransId="{BCF90642-0387-48B1-873A-6F3E836E8F45}" sibTransId="{77D894CB-BB35-4F78-98C6-FD975FE0A6CE}"/>
    <dgm:cxn modelId="{1F239318-83DE-422F-898C-E1436B105E8E}" type="presOf" srcId="{E897FD30-32F0-4FB7-87D2-1096CFDC6E47}" destId="{EB973DDB-1086-4FB3-9033-A84819788D63}" srcOrd="0" destOrd="0" presId="urn:microsoft.com/office/officeart/2005/8/layout/hierarchy1"/>
    <dgm:cxn modelId="{D03FF66B-D9C2-4D89-B4CE-0C59C16EBD62}" srcId="{BF60795D-638B-4C6B-BCE1-7761E7D8DF76}" destId="{E897FD30-32F0-4FB7-87D2-1096CFDC6E47}" srcOrd="0" destOrd="0" parTransId="{E778F85B-63A5-4321-A8B0-6C32FC908642}" sibTransId="{A26BF887-7A51-4E5B-932D-5F5824C18065}"/>
    <dgm:cxn modelId="{E76B9E77-653E-411A-AE8C-AFC28DB7E4CC}" type="presOf" srcId="{BF60795D-638B-4C6B-BCE1-7761E7D8DF76}" destId="{62845498-E2A7-4EB2-B977-0E257B2CE903}" srcOrd="0" destOrd="0" presId="urn:microsoft.com/office/officeart/2005/8/layout/hierarchy1"/>
    <dgm:cxn modelId="{21D5B57D-F739-4E50-83AA-40E62575F706}" type="presOf" srcId="{D1BF5265-3EA2-4660-A6D8-70697DC6B20A}" destId="{D330956F-08D4-4AE8-A1A8-BE50B3174B6F}" srcOrd="0" destOrd="0" presId="urn:microsoft.com/office/officeart/2005/8/layout/hierarchy1"/>
    <dgm:cxn modelId="{49EB46DF-E8D5-4740-B36C-8DF05C5B9FF3}" type="presParOf" srcId="{62845498-E2A7-4EB2-B977-0E257B2CE903}" destId="{AF8ACDEA-90F2-4F3F-98F8-B3BE6CF5071C}" srcOrd="0" destOrd="0" presId="urn:microsoft.com/office/officeart/2005/8/layout/hierarchy1"/>
    <dgm:cxn modelId="{691504F1-70F6-49F8-8F39-E72334C88AF8}" type="presParOf" srcId="{AF8ACDEA-90F2-4F3F-98F8-B3BE6CF5071C}" destId="{28EE9BB1-B5F9-4335-A954-91D9CF94B9BF}" srcOrd="0" destOrd="0" presId="urn:microsoft.com/office/officeart/2005/8/layout/hierarchy1"/>
    <dgm:cxn modelId="{7B888D16-AC92-4E75-8E18-FA014AD1F831}" type="presParOf" srcId="{28EE9BB1-B5F9-4335-A954-91D9CF94B9BF}" destId="{AE40C4D7-AD76-446C-9CA2-B22D0024DF63}" srcOrd="0" destOrd="0" presId="urn:microsoft.com/office/officeart/2005/8/layout/hierarchy1"/>
    <dgm:cxn modelId="{4BD773AF-DBB4-4C49-B1CD-239EDD0F4186}" type="presParOf" srcId="{28EE9BB1-B5F9-4335-A954-91D9CF94B9BF}" destId="{EB973DDB-1086-4FB3-9033-A84819788D63}" srcOrd="1" destOrd="0" presId="urn:microsoft.com/office/officeart/2005/8/layout/hierarchy1"/>
    <dgm:cxn modelId="{13DB245B-656B-4FB7-B8A7-B1A01BC8340F}" type="presParOf" srcId="{AF8ACDEA-90F2-4F3F-98F8-B3BE6CF5071C}" destId="{A1653ACB-BE9D-4C21-9CB7-C9B3D1162C4F}" srcOrd="1" destOrd="0" presId="urn:microsoft.com/office/officeart/2005/8/layout/hierarchy1"/>
    <dgm:cxn modelId="{119CA512-D361-46A3-8240-2E31229DA11F}" type="presParOf" srcId="{62845498-E2A7-4EB2-B977-0E257B2CE903}" destId="{236B2387-0396-4128-9DFF-96855BDC20A5}" srcOrd="1" destOrd="0" presId="urn:microsoft.com/office/officeart/2005/8/layout/hierarchy1"/>
    <dgm:cxn modelId="{62EC9E14-10E9-42F2-9CAC-E7FED778B9B4}" type="presParOf" srcId="{236B2387-0396-4128-9DFF-96855BDC20A5}" destId="{3AACE568-DC17-489C-8910-233F8F79725C}" srcOrd="0" destOrd="0" presId="urn:microsoft.com/office/officeart/2005/8/layout/hierarchy1"/>
    <dgm:cxn modelId="{EF1B1ACE-EC43-458E-B9B4-27C401F172ED}" type="presParOf" srcId="{3AACE568-DC17-489C-8910-233F8F79725C}" destId="{B3D3A913-1DBA-4B55-A587-75BCCC6FF30F}" srcOrd="0" destOrd="0" presId="urn:microsoft.com/office/officeart/2005/8/layout/hierarchy1"/>
    <dgm:cxn modelId="{1620A253-79F6-419D-931D-0501527AE2D2}" type="presParOf" srcId="{3AACE568-DC17-489C-8910-233F8F79725C}" destId="{D330956F-08D4-4AE8-A1A8-BE50B3174B6F}" srcOrd="1" destOrd="0" presId="urn:microsoft.com/office/officeart/2005/8/layout/hierarchy1"/>
    <dgm:cxn modelId="{DC94787B-BFBA-4968-B3AF-4680A3837912}" type="presParOf" srcId="{236B2387-0396-4128-9DFF-96855BDC20A5}" destId="{4DF98501-C5F5-4E8B-93D7-8D19007D9422}"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40C4D7-AD76-446C-9CA2-B22D0024DF63}">
      <dsp:nvSpPr>
        <dsp:cNvPr id="0" name=""/>
        <dsp:cNvSpPr/>
      </dsp:nvSpPr>
      <dsp:spPr>
        <a:xfrm>
          <a:off x="-52818" y="195714"/>
          <a:ext cx="4115155" cy="261312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B973DDB-1086-4FB3-9033-A84819788D63}">
      <dsp:nvSpPr>
        <dsp:cNvPr id="0" name=""/>
        <dsp:cNvSpPr/>
      </dsp:nvSpPr>
      <dsp:spPr>
        <a:xfrm>
          <a:off x="404421" y="630092"/>
          <a:ext cx="4115155" cy="261312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kern="1200"/>
            <a:t>Aristoteles yönetim biçimlerinde sapma olduğunda toplumun yararına olmayacağını belirtir: </a:t>
          </a:r>
          <a:endParaRPr lang="en-US" sz="1600" kern="1200"/>
        </a:p>
      </dsp:txBody>
      <dsp:txXfrm>
        <a:off x="480957" y="706628"/>
        <a:ext cx="3962083" cy="2460051"/>
      </dsp:txXfrm>
    </dsp:sp>
    <dsp:sp modelId="{B3D3A913-1DBA-4B55-A587-75BCCC6FF30F}">
      <dsp:nvSpPr>
        <dsp:cNvPr id="0" name=""/>
        <dsp:cNvSpPr/>
      </dsp:nvSpPr>
      <dsp:spPr>
        <a:xfrm>
          <a:off x="5030807" y="324019"/>
          <a:ext cx="4115155" cy="261312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330956F-08D4-4AE8-A1A8-BE50B3174B6F}">
      <dsp:nvSpPr>
        <dsp:cNvPr id="0" name=""/>
        <dsp:cNvSpPr/>
      </dsp:nvSpPr>
      <dsp:spPr>
        <a:xfrm>
          <a:off x="5488046" y="758396"/>
          <a:ext cx="4115155" cy="261312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kern="1200" dirty="0"/>
            <a:t>«Bunlara karşılık olan sapmalar da şunlar: Krallıktan tiranlık, aristokrasiden oligarşi, siyasal yönetim ya da çokluğun anayasal egemenliğinden demokrasi. Çünkü tiranlık tek yöneticinin çıkarı için </a:t>
          </a:r>
          <a:r>
            <a:rPr lang="tr-TR" sz="1600" kern="1200" dirty="0" err="1"/>
            <a:t>tek'in</a:t>
          </a:r>
          <a:r>
            <a:rPr lang="tr-TR" sz="1600" kern="1200" dirty="0"/>
            <a:t> yönetimidir, oligarşi varlıklı adamların çıkarı için, demokrasi yoksulların çıkarı için, üçünden hiç biri bütün topluluğun yararını amaçlamaz» (Politika, 1974).</a:t>
          </a:r>
          <a:endParaRPr lang="en-US" sz="1600" kern="1200" dirty="0"/>
        </a:p>
      </dsp:txBody>
      <dsp:txXfrm>
        <a:off x="5564582" y="834932"/>
        <a:ext cx="3962083" cy="246005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423BF71-38B7-8642-BFCE-EDAE9BD0CBAF}" type="datetimeFigureOut">
              <a:rPr lang="en-US" dirty="0"/>
              <a:t>5/27/2020</a:t>
            </a:fld>
            <a:endParaRPr lang="en-US" dirty="0"/>
          </a:p>
        </p:txBody>
      </p:sp>
      <p:sp>
        <p:nvSpPr>
          <p:cNvPr id="5" name="Footer Placeholder 4"/>
          <p:cNvSpPr>
            <a:spLocks noGrp="1"/>
          </p:cNvSpPr>
          <p:nvPr>
            <p:ph type="ftr" sz="quarter" idx="11"/>
          </p:nvPr>
        </p:nvSpPr>
        <p:spPr>
          <a:xfrm>
            <a:off x="2493105" y="329307"/>
            <a:ext cx="4897310"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3B025CB-9D18-264E-A945-2D020344C9DA}"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07EFB6C-7E96-8F41-8872-189CA1C59F84}"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981CDE-9BE7-C544-8ACB-7077DFC4270F}"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55BA285-9698-1B45-8319-D90A8C63F150}"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A86CD42-43FF-B740-998F-DCC3802C4CE3}"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534695" y="2824269"/>
            <a:ext cx="4608576"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54792" y="2821491"/>
            <a:ext cx="4608576"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EA0FFBD-2EE4-8547-BBAE-A1AC91C8D77E}" type="datetimeFigureOut">
              <a:rPr lang="en-US" dirty="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55A2352-D7AC-F242-9256-A4477BCBF354}" type="datetimeFigureOut">
              <a:rPr lang="en-US" dirty="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FCFC6A-9AE6-404D-9FDD-168B477B9C90}" type="datetimeFigureOut">
              <a:rPr lang="en-US" dirty="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1CFCDFD-B4CF-A241-8D71-E814B10BEAF4}"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26A7B589-FD4B-7E46-869A-CBADC5FC564E}" type="datetimeFigureOut">
              <a:rPr lang="en-US" dirty="0"/>
              <a:t>5/27/2020</a:t>
            </a:fld>
            <a:endParaRPr lang="en-US" dirty="0"/>
          </a:p>
        </p:txBody>
      </p:sp>
      <p:sp>
        <p:nvSpPr>
          <p:cNvPr id="6" name="Footer Placeholder 5"/>
          <p:cNvSpPr>
            <a:spLocks noGrp="1"/>
          </p:cNvSpPr>
          <p:nvPr>
            <p:ph type="ftr" sz="quarter" idx="11"/>
          </p:nvPr>
        </p:nvSpPr>
        <p:spPr>
          <a:xfrm>
            <a:off x="1534910" y="318640"/>
            <a:ext cx="5453475"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CD8A92E-5FF9-8143-81B3-CCB531513398}" type="datetimeFigureOut">
              <a:rPr lang="en-US" dirty="0"/>
              <a:t>5/27/2020</a:t>
            </a:fld>
            <a:endParaRPr lang="en-US" dirty="0"/>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F6227C-4327-46E4-993D-71615CA8E45C}"/>
              </a:ext>
            </a:extLst>
          </p:cNvPr>
          <p:cNvSpPr>
            <a:spLocks noGrp="1"/>
          </p:cNvSpPr>
          <p:nvPr>
            <p:ph type="ctrTitle"/>
          </p:nvPr>
        </p:nvSpPr>
        <p:spPr/>
        <p:txBody>
          <a:bodyPr/>
          <a:lstStyle/>
          <a:p>
            <a:r>
              <a:rPr lang="tr-TR" dirty="0"/>
              <a:t>Aristoteles </a:t>
            </a:r>
          </a:p>
        </p:txBody>
      </p:sp>
      <p:sp>
        <p:nvSpPr>
          <p:cNvPr id="3" name="Alt Başlık 2">
            <a:extLst>
              <a:ext uri="{FF2B5EF4-FFF2-40B4-BE49-F238E27FC236}">
                <a16:creationId xmlns:a16="http://schemas.microsoft.com/office/drawing/2014/main" id="{F285E0D6-ECCD-4F66-AB21-F3D84DD08C7B}"/>
              </a:ext>
            </a:extLst>
          </p:cNvPr>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764324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p:txBody>
          <a:bodyPr/>
          <a:lstStyle/>
          <a:p>
            <a:r>
              <a:rPr lang="tr-TR" dirty="0"/>
              <a:t>Aristoteles </a:t>
            </a:r>
          </a:p>
        </p:txBody>
      </p:sp>
      <p:sp>
        <p:nvSpPr>
          <p:cNvPr id="5" name="İçerik Yer Tutucusu 4">
            <a:extLst>
              <a:ext uri="{FF2B5EF4-FFF2-40B4-BE49-F238E27FC236}">
                <a16:creationId xmlns:a16="http://schemas.microsoft.com/office/drawing/2014/main" id="{0CA2ECC6-DACF-4985-8ACA-A7A344321E5A}"/>
              </a:ext>
            </a:extLst>
          </p:cNvPr>
          <p:cNvSpPr>
            <a:spLocks noGrp="1"/>
          </p:cNvSpPr>
          <p:nvPr>
            <p:ph idx="1"/>
          </p:nvPr>
        </p:nvSpPr>
        <p:spPr/>
        <p:txBody>
          <a:bodyPr>
            <a:normAutofit/>
          </a:bodyPr>
          <a:lstStyle/>
          <a:p>
            <a:r>
              <a:rPr lang="tr-TR" sz="2400" dirty="0"/>
              <a:t>Aristoteles’e göre «en iyi ahlaksal hayatı gerçekleştirmek uğruna meydana gelmiş bir insan topluluğudur. Bir insan topluluğunun ortaklaşa yaşayacağı hayat söz konusu insanların nasıl insanlar olduklarına ve hangi amacı gerçekleştirmek isteyeceklerine bağlıdır; karşıt olarak da devletin amacı ona kimlerin üye olabileceklerini ve üyelerin bireysel olarak nasıl bir hayat yaşayacaklarını belirler» (Sabine, 1969:95).</a:t>
            </a:r>
          </a:p>
        </p:txBody>
      </p:sp>
    </p:spTree>
    <p:extLst>
      <p:ext uri="{BB962C8B-B14F-4D97-AF65-F5344CB8AC3E}">
        <p14:creationId xmlns:p14="http://schemas.microsoft.com/office/powerpoint/2010/main" val="112703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41DE8D7-BC04-4863-A45F-4D5B25A91B4F}"/>
              </a:ext>
            </a:extLst>
          </p:cNvPr>
          <p:cNvSpPr>
            <a:spLocks noGrp="1"/>
          </p:cNvSpPr>
          <p:nvPr>
            <p:ph type="title"/>
          </p:nvPr>
        </p:nvSpPr>
        <p:spPr/>
        <p:txBody>
          <a:bodyPr/>
          <a:lstStyle/>
          <a:p>
            <a:r>
              <a:rPr lang="tr-TR" dirty="0"/>
              <a:t>Aristoteles </a:t>
            </a:r>
          </a:p>
        </p:txBody>
      </p:sp>
      <p:sp>
        <p:nvSpPr>
          <p:cNvPr id="3" name="İçerik Yer Tutucusu 2">
            <a:extLst>
              <a:ext uri="{FF2B5EF4-FFF2-40B4-BE49-F238E27FC236}">
                <a16:creationId xmlns:a16="http://schemas.microsoft.com/office/drawing/2014/main" id="{8C0BD731-0A4F-4EE4-AF57-912A52F30159}"/>
              </a:ext>
            </a:extLst>
          </p:cNvPr>
          <p:cNvSpPr>
            <a:spLocks noGrp="1"/>
          </p:cNvSpPr>
          <p:nvPr>
            <p:ph idx="1"/>
          </p:nvPr>
        </p:nvSpPr>
        <p:spPr/>
        <p:txBody>
          <a:bodyPr>
            <a:normAutofit fontScale="85000" lnSpcReduction="10000"/>
          </a:bodyPr>
          <a:lstStyle/>
          <a:p>
            <a:r>
              <a:rPr lang="tr-TR" dirty="0"/>
              <a:t>Aristoteles’e göre kadın ve erkek eşit değildir ve doğadan kanıtlar vererek görüşünü desteklemeye çalışır. </a:t>
            </a:r>
          </a:p>
          <a:p>
            <a:r>
              <a:rPr lang="tr-TR" dirty="0"/>
              <a:t>«Ev yönetiminin, görmüş olduğumuz gibi, üç parçası vardır; bunlar üç yönetme türüne karşılıktır: Biri, efendininki gibi despotik, bunu zaten inceledik; ondan sonraki, babanın yönetimi; üçüncüsü de, evlilik ilişkisinden çıkan bir yönetme. Kadın ve çocuklar üstündeki yönetim, hepsi özgür kişiler olmakla birlikte, başka bakımlardan ayrı ayrı uygulanır; bir adamın karısı üstündeki yönetimi bir devlet adamının yönetimidir, siyasal bir yönetimdir; çocukları üstündeki yönetimi ise bir kralın yönetimidir, kralca bir ; yönetimdir. Çünkü erkek, yönetmeye dişiden daha yeteneklidir, meğerki koşullar büsbütün doğaya aykırı olsun; yaşlılar ve tam olgun </a:t>
            </a:r>
            <a:r>
              <a:rPr lang="es-ES" dirty="0"/>
              <a:t>olanlar da, (yonetim icin) genclerden ve toylardan daha yeteneklidir.</a:t>
            </a:r>
            <a:r>
              <a:rPr lang="tr-TR" dirty="0"/>
              <a:t>» (Politika, 1975).</a:t>
            </a:r>
          </a:p>
        </p:txBody>
      </p:sp>
    </p:spTree>
    <p:extLst>
      <p:ext uri="{BB962C8B-B14F-4D97-AF65-F5344CB8AC3E}">
        <p14:creationId xmlns:p14="http://schemas.microsoft.com/office/powerpoint/2010/main" val="1275559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80A570-D7A0-4B8A-9060-75F91C679A61}"/>
              </a:ext>
            </a:extLst>
          </p:cNvPr>
          <p:cNvSpPr>
            <a:spLocks noGrp="1"/>
          </p:cNvSpPr>
          <p:nvPr>
            <p:ph type="title"/>
          </p:nvPr>
        </p:nvSpPr>
        <p:spPr/>
        <p:txBody>
          <a:bodyPr/>
          <a:lstStyle/>
          <a:p>
            <a:r>
              <a:rPr lang="tr-TR" dirty="0"/>
              <a:t>Aristoteles</a:t>
            </a:r>
          </a:p>
        </p:txBody>
      </p:sp>
      <p:sp>
        <p:nvSpPr>
          <p:cNvPr id="3" name="İçerik Yer Tutucusu 2">
            <a:extLst>
              <a:ext uri="{FF2B5EF4-FFF2-40B4-BE49-F238E27FC236}">
                <a16:creationId xmlns:a16="http://schemas.microsoft.com/office/drawing/2014/main" id="{AA1F9238-6529-4573-AB91-A7856D202DCE}"/>
              </a:ext>
            </a:extLst>
          </p:cNvPr>
          <p:cNvSpPr>
            <a:spLocks noGrp="1"/>
          </p:cNvSpPr>
          <p:nvPr>
            <p:ph idx="1"/>
          </p:nvPr>
        </p:nvSpPr>
        <p:spPr/>
        <p:txBody>
          <a:bodyPr>
            <a:normAutofit fontScale="92500" lnSpcReduction="20000"/>
          </a:bodyPr>
          <a:lstStyle/>
          <a:p>
            <a:r>
              <a:rPr lang="tr-TR" dirty="0"/>
              <a:t>Aristoteles’e göre köle efendisinin bir yaşama aracıdır. </a:t>
            </a:r>
          </a:p>
          <a:p>
            <a:r>
              <a:rPr lang="tr-TR" dirty="0"/>
              <a:t>«Çünkü gereken şeyleri zekisiyle önceden görebilen bir kimse, doğaca yönetici ve efendidir, oysa beden gücüyle bunları yapabilen bir kimse doğaca köledir, yönetilenlerden biridir. Bundan ötürü, efendiyle köleyi birleştiren ortak bir çıkar, vardır».</a:t>
            </a:r>
          </a:p>
          <a:p>
            <a:r>
              <a:rPr lang="tr-TR" dirty="0"/>
              <a:t>«Bunun gibi, mülkiyet konusu olan herhangi bir şey, bir kimsenin yaşamasını olanaklı kılan bir araç sayılabilir; o kimsenin mülkiyeti (malvarlığı) ise, köleleri de içinde olmak üzere, bu, gibi araçların bir toplamıdır; köle ise, başka herhangi bir uşak gibi canlı bir yaratık olduğu için, birçok araçlar değerinde bir araçtır» (</a:t>
            </a:r>
            <a:r>
              <a:rPr lang="tr-TR" dirty="0" err="1"/>
              <a:t>Poitika</a:t>
            </a:r>
            <a:r>
              <a:rPr lang="tr-TR" dirty="0"/>
              <a:t>, 1974).</a:t>
            </a:r>
          </a:p>
        </p:txBody>
      </p:sp>
    </p:spTree>
    <p:extLst>
      <p:ext uri="{BB962C8B-B14F-4D97-AF65-F5344CB8AC3E}">
        <p14:creationId xmlns:p14="http://schemas.microsoft.com/office/powerpoint/2010/main" val="2767222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C1CAF1-B9E5-425E-9F04-0B08EB6307AE}"/>
              </a:ext>
            </a:extLst>
          </p:cNvPr>
          <p:cNvSpPr>
            <a:spLocks noGrp="1"/>
          </p:cNvSpPr>
          <p:nvPr>
            <p:ph type="title"/>
          </p:nvPr>
        </p:nvSpPr>
        <p:spPr/>
        <p:txBody>
          <a:bodyPr/>
          <a:lstStyle/>
          <a:p>
            <a:r>
              <a:rPr lang="tr-TR" dirty="0"/>
              <a:t>Aristoteles:        Yönetim Türleri Sınıflaması:</a:t>
            </a:r>
            <a:br>
              <a:rPr lang="tr-TR" dirty="0"/>
            </a:br>
            <a:endParaRPr lang="tr-TR" dirty="0"/>
          </a:p>
        </p:txBody>
      </p:sp>
      <p:sp>
        <p:nvSpPr>
          <p:cNvPr id="4" name="Metin Yer Tutucusu 3">
            <a:extLst>
              <a:ext uri="{FF2B5EF4-FFF2-40B4-BE49-F238E27FC236}">
                <a16:creationId xmlns:a16="http://schemas.microsoft.com/office/drawing/2014/main" id="{9590094F-7775-43DF-A9B1-D80532EC3E26}"/>
              </a:ext>
            </a:extLst>
          </p:cNvPr>
          <p:cNvSpPr>
            <a:spLocks noGrp="1"/>
          </p:cNvSpPr>
          <p:nvPr>
            <p:ph type="body" idx="1"/>
          </p:nvPr>
        </p:nvSpPr>
        <p:spPr/>
        <p:txBody>
          <a:bodyPr/>
          <a:lstStyle/>
          <a:p>
            <a:r>
              <a:rPr lang="tr-TR" dirty="0"/>
              <a:t>Üç gerçek ya da anayasaya bağlı devlet </a:t>
            </a:r>
          </a:p>
        </p:txBody>
      </p:sp>
      <p:sp>
        <p:nvSpPr>
          <p:cNvPr id="3" name="İçerik Yer Tutucusu 2">
            <a:extLst>
              <a:ext uri="{FF2B5EF4-FFF2-40B4-BE49-F238E27FC236}">
                <a16:creationId xmlns:a16="http://schemas.microsoft.com/office/drawing/2014/main" id="{D04813B5-3B13-4430-B322-15F6762D3141}"/>
              </a:ext>
            </a:extLst>
          </p:cNvPr>
          <p:cNvSpPr>
            <a:spLocks noGrp="1"/>
          </p:cNvSpPr>
          <p:nvPr>
            <p:ph sz="half" idx="2"/>
          </p:nvPr>
        </p:nvSpPr>
        <p:spPr/>
        <p:txBody>
          <a:bodyPr>
            <a:normAutofit/>
          </a:bodyPr>
          <a:lstStyle/>
          <a:p>
            <a:pPr>
              <a:buFont typeface="Wingdings" panose="05000000000000000000" pitchFamily="2" charset="2"/>
              <a:buChar char="q"/>
            </a:pPr>
            <a:r>
              <a:rPr lang="tr-TR" sz="3200" dirty="0"/>
              <a:t>Monarşi/Krallık</a:t>
            </a:r>
          </a:p>
          <a:p>
            <a:pPr>
              <a:buFont typeface="Wingdings" panose="05000000000000000000" pitchFamily="2" charset="2"/>
              <a:buChar char="q"/>
            </a:pPr>
            <a:r>
              <a:rPr lang="tr-TR" sz="3200" dirty="0"/>
              <a:t>Aristokrasi</a:t>
            </a:r>
          </a:p>
          <a:p>
            <a:pPr>
              <a:buFont typeface="Wingdings" panose="05000000000000000000" pitchFamily="2" charset="2"/>
              <a:buChar char="q"/>
            </a:pPr>
            <a:r>
              <a:rPr lang="tr-TR" sz="3200" dirty="0"/>
              <a:t>Ilımlı Demokrasi </a:t>
            </a:r>
          </a:p>
        </p:txBody>
      </p:sp>
      <p:sp>
        <p:nvSpPr>
          <p:cNvPr id="5" name="Metin Yer Tutucusu 4">
            <a:extLst>
              <a:ext uri="{FF2B5EF4-FFF2-40B4-BE49-F238E27FC236}">
                <a16:creationId xmlns:a16="http://schemas.microsoft.com/office/drawing/2014/main" id="{6B6D78D5-E4BD-4382-9539-F416AD8E3674}"/>
              </a:ext>
            </a:extLst>
          </p:cNvPr>
          <p:cNvSpPr>
            <a:spLocks noGrp="1"/>
          </p:cNvSpPr>
          <p:nvPr>
            <p:ph type="body" sz="quarter" idx="3"/>
          </p:nvPr>
        </p:nvSpPr>
        <p:spPr/>
        <p:txBody>
          <a:bodyPr/>
          <a:lstStyle/>
          <a:p>
            <a:r>
              <a:rPr lang="tr-TR" dirty="0"/>
              <a:t>Bozulmuş ya da despotikçe devlet </a:t>
            </a:r>
          </a:p>
        </p:txBody>
      </p:sp>
      <p:sp>
        <p:nvSpPr>
          <p:cNvPr id="6" name="İçerik Yer Tutucusu 5">
            <a:extLst>
              <a:ext uri="{FF2B5EF4-FFF2-40B4-BE49-F238E27FC236}">
                <a16:creationId xmlns:a16="http://schemas.microsoft.com/office/drawing/2014/main" id="{32D09955-24FB-4291-8739-F4723E69DBD1}"/>
              </a:ext>
            </a:extLst>
          </p:cNvPr>
          <p:cNvSpPr>
            <a:spLocks noGrp="1"/>
          </p:cNvSpPr>
          <p:nvPr>
            <p:ph sz="quarter" idx="4"/>
          </p:nvPr>
        </p:nvSpPr>
        <p:spPr/>
        <p:txBody>
          <a:bodyPr>
            <a:normAutofit/>
          </a:bodyPr>
          <a:lstStyle/>
          <a:p>
            <a:r>
              <a:rPr lang="tr-TR" sz="3200" dirty="0"/>
              <a:t>Tiranlık </a:t>
            </a:r>
          </a:p>
          <a:p>
            <a:r>
              <a:rPr lang="tr-TR" sz="3200" dirty="0"/>
              <a:t>Oligarşi</a:t>
            </a:r>
          </a:p>
          <a:p>
            <a:r>
              <a:rPr lang="tr-TR" sz="3200" dirty="0"/>
              <a:t>Demokrasi </a:t>
            </a:r>
          </a:p>
        </p:txBody>
      </p:sp>
    </p:spTree>
    <p:extLst>
      <p:ext uri="{BB962C8B-B14F-4D97-AF65-F5344CB8AC3E}">
        <p14:creationId xmlns:p14="http://schemas.microsoft.com/office/powerpoint/2010/main" val="2815626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B6E101-69F7-4E5E-AC85-5599AAD02BAB}"/>
              </a:ext>
            </a:extLst>
          </p:cNvPr>
          <p:cNvSpPr>
            <a:spLocks noGrp="1"/>
          </p:cNvSpPr>
          <p:nvPr>
            <p:ph type="title"/>
          </p:nvPr>
        </p:nvSpPr>
        <p:spPr/>
        <p:txBody>
          <a:bodyPr>
            <a:normAutofit/>
          </a:bodyPr>
          <a:lstStyle/>
          <a:p>
            <a:r>
              <a:rPr lang="tr-TR" dirty="0"/>
              <a:t>Aristoteles</a:t>
            </a:r>
            <a:br>
              <a:rPr lang="tr-TR" dirty="0"/>
            </a:br>
            <a:endParaRPr lang="tr-TR" dirty="0"/>
          </a:p>
        </p:txBody>
      </p:sp>
      <p:sp>
        <p:nvSpPr>
          <p:cNvPr id="3" name="İçerik Yer Tutucusu 2">
            <a:extLst>
              <a:ext uri="{FF2B5EF4-FFF2-40B4-BE49-F238E27FC236}">
                <a16:creationId xmlns:a16="http://schemas.microsoft.com/office/drawing/2014/main" id="{5004D626-0491-46E0-A965-8D213F7B936C}"/>
              </a:ext>
            </a:extLst>
          </p:cNvPr>
          <p:cNvSpPr>
            <a:spLocks noGrp="1"/>
          </p:cNvSpPr>
          <p:nvPr>
            <p:ph sz="half" idx="1"/>
          </p:nvPr>
        </p:nvSpPr>
        <p:spPr/>
        <p:txBody>
          <a:bodyPr>
            <a:normAutofit fontScale="85000" lnSpcReduction="20000"/>
          </a:bodyPr>
          <a:lstStyle/>
          <a:p>
            <a:r>
              <a:rPr lang="tr-TR" dirty="0"/>
              <a:t>Egemenlik ya bir adamın, ya bir azlığın ya da bir çokluğun elinde bulunacaktır. Bir Kişi, Azlık ya da Çokluk, ortak yararı sağlama amacını güderek devleti yönettikleri zaman, bu anayasalar doğru olmak gerekir; fakat yalnız bir kesimin —bu kesim ister Bir Kişi, ister Azlık ya da Kitle olsun— çıkarını gözetirlerse, söz konusu anayasa bir sapmadır. Çünkü ya katılanlar yurttaş olmadıklarını söylememiz ya da bunların ortak iyiliği paylaşmaları gerekmektedir (Politika 1974). </a:t>
            </a:r>
          </a:p>
        </p:txBody>
      </p:sp>
      <p:sp>
        <p:nvSpPr>
          <p:cNvPr id="5" name="İçerik Yer Tutucusu 4">
            <a:extLst>
              <a:ext uri="{FF2B5EF4-FFF2-40B4-BE49-F238E27FC236}">
                <a16:creationId xmlns:a16="http://schemas.microsoft.com/office/drawing/2014/main" id="{4B2DFF48-2D71-436C-85F6-730091063DD1}"/>
              </a:ext>
            </a:extLst>
          </p:cNvPr>
          <p:cNvSpPr>
            <a:spLocks noGrp="1"/>
          </p:cNvSpPr>
          <p:nvPr>
            <p:ph sz="half" idx="2"/>
          </p:nvPr>
        </p:nvSpPr>
        <p:spPr/>
        <p:txBody>
          <a:bodyPr>
            <a:normAutofit fontScale="85000" lnSpcReduction="20000"/>
          </a:bodyPr>
          <a:lstStyle/>
          <a:p>
            <a:pPr marL="0" indent="0">
              <a:buNone/>
            </a:pPr>
            <a:r>
              <a:rPr lang="tr-TR" dirty="0"/>
              <a:t>Doğru anayasalara genellikle verilen adlar şunlardır:</a:t>
            </a:r>
          </a:p>
          <a:p>
            <a:r>
              <a:rPr lang="tr-TR" dirty="0"/>
              <a:t>(1) Ortak iyiliği amaçlayan bir kişinin yönetimi - Krallık.</a:t>
            </a:r>
          </a:p>
          <a:p>
            <a:r>
              <a:rPr lang="tr-TR" dirty="0"/>
              <a:t>(2) Bir kişiden çoğunun, ama bir azlığın yönetimi - Aristokrasi.</a:t>
            </a:r>
          </a:p>
          <a:p>
            <a:r>
              <a:rPr lang="tr-TR" dirty="0"/>
              <a:t>(3) Bütün topluluğun iyiliği için yurttaşların hepsinin uyguladığı yönetim - Siyasal Yönetim</a:t>
            </a:r>
          </a:p>
        </p:txBody>
      </p:sp>
    </p:spTree>
    <p:extLst>
      <p:ext uri="{BB962C8B-B14F-4D97-AF65-F5344CB8AC3E}">
        <p14:creationId xmlns:p14="http://schemas.microsoft.com/office/powerpoint/2010/main" val="3486159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77980C74-AF2A-4450-847A-E743B22A26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F3588F50-2933-4477-9801-7E359F5269C0}"/>
              </a:ext>
            </a:extLst>
          </p:cNvPr>
          <p:cNvSpPr>
            <a:spLocks noGrp="1"/>
          </p:cNvSpPr>
          <p:nvPr>
            <p:ph type="title"/>
          </p:nvPr>
        </p:nvSpPr>
        <p:spPr>
          <a:xfrm>
            <a:off x="1534696" y="804519"/>
            <a:ext cx="9520158" cy="1049235"/>
          </a:xfrm>
        </p:spPr>
        <p:txBody>
          <a:bodyPr>
            <a:normAutofit/>
          </a:bodyPr>
          <a:lstStyle/>
          <a:p>
            <a:r>
              <a:rPr lang="tr-TR" dirty="0"/>
              <a:t>Aristoteles </a:t>
            </a:r>
          </a:p>
        </p:txBody>
      </p:sp>
      <p:cxnSp>
        <p:nvCxnSpPr>
          <p:cNvPr id="16" name="Straight Connector 10">
            <a:extLst>
              <a:ext uri="{FF2B5EF4-FFF2-40B4-BE49-F238E27FC236}">
                <a16:creationId xmlns:a16="http://schemas.microsoft.com/office/drawing/2014/main" id="{E9CE1AD2-68C8-4D23-BCA6-A6714F325DA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30874" y="1996645"/>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7" name="Rectangle 12">
            <a:extLst>
              <a:ext uri="{FF2B5EF4-FFF2-40B4-BE49-F238E27FC236}">
                <a16:creationId xmlns:a16="http://schemas.microsoft.com/office/drawing/2014/main" id="{698C92D5-DA82-49A4-B257-78C3125FA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18" name="İçerik Yer Tutucusu 2">
            <a:extLst>
              <a:ext uri="{FF2B5EF4-FFF2-40B4-BE49-F238E27FC236}">
                <a16:creationId xmlns:a16="http://schemas.microsoft.com/office/drawing/2014/main" id="{F8B85BD2-109C-4312-AAA3-C731A2ADA27A}"/>
              </a:ext>
            </a:extLst>
          </p:cNvPr>
          <p:cNvGraphicFramePr>
            <a:graphicFrameLocks noGrp="1"/>
          </p:cNvGraphicFramePr>
          <p:nvPr>
            <p:ph idx="1"/>
            <p:extLst>
              <p:ext uri="{D42A27DB-BD31-4B8C-83A1-F6EECF244321}">
                <p14:modId xmlns:p14="http://schemas.microsoft.com/office/powerpoint/2010/main" val="599076533"/>
              </p:ext>
            </p:extLst>
          </p:nvPr>
        </p:nvGraphicFramePr>
        <p:xfrm>
          <a:off x="1130270" y="2502076"/>
          <a:ext cx="9604375" cy="36955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40291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CB93A45-8348-4B41-805A-B6653757571C}"/>
              </a:ext>
            </a:extLst>
          </p:cNvPr>
          <p:cNvSpPr>
            <a:spLocks noGrp="1"/>
          </p:cNvSpPr>
          <p:nvPr>
            <p:ph type="title"/>
          </p:nvPr>
        </p:nvSpPr>
        <p:spPr/>
        <p:txBody>
          <a:bodyPr/>
          <a:lstStyle/>
          <a:p>
            <a:r>
              <a:rPr lang="tr-TR" dirty="0"/>
              <a:t>Kaynaklar </a:t>
            </a:r>
          </a:p>
        </p:txBody>
      </p:sp>
      <p:sp>
        <p:nvSpPr>
          <p:cNvPr id="3" name="İçerik Yer Tutucusu 2">
            <a:extLst>
              <a:ext uri="{FF2B5EF4-FFF2-40B4-BE49-F238E27FC236}">
                <a16:creationId xmlns:a16="http://schemas.microsoft.com/office/drawing/2014/main" id="{C6D9FB64-B2C0-466C-BC23-1B42445CEA70}"/>
              </a:ext>
            </a:extLst>
          </p:cNvPr>
          <p:cNvSpPr>
            <a:spLocks noGrp="1"/>
          </p:cNvSpPr>
          <p:nvPr>
            <p:ph idx="1"/>
          </p:nvPr>
        </p:nvSpPr>
        <p:spPr/>
        <p:txBody>
          <a:bodyPr>
            <a:normAutofit/>
          </a:bodyPr>
          <a:lstStyle/>
          <a:p>
            <a:r>
              <a:rPr lang="tr-TR" sz="3200" dirty="0"/>
              <a:t>Aristoteles, 1974, Politika, Remzi Kitabevi.</a:t>
            </a:r>
          </a:p>
          <a:p>
            <a:r>
              <a:rPr lang="tr-TR" sz="3200" dirty="0"/>
              <a:t>Sabine, G. 1969. Siyasal Düşünceler Tarihi. Ankara: Sevinç Matbaası.</a:t>
            </a:r>
          </a:p>
          <a:p>
            <a:endParaRPr lang="tr-TR" sz="3200" dirty="0"/>
          </a:p>
          <a:p>
            <a:endParaRPr lang="tr-TR" sz="3200" dirty="0"/>
          </a:p>
        </p:txBody>
      </p:sp>
    </p:spTree>
    <p:extLst>
      <p:ext uri="{BB962C8B-B14F-4D97-AF65-F5344CB8AC3E}">
        <p14:creationId xmlns:p14="http://schemas.microsoft.com/office/powerpoint/2010/main" val="1051805805"/>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otalTime>3</TotalTime>
  <Words>568</Words>
  <Application>Microsoft Office PowerPoint</Application>
  <PresentationFormat>Geniş ekran</PresentationFormat>
  <Paragraphs>31</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Palatino Linotype</vt:lpstr>
      <vt:lpstr>Wingdings</vt:lpstr>
      <vt:lpstr>Galeri</vt:lpstr>
      <vt:lpstr>Aristoteles </vt:lpstr>
      <vt:lpstr>Aristoteles </vt:lpstr>
      <vt:lpstr>Aristoteles </vt:lpstr>
      <vt:lpstr>Aristoteles</vt:lpstr>
      <vt:lpstr>Aristoteles:        Yönetim Türleri Sınıflaması: </vt:lpstr>
      <vt:lpstr>Aristoteles </vt:lpstr>
      <vt:lpstr>Aristoteles </vt:lpstr>
      <vt:lpstr>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Aristoteles </dc:title>
  <dc:creator>Mavis</dc:creator>
  <cp:lastModifiedBy>Mavis</cp:lastModifiedBy>
  <cp:revision>1</cp:revision>
  <dcterms:created xsi:type="dcterms:W3CDTF">2020-05-27T13:44:54Z</dcterms:created>
  <dcterms:modified xsi:type="dcterms:W3CDTF">2020-05-27T13:48:11Z</dcterms:modified>
</cp:coreProperties>
</file>