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32" r:id="rId1"/>
  </p:sldMasterIdLst>
  <p:sldIdLst>
    <p:sldId id="551" r:id="rId2"/>
    <p:sldId id="552" r:id="rId3"/>
    <p:sldId id="553" r:id="rId4"/>
    <p:sldId id="604" r:id="rId5"/>
    <p:sldId id="554" r:id="rId6"/>
    <p:sldId id="605" r:id="rId7"/>
    <p:sldId id="555" r:id="rId8"/>
    <p:sldId id="556" r:id="rId9"/>
    <p:sldId id="606" r:id="rId10"/>
    <p:sldId id="557" r:id="rId11"/>
    <p:sldId id="558" r:id="rId12"/>
    <p:sldId id="559" r:id="rId13"/>
    <p:sldId id="560" r:id="rId14"/>
    <p:sldId id="561" r:id="rId15"/>
    <p:sldId id="562" r:id="rId16"/>
    <p:sldId id="563" r:id="rId17"/>
    <p:sldId id="564" r:id="rId18"/>
    <p:sldId id="565" r:id="rId19"/>
    <p:sldId id="566" r:id="rId20"/>
    <p:sldId id="567" r:id="rId21"/>
    <p:sldId id="568" r:id="rId22"/>
    <p:sldId id="569" r:id="rId23"/>
    <p:sldId id="570" r:id="rId24"/>
    <p:sldId id="571" r:id="rId25"/>
    <p:sldId id="572" r:id="rId2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49" autoAdjust="0"/>
    <p:restoredTop sz="94660"/>
  </p:normalViewPr>
  <p:slideViewPr>
    <p:cSldViewPr>
      <p:cViewPr>
        <p:scale>
          <a:sx n="33" d="100"/>
          <a:sy n="33" d="100"/>
        </p:scale>
        <p:origin x="-3150" y="-123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ACB37957-EBB8-461C-A79F-FCC5CDD0C083}" type="datetimeFigureOut">
              <a:rPr lang="tr-TR" smtClean="0"/>
              <a:pPr/>
              <a:t>26.04.2017</a:t>
            </a:fld>
            <a:endParaRPr lang="tr-TR"/>
          </a:p>
        </p:txBody>
      </p:sp>
      <p:sp>
        <p:nvSpPr>
          <p:cNvPr id="17" name="Footer Placeholder 16"/>
          <p:cNvSpPr>
            <a:spLocks noGrp="1"/>
          </p:cNvSpPr>
          <p:nvPr>
            <p:ph type="ftr" sz="quarter" idx="11"/>
          </p:nvPr>
        </p:nvSpPr>
        <p:spPr>
          <a:xfrm>
            <a:off x="2898648" y="6355080"/>
            <a:ext cx="3474720" cy="365760"/>
          </a:xfrm>
        </p:spPr>
        <p:txBody>
          <a:bodyPr/>
          <a:lstStyle/>
          <a:p>
            <a:endParaRPr lang="tr-TR"/>
          </a:p>
        </p:txBody>
      </p:sp>
      <p:sp>
        <p:nvSpPr>
          <p:cNvPr id="29" name="Slide Number Placeholder 28"/>
          <p:cNvSpPr>
            <a:spLocks noGrp="1"/>
          </p:cNvSpPr>
          <p:nvPr>
            <p:ph type="sldNum" sz="quarter" idx="12"/>
          </p:nvPr>
        </p:nvSpPr>
        <p:spPr>
          <a:xfrm>
            <a:off x="1216152" y="6355080"/>
            <a:ext cx="1219200" cy="365760"/>
          </a:xfrm>
        </p:spPr>
        <p:txBody>
          <a:bodyPr/>
          <a:lstStyle/>
          <a:p>
            <a:fld id="{4C7E4E18-931F-4053-A9C6-E4B8DB100E4E}" type="slidenum">
              <a:rPr lang="tr-TR" smtClean="0"/>
              <a:pPr/>
              <a:t>‹#›</a:t>
            </a:fld>
            <a:endParaRPr lang="tr-TR"/>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CB37957-EBB8-461C-A79F-FCC5CDD0C083}" type="datetimeFigureOut">
              <a:rPr lang="tr-TR" smtClean="0"/>
              <a:pPr/>
              <a:t>26.04.2017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C7E4E18-931F-4053-A9C6-E4B8DB100E4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CB37957-EBB8-461C-A79F-FCC5CDD0C083}" type="datetimeFigureOut">
              <a:rPr lang="tr-TR" smtClean="0"/>
              <a:pPr/>
              <a:t>26.04.2017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C7E4E18-931F-4053-A9C6-E4B8DB100E4E}" type="slidenum">
              <a:rPr lang="tr-TR" smtClean="0"/>
              <a:pPr/>
              <a:t>‹#›</a:t>
            </a:fld>
            <a:endParaRPr lang="tr-TR"/>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CB37957-EBB8-461C-A79F-FCC5CDD0C083}" type="datetimeFigureOut">
              <a:rPr lang="tr-TR" smtClean="0"/>
              <a:pPr/>
              <a:t>26.04.2017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C7E4E18-931F-4053-A9C6-E4B8DB100E4E}" type="slidenum">
              <a:rPr lang="tr-TR" smtClean="0"/>
              <a:pPr/>
              <a:t>‹#›</a:t>
            </a:fld>
            <a:endParaRPr lang="tr-TR"/>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ACB37957-EBB8-461C-A79F-FCC5CDD0C083}" type="datetimeFigureOut">
              <a:rPr lang="tr-TR" smtClean="0"/>
              <a:pPr/>
              <a:t>26.04.2017</a:t>
            </a:fld>
            <a:endParaRPr lang="tr-TR"/>
          </a:p>
        </p:txBody>
      </p:sp>
      <p:sp>
        <p:nvSpPr>
          <p:cNvPr id="5" name="Footer Placeholder 4"/>
          <p:cNvSpPr>
            <a:spLocks noGrp="1"/>
          </p:cNvSpPr>
          <p:nvPr>
            <p:ph type="ftr" sz="quarter" idx="11"/>
          </p:nvPr>
        </p:nvSpPr>
        <p:spPr>
          <a:xfrm>
            <a:off x="2898648" y="6355080"/>
            <a:ext cx="3474720" cy="365760"/>
          </a:xfrm>
        </p:spPr>
        <p:txBody>
          <a:bodyPr/>
          <a:lstStyle/>
          <a:p>
            <a:endParaRPr lang="tr-TR"/>
          </a:p>
        </p:txBody>
      </p:sp>
      <p:sp>
        <p:nvSpPr>
          <p:cNvPr id="6" name="Slide Number Placeholder 5"/>
          <p:cNvSpPr>
            <a:spLocks noGrp="1"/>
          </p:cNvSpPr>
          <p:nvPr>
            <p:ph type="sldNum" sz="quarter" idx="12"/>
          </p:nvPr>
        </p:nvSpPr>
        <p:spPr>
          <a:xfrm>
            <a:off x="1069848" y="6355080"/>
            <a:ext cx="1520952" cy="365760"/>
          </a:xfrm>
        </p:spPr>
        <p:txBody>
          <a:bodyPr/>
          <a:lstStyle/>
          <a:p>
            <a:fld id="{4C7E4E18-931F-4053-A9C6-E4B8DB100E4E}" type="slidenum">
              <a:rPr lang="tr-TR" smtClean="0"/>
              <a:pPr/>
              <a:t>‹#›</a:t>
            </a:fld>
            <a:endParaRPr lang="tr-TR"/>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ACB37957-EBB8-461C-A79F-FCC5CDD0C083}" type="datetimeFigureOut">
              <a:rPr lang="tr-TR" smtClean="0"/>
              <a:pPr/>
              <a:t>26.04.2017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C7E4E18-931F-4053-A9C6-E4B8DB100E4E}" type="slidenum">
              <a:rPr lang="tr-TR" smtClean="0"/>
              <a:pPr/>
              <a:t>‹#›</a:t>
            </a:fld>
            <a:endParaRPr lang="tr-TR"/>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ACB37957-EBB8-461C-A79F-FCC5CDD0C083}" type="datetimeFigureOut">
              <a:rPr lang="tr-TR" smtClean="0"/>
              <a:pPr/>
              <a:t>26.04.2017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C7E4E18-931F-4053-A9C6-E4B8DB100E4E}" type="slidenum">
              <a:rPr lang="tr-TR" smtClean="0"/>
              <a:pPr/>
              <a:t>‹#›</a:t>
            </a:fld>
            <a:endParaRPr lang="tr-TR"/>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CB37957-EBB8-461C-A79F-FCC5CDD0C083}" type="datetimeFigureOut">
              <a:rPr lang="tr-TR" smtClean="0"/>
              <a:pPr/>
              <a:t>26.04.2017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C7E4E18-931F-4053-A9C6-E4B8DB100E4E}" type="slidenum">
              <a:rPr lang="tr-TR" smtClean="0"/>
              <a:pPr/>
              <a:t>‹#›</a:t>
            </a:fld>
            <a:endParaRPr lang="tr-TR"/>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B37957-EBB8-461C-A79F-FCC5CDD0C083}" type="datetimeFigureOut">
              <a:rPr lang="tr-TR" smtClean="0"/>
              <a:pPr/>
              <a:t>26.04.2017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4C7E4E18-931F-4053-A9C6-E4B8DB100E4E}" type="slidenum">
              <a:rPr lang="tr-TR" smtClean="0"/>
              <a:pPr/>
              <a:t>‹#›</a:t>
            </a:fld>
            <a:endParaRPr lang="tr-TR"/>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CB37957-EBB8-461C-A79F-FCC5CDD0C083}" type="datetimeFigureOut">
              <a:rPr lang="tr-TR" smtClean="0"/>
              <a:pPr/>
              <a:t>26.04.2017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C7E4E18-931F-4053-A9C6-E4B8DB100E4E}" type="slidenum">
              <a:rPr lang="tr-TR" smtClean="0"/>
              <a:pPr/>
              <a:t>‹#›</a:t>
            </a:fld>
            <a:endParaRPr lang="tr-T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CB37957-EBB8-461C-A79F-FCC5CDD0C083}" type="datetimeFigureOut">
              <a:rPr lang="tr-TR" smtClean="0"/>
              <a:pPr/>
              <a:t>26.04.2017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C7E4E18-931F-4053-A9C6-E4B8DB100E4E}" type="slidenum">
              <a:rPr lang="tr-TR" smtClean="0"/>
              <a:pPr/>
              <a:t>‹#›</a:t>
            </a:fld>
            <a:endParaRPr lang="tr-T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pPr eaLnBrk="1" latinLnBrk="0" hangingPunct="1"/>
            <a:fld id="{ACDF6120-F1F0-4C60-9FE9-39AC71A9C79D}" type="datetimeFigureOut">
              <a:rPr lang="en-US" smtClean="0"/>
              <a:pPr eaLnBrk="1" latinLnBrk="0" hangingPunct="1"/>
              <a:t>4/26/2017</a:t>
            </a:fld>
            <a:endParaRPr lang="en-US" sz="1400" dirty="0">
              <a:solidFill>
                <a:schemeClr val="tx2"/>
              </a:solidFill>
            </a:endParaRPr>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pPr algn="r" eaLnBrk="1" latinLnBrk="0" hangingPunct="1"/>
            <a:endParaRPr kumimoji="0" lang="en-US" sz="1400" dirty="0">
              <a:solidFill>
                <a:schemeClr val="tx2"/>
              </a:solidFill>
            </a:endParaRPr>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pPr algn="l" eaLnBrk="1" latinLnBrk="0" hangingPunct="1"/>
            <a:fld id="{EA7C8D44-3667-46F6-9772-CC52308E2A7F}" type="slidenum">
              <a:rPr kumimoji="0" lang="en-US" smtClean="0"/>
              <a:pPr algn="l" eaLnBrk="1" latinLnBrk="0" hangingPunct="1"/>
              <a:t>‹#›</a:t>
            </a:fld>
            <a:endParaRPr kumimoji="0" lang="en-US" sz="1600" dirty="0">
              <a:solidFill>
                <a:schemeClr val="tx2"/>
              </a:solidFill>
            </a:endParaRPr>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4033" r:id="rId1"/>
    <p:sldLayoutId id="2147484034" r:id="rId2"/>
    <p:sldLayoutId id="2147484035" r:id="rId3"/>
    <p:sldLayoutId id="2147484036" r:id="rId4"/>
    <p:sldLayoutId id="2147484037" r:id="rId5"/>
    <p:sldLayoutId id="2147484038" r:id="rId6"/>
    <p:sldLayoutId id="2147484039" r:id="rId7"/>
    <p:sldLayoutId id="2147484040" r:id="rId8"/>
    <p:sldLayoutId id="2147484041" r:id="rId9"/>
    <p:sldLayoutId id="2147484042" r:id="rId10"/>
    <p:sldLayoutId id="2147484043"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dirty="0"/>
          </a:p>
        </p:txBody>
      </p:sp>
      <p:sp>
        <p:nvSpPr>
          <p:cNvPr id="3" name="Content Placeholder 2"/>
          <p:cNvSpPr>
            <a:spLocks noGrp="1"/>
          </p:cNvSpPr>
          <p:nvPr>
            <p:ph idx="1"/>
          </p:nvPr>
        </p:nvSpPr>
        <p:spPr/>
        <p:txBody>
          <a:bodyPr>
            <a:normAutofit/>
          </a:bodyPr>
          <a:lstStyle/>
          <a:p>
            <a:pPr marL="0" indent="0">
              <a:buNone/>
            </a:pPr>
            <a:endParaRPr lang="tr-TR" sz="3600" b="1" dirty="0" smtClean="0"/>
          </a:p>
          <a:p>
            <a:pPr marL="0" indent="0">
              <a:buNone/>
            </a:pPr>
            <a:endParaRPr lang="tr-TR" sz="3600" b="1" dirty="0" smtClean="0"/>
          </a:p>
          <a:p>
            <a:pPr marL="0" indent="0">
              <a:buNone/>
            </a:pPr>
            <a:r>
              <a:rPr lang="tr-TR" sz="3600" b="1" dirty="0" smtClean="0"/>
              <a:t>CİNSEL </a:t>
            </a:r>
            <a:r>
              <a:rPr lang="tr-TR" sz="3600" b="1" dirty="0"/>
              <a:t>SAPKINLIKLAR (PARAFİLİLER) </a:t>
            </a:r>
            <a:endParaRPr lang="tr-TR" sz="3600" dirty="0"/>
          </a:p>
        </p:txBody>
      </p:sp>
    </p:spTree>
    <p:extLst>
      <p:ext uri="{BB962C8B-B14F-4D97-AF65-F5344CB8AC3E}">
        <p14:creationId xmlns:p14="http://schemas.microsoft.com/office/powerpoint/2010/main" xmlns="" val="2993952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tr-TR" b="1" dirty="0"/>
              <a:t>Pedofili</a:t>
            </a:r>
            <a:endParaRPr lang="tr-TR" dirty="0"/>
          </a:p>
        </p:txBody>
      </p:sp>
      <p:sp>
        <p:nvSpPr>
          <p:cNvPr id="2" name="Content Placeholder 1"/>
          <p:cNvSpPr>
            <a:spLocks noGrp="1"/>
          </p:cNvSpPr>
          <p:nvPr>
            <p:ph idx="1"/>
          </p:nvPr>
        </p:nvSpPr>
        <p:spPr>
          <a:xfrm>
            <a:off x="380999" y="1719070"/>
            <a:ext cx="8407893" cy="4662257"/>
          </a:xfrm>
        </p:spPr>
        <p:txBody>
          <a:bodyPr>
            <a:normAutofit lnSpcReduction="10000"/>
          </a:bodyPr>
          <a:lstStyle/>
          <a:p>
            <a:r>
              <a:rPr lang="tr-TR" dirty="0"/>
              <a:t>K</a:t>
            </a:r>
            <a:r>
              <a:rPr lang="tr-TR" dirty="0" smtClean="0"/>
              <a:t>işinin </a:t>
            </a:r>
            <a:r>
              <a:rPr lang="tr-TR" dirty="0"/>
              <a:t>ergenlik dönemine girmemiş bir çocukla ya da çocuklarla (genellikle 13 yaşlarında ya da altında olanlarla) cinsel etkinlikte bulunma ile ilgili yoğun, cinsel yönden uyarıcı fantazilerinin, cinsel dürtülerinin ya da davranışlarının yineleyici bir biçimde ortaya çıkması</a:t>
            </a:r>
            <a:r>
              <a:rPr lang="tr-TR" dirty="0" smtClean="0"/>
              <a:t>.</a:t>
            </a:r>
          </a:p>
          <a:p>
            <a:r>
              <a:rPr lang="tr-TR" dirty="0"/>
              <a:t>Bu kişi en az 16 yaşındadır ve </a:t>
            </a:r>
            <a:r>
              <a:rPr lang="tr-TR" dirty="0" smtClean="0"/>
              <a:t>çocuk </a:t>
            </a:r>
            <a:r>
              <a:rPr lang="tr-TR" dirty="0"/>
              <a:t>ya da çocuklardan en az 5 yaş </a:t>
            </a:r>
            <a:r>
              <a:rPr lang="tr-TR" dirty="0" smtClean="0"/>
              <a:t>daha büyüktür</a:t>
            </a:r>
            <a:r>
              <a:rPr lang="tr-TR" dirty="0"/>
              <a:t>.</a:t>
            </a:r>
          </a:p>
          <a:p>
            <a:r>
              <a:rPr lang="tr-TR" dirty="0" smtClean="0"/>
              <a:t>Daha </a:t>
            </a:r>
            <a:r>
              <a:rPr lang="tr-TR" dirty="0"/>
              <a:t>çok karşı cinsten bir çocukla ilişki görülse de aynı cinsten çocukları da kullananlar vardır. </a:t>
            </a:r>
            <a:endParaRPr lang="tr-TR" dirty="0" smtClean="0"/>
          </a:p>
          <a:p>
            <a:r>
              <a:rPr lang="tr-TR" dirty="0" smtClean="0"/>
              <a:t>Çocukları </a:t>
            </a:r>
            <a:r>
              <a:rPr lang="tr-TR" dirty="0"/>
              <a:t>ilişkiye daha çok kandırarak veya tehdit ya da şantajlarla ikna ederler ancak bazen şiddet uygulama davranışı da gösterirler.</a:t>
            </a:r>
          </a:p>
        </p:txBody>
      </p:sp>
    </p:spTree>
    <p:extLst>
      <p:ext uri="{BB962C8B-B14F-4D97-AF65-F5344CB8AC3E}">
        <p14:creationId xmlns:p14="http://schemas.microsoft.com/office/powerpoint/2010/main" xmlns="" val="9128201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tr-TR" b="1" dirty="0"/>
              <a:t>Cinsel Mazohizm</a:t>
            </a:r>
            <a:endParaRPr lang="tr-TR" dirty="0"/>
          </a:p>
        </p:txBody>
      </p:sp>
      <p:sp>
        <p:nvSpPr>
          <p:cNvPr id="2" name="Content Placeholder 1"/>
          <p:cNvSpPr>
            <a:spLocks noGrp="1"/>
          </p:cNvSpPr>
          <p:nvPr>
            <p:ph idx="1"/>
          </p:nvPr>
        </p:nvSpPr>
        <p:spPr/>
        <p:txBody>
          <a:bodyPr/>
          <a:lstStyle/>
          <a:p>
            <a:r>
              <a:rPr lang="tr-TR" sz="2400" dirty="0"/>
              <a:t>K</a:t>
            </a:r>
            <a:r>
              <a:rPr lang="tr-TR" sz="2400" dirty="0" smtClean="0"/>
              <a:t>işinin </a:t>
            </a:r>
            <a:r>
              <a:rPr lang="tr-TR" sz="2400" dirty="0"/>
              <a:t>hakaret edilme, dövülme, bağlanma ya da başka bir biçimde ıstırap çekme eylemi (taklidi değil gerçeği) ile ilgili yoğun, cinsel yönden uyarıcı fantezilerinin, cinsel dürtülerinin ya da davranışlarının yineleyici bir biçimde ortaya çıkması</a:t>
            </a:r>
            <a:r>
              <a:rPr lang="tr-TR" sz="2400" dirty="0" smtClean="0"/>
              <a:t>.</a:t>
            </a:r>
          </a:p>
          <a:p>
            <a:pPr marL="45720" indent="0">
              <a:buNone/>
            </a:pPr>
            <a:endParaRPr lang="tr-TR" sz="2400" dirty="0" smtClean="0"/>
          </a:p>
          <a:p>
            <a:r>
              <a:rPr lang="tr-TR" sz="2400" dirty="0"/>
              <a:t>Bu kişilerin cinsel olarak uyarılmalar ve orgazm olabilmeleri için manevi olarak aşağılanmaya ya da fiziksel acıduymaya gereksinimleri vardır.</a:t>
            </a:r>
          </a:p>
          <a:p>
            <a:endParaRPr lang="tr-TR" dirty="0"/>
          </a:p>
        </p:txBody>
      </p:sp>
    </p:spTree>
    <p:extLst>
      <p:ext uri="{BB962C8B-B14F-4D97-AF65-F5344CB8AC3E}">
        <p14:creationId xmlns:p14="http://schemas.microsoft.com/office/powerpoint/2010/main" xmlns="" val="40530518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tr-TR" b="1" dirty="0"/>
              <a:t>Cinsel Sadizm</a:t>
            </a:r>
            <a:endParaRPr lang="tr-TR" dirty="0"/>
          </a:p>
        </p:txBody>
      </p:sp>
      <p:sp>
        <p:nvSpPr>
          <p:cNvPr id="2" name="Content Placeholder 1"/>
          <p:cNvSpPr>
            <a:spLocks noGrp="1"/>
          </p:cNvSpPr>
          <p:nvPr>
            <p:ph idx="1"/>
          </p:nvPr>
        </p:nvSpPr>
        <p:spPr/>
        <p:txBody>
          <a:bodyPr/>
          <a:lstStyle/>
          <a:p>
            <a:r>
              <a:rPr lang="tr-TR" dirty="0"/>
              <a:t>K</a:t>
            </a:r>
            <a:r>
              <a:rPr lang="tr-TR" dirty="0" smtClean="0"/>
              <a:t>işinin</a:t>
            </a:r>
            <a:r>
              <a:rPr lang="tr-TR" dirty="0"/>
              <a:t>, başka birinin psikolojik ya da fiziksel olarak ıstırap çekmesi (hakaret etme de içinde olmak üzere) eylemi (taklidi değil gerçeği) ile ilgili yoğun, cinsel yönden uyarıcı fantazilerinin, cinsel dürtülerinin ya da davranışlarının yineleyici bir biçimde ortaya çıkması</a:t>
            </a:r>
            <a:r>
              <a:rPr lang="tr-TR" dirty="0" smtClean="0"/>
              <a:t>.</a:t>
            </a:r>
          </a:p>
          <a:p>
            <a:pPr marL="45720" indent="0">
              <a:buNone/>
            </a:pPr>
            <a:endParaRPr lang="tr-TR" dirty="0" smtClean="0"/>
          </a:p>
          <a:p>
            <a:r>
              <a:rPr lang="tr-TR" dirty="0"/>
              <a:t>Sürekli ya da yineleyici bir biçimde başka birini manevi olarak aşağılayarak ya da fiziksel acı vererek ya da böyle hayaller kurmak suretiyle cinsel olarak uyarılma durumudur.</a:t>
            </a:r>
          </a:p>
          <a:p>
            <a:pPr marL="45720" indent="0">
              <a:buNone/>
            </a:pPr>
            <a:endParaRPr lang="tr-TR" dirty="0"/>
          </a:p>
          <a:p>
            <a:endParaRPr lang="tr-TR" dirty="0"/>
          </a:p>
        </p:txBody>
      </p:sp>
    </p:spTree>
    <p:extLst>
      <p:ext uri="{BB962C8B-B14F-4D97-AF65-F5344CB8AC3E}">
        <p14:creationId xmlns:p14="http://schemas.microsoft.com/office/powerpoint/2010/main" xmlns="" val="10823547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tr-TR" b="1" dirty="0"/>
              <a:t>Transvestik fetişizm</a:t>
            </a:r>
            <a:endParaRPr lang="tr-TR" dirty="0"/>
          </a:p>
        </p:txBody>
      </p:sp>
      <p:sp>
        <p:nvSpPr>
          <p:cNvPr id="2" name="Content Placeholder 1"/>
          <p:cNvSpPr>
            <a:spLocks noGrp="1"/>
          </p:cNvSpPr>
          <p:nvPr>
            <p:ph idx="1"/>
          </p:nvPr>
        </p:nvSpPr>
        <p:spPr/>
        <p:txBody>
          <a:bodyPr/>
          <a:lstStyle/>
          <a:p>
            <a:r>
              <a:rPr lang="tr-TR" sz="2400" dirty="0"/>
              <a:t>Heteroseksüel bir erkeğin kadın kıyafetleri giyerek uyarılmasıdır. Halk arasında ve medyada sıklıkla cinsel kimlik bozukluğu ile karıştırılır. </a:t>
            </a:r>
          </a:p>
          <a:p>
            <a:r>
              <a:rPr lang="tr-TR" sz="2400" dirty="0" smtClean="0"/>
              <a:t>Transvestik </a:t>
            </a:r>
            <a:r>
              <a:rPr lang="tr-TR" sz="2400" dirty="0"/>
              <a:t>fetişizm vakaları, h</a:t>
            </a:r>
            <a:r>
              <a:rPr lang="tr-TR" sz="2400" dirty="0" smtClean="0"/>
              <a:t>eteroseksüel </a:t>
            </a:r>
            <a:r>
              <a:rPr lang="tr-TR" sz="2400" dirty="0"/>
              <a:t>bir yaşam sürerler ve kadın kıyafetleri giyip erkeklerle ilişkiye </a:t>
            </a:r>
            <a:r>
              <a:rPr lang="tr-TR" sz="2400" dirty="0" smtClean="0"/>
              <a:t>girmezler.</a:t>
            </a:r>
          </a:p>
          <a:p>
            <a:r>
              <a:rPr lang="tr-TR" sz="2400" dirty="0" smtClean="0"/>
              <a:t>Sıklıkla </a:t>
            </a:r>
            <a:r>
              <a:rPr lang="tr-TR" sz="2400" dirty="0"/>
              <a:t>bu eylemlerini gizli olarak gerçekleştirirler ve kadın olduklarını iddia etmedikleri gibi kadın olarak da kabul edilmek istemezler.</a:t>
            </a:r>
          </a:p>
          <a:p>
            <a:endParaRPr lang="tr-TR" dirty="0"/>
          </a:p>
        </p:txBody>
      </p:sp>
    </p:spTree>
    <p:extLst>
      <p:ext uri="{BB962C8B-B14F-4D97-AF65-F5344CB8AC3E}">
        <p14:creationId xmlns:p14="http://schemas.microsoft.com/office/powerpoint/2010/main" xmlns="" val="24641287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tr-TR" b="1" dirty="0"/>
              <a:t>Voyörizm (Gözetlemecilik)</a:t>
            </a:r>
            <a:endParaRPr lang="tr-TR" dirty="0"/>
          </a:p>
        </p:txBody>
      </p:sp>
      <p:sp>
        <p:nvSpPr>
          <p:cNvPr id="2" name="Content Placeholder 1"/>
          <p:cNvSpPr>
            <a:spLocks noGrp="1"/>
          </p:cNvSpPr>
          <p:nvPr>
            <p:ph idx="1"/>
          </p:nvPr>
        </p:nvSpPr>
        <p:spPr/>
        <p:txBody>
          <a:bodyPr/>
          <a:lstStyle/>
          <a:p>
            <a:r>
              <a:rPr lang="tr-TR" dirty="0"/>
              <a:t>K</a:t>
            </a:r>
            <a:r>
              <a:rPr lang="tr-TR" dirty="0" smtClean="0"/>
              <a:t>işinin </a:t>
            </a:r>
            <a:r>
              <a:rPr lang="tr-TR" dirty="0"/>
              <a:t>bunu beklemeyen bir kişiyi çıplakken, soyunurken ya da cinsel etkinlikte bulunurken gözetleme eylemi ile ilgili yoğun, cinsel yönden uyarıcı fantezilerinin ya da davranışlarının yineleyici bir biçimde ortaya çıkması.</a:t>
            </a:r>
          </a:p>
          <a:p>
            <a:endParaRPr lang="tr-TR" dirty="0"/>
          </a:p>
        </p:txBody>
      </p:sp>
    </p:spTree>
    <p:extLst>
      <p:ext uri="{BB962C8B-B14F-4D97-AF65-F5344CB8AC3E}">
        <p14:creationId xmlns:p14="http://schemas.microsoft.com/office/powerpoint/2010/main" xmlns="" val="12323800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tr-TR" b="1" dirty="0" smtClean="0"/>
              <a:t>BTA (BAŞKA TÜRLÜ TANIMLANAMAYAN) </a:t>
            </a:r>
            <a:r>
              <a:rPr lang="tr-TR" b="1" dirty="0"/>
              <a:t>Parafili </a:t>
            </a:r>
            <a:endParaRPr lang="tr-TR" dirty="0"/>
          </a:p>
        </p:txBody>
      </p:sp>
      <p:sp>
        <p:nvSpPr>
          <p:cNvPr id="2" name="Content Placeholder 1"/>
          <p:cNvSpPr>
            <a:spLocks noGrp="1"/>
          </p:cNvSpPr>
          <p:nvPr>
            <p:ph idx="1"/>
          </p:nvPr>
        </p:nvSpPr>
        <p:spPr/>
        <p:txBody>
          <a:bodyPr>
            <a:normAutofit lnSpcReduction="10000"/>
          </a:bodyPr>
          <a:lstStyle/>
          <a:p>
            <a:r>
              <a:rPr lang="tr-TR" dirty="0" smtClean="0"/>
              <a:t>Tanımlanan parafililere </a:t>
            </a:r>
            <a:r>
              <a:rPr lang="tr-TR" dirty="0"/>
              <a:t>tam olarak uymayan ancak sürekli ya da yineleyici bir biçimde parafilik sayılacak eylemler ya da fantazilerle uyarılma durumudur. </a:t>
            </a:r>
            <a:r>
              <a:rPr lang="tr-TR" b="1" dirty="0" smtClean="0"/>
              <a:t>Örnekleri; </a:t>
            </a:r>
          </a:p>
          <a:p>
            <a:r>
              <a:rPr lang="tr-TR" dirty="0" smtClean="0"/>
              <a:t>telefon </a:t>
            </a:r>
            <a:r>
              <a:rPr lang="tr-TR" dirty="0"/>
              <a:t>skatolojisi (açık saçık telefon konuşmaları), </a:t>
            </a:r>
            <a:endParaRPr lang="tr-TR" dirty="0" smtClean="0"/>
          </a:p>
          <a:p>
            <a:r>
              <a:rPr lang="tr-TR" dirty="0" smtClean="0"/>
              <a:t>nekrofili </a:t>
            </a:r>
            <a:r>
              <a:rPr lang="tr-TR" dirty="0"/>
              <a:t>(cesetler</a:t>
            </a:r>
            <a:r>
              <a:rPr lang="tr-TR" dirty="0" smtClean="0"/>
              <a:t>) </a:t>
            </a:r>
          </a:p>
          <a:p>
            <a:r>
              <a:rPr lang="tr-TR" dirty="0" smtClean="0"/>
              <a:t>parsiyalizm </a:t>
            </a:r>
            <a:r>
              <a:rPr lang="tr-TR" dirty="0"/>
              <a:t>(sadece vücudun belirli bir bölümü üzerinde odaklaşma</a:t>
            </a:r>
            <a:r>
              <a:rPr lang="tr-TR" dirty="0" smtClean="0"/>
              <a:t>) </a:t>
            </a:r>
          </a:p>
          <a:p>
            <a:r>
              <a:rPr lang="tr-TR" dirty="0" smtClean="0"/>
              <a:t>zoofili </a:t>
            </a:r>
            <a:r>
              <a:rPr lang="tr-TR" dirty="0"/>
              <a:t>(hayvanlar</a:t>
            </a:r>
            <a:r>
              <a:rPr lang="tr-TR" dirty="0" smtClean="0"/>
              <a:t>) </a:t>
            </a:r>
          </a:p>
          <a:p>
            <a:r>
              <a:rPr lang="tr-TR" dirty="0" smtClean="0"/>
              <a:t>koprofili </a:t>
            </a:r>
            <a:r>
              <a:rPr lang="tr-TR" dirty="0"/>
              <a:t>(feçes</a:t>
            </a:r>
            <a:r>
              <a:rPr lang="tr-TR" dirty="0" smtClean="0"/>
              <a:t>)</a:t>
            </a:r>
          </a:p>
          <a:p>
            <a:r>
              <a:rPr lang="tr-TR" dirty="0" err="1" smtClean="0"/>
              <a:t>klizmafili</a:t>
            </a:r>
            <a:r>
              <a:rPr lang="tr-TR" dirty="0" smtClean="0"/>
              <a:t> ( lavmandan cinsel haz alınan bir tür bozukluk)</a:t>
            </a:r>
          </a:p>
          <a:p>
            <a:r>
              <a:rPr lang="tr-TR" dirty="0" smtClean="0"/>
              <a:t>ürofili </a:t>
            </a:r>
            <a:r>
              <a:rPr lang="tr-TR" dirty="0"/>
              <a:t>(idrar</a:t>
            </a:r>
            <a:r>
              <a:rPr lang="tr-TR" dirty="0" smtClean="0"/>
              <a:t>)</a:t>
            </a:r>
            <a:endParaRPr lang="tr-TR" dirty="0"/>
          </a:p>
        </p:txBody>
      </p:sp>
    </p:spTree>
    <p:extLst>
      <p:ext uri="{BB962C8B-B14F-4D97-AF65-F5344CB8AC3E}">
        <p14:creationId xmlns:p14="http://schemas.microsoft.com/office/powerpoint/2010/main" xmlns="" val="12731837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tr-TR" b="1" dirty="0"/>
              <a:t>Parafili Nedenleri</a:t>
            </a:r>
            <a:r>
              <a:rPr lang="tr-TR" dirty="0"/>
              <a:t/>
            </a:r>
            <a:br>
              <a:rPr lang="tr-TR" dirty="0"/>
            </a:br>
            <a:endParaRPr lang="tr-TR" dirty="0"/>
          </a:p>
        </p:txBody>
      </p:sp>
      <p:sp>
        <p:nvSpPr>
          <p:cNvPr id="2" name="Content Placeholder 1"/>
          <p:cNvSpPr>
            <a:spLocks noGrp="1"/>
          </p:cNvSpPr>
          <p:nvPr>
            <p:ph idx="1"/>
          </p:nvPr>
        </p:nvSpPr>
        <p:spPr/>
        <p:txBody>
          <a:bodyPr>
            <a:normAutofit lnSpcReduction="10000"/>
          </a:bodyPr>
          <a:lstStyle/>
          <a:p>
            <a:r>
              <a:rPr lang="tr-TR" dirty="0" smtClean="0"/>
              <a:t>Parafililerin </a:t>
            </a:r>
            <a:r>
              <a:rPr lang="tr-TR" dirty="0"/>
              <a:t>nedenleri henüz aydınlatılamamıştır. </a:t>
            </a:r>
            <a:endParaRPr lang="tr-TR" dirty="0" smtClean="0"/>
          </a:p>
          <a:p>
            <a:r>
              <a:rPr lang="tr-TR" dirty="0" smtClean="0"/>
              <a:t>Başlangıçta </a:t>
            </a:r>
            <a:r>
              <a:rPr lang="tr-TR" dirty="0"/>
              <a:t>tüm insanlar çocukluklarının erken dönemlerinde parafili olarak kabul edilecek arzulara sahiptir. 5-6 yaşlarında bu arzular normal kabul edilen cinsel arzuların egemenliği altına girer ve etkileri zayıflar. </a:t>
            </a:r>
            <a:endParaRPr lang="tr-TR" dirty="0" smtClean="0"/>
          </a:p>
          <a:p>
            <a:r>
              <a:rPr lang="tr-TR" dirty="0" smtClean="0"/>
              <a:t>Parafili </a:t>
            </a:r>
            <a:r>
              <a:rPr lang="tr-TR" dirty="0"/>
              <a:t>her zaman kişinin psikoseksüel gelişimin daha erken aşamalarında takılmış olduğu anlamına gelir. </a:t>
            </a:r>
            <a:endParaRPr lang="tr-TR" dirty="0" smtClean="0"/>
          </a:p>
          <a:p>
            <a:r>
              <a:rPr lang="tr-TR" dirty="0" smtClean="0"/>
              <a:t>Bazen </a:t>
            </a:r>
            <a:r>
              <a:rPr lang="tr-TR" dirty="0"/>
              <a:t>kişi olgun cinselliğe hiç erişememiş ve erken aşamalarda gelişmesi durmuştur. Bazen de takılma olsa bile gelişim kısmen başarılmış ancak olgun cinsel yaşamda yaşanan zorluklar kişiyi daha kolay olan erken aşamalara geriletmiştir.</a:t>
            </a:r>
          </a:p>
          <a:p>
            <a:endParaRPr lang="tr-TR" dirty="0"/>
          </a:p>
        </p:txBody>
      </p:sp>
    </p:spTree>
    <p:extLst>
      <p:ext uri="{BB962C8B-B14F-4D97-AF65-F5344CB8AC3E}">
        <p14:creationId xmlns:p14="http://schemas.microsoft.com/office/powerpoint/2010/main" xmlns="" val="4847586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tr-TR" b="1" dirty="0" smtClean="0"/>
              <a:t>Parafili Tedavisi </a:t>
            </a:r>
            <a:r>
              <a:rPr lang="tr-TR" dirty="0"/>
              <a:t/>
            </a:r>
            <a:br>
              <a:rPr lang="tr-TR" dirty="0"/>
            </a:br>
            <a:endParaRPr lang="tr-TR" dirty="0"/>
          </a:p>
        </p:txBody>
      </p:sp>
      <p:sp>
        <p:nvSpPr>
          <p:cNvPr id="2" name="Content Placeholder 1"/>
          <p:cNvSpPr>
            <a:spLocks noGrp="1"/>
          </p:cNvSpPr>
          <p:nvPr>
            <p:ph idx="1"/>
          </p:nvPr>
        </p:nvSpPr>
        <p:spPr/>
        <p:txBody>
          <a:bodyPr/>
          <a:lstStyle/>
          <a:p>
            <a:r>
              <a:rPr lang="tr-TR" dirty="0" smtClean="0"/>
              <a:t>Tedavinin </a:t>
            </a:r>
            <a:r>
              <a:rPr lang="tr-TR" dirty="0"/>
              <a:t>başarısı, genel olarak kişilik gelişimi ve olgunluk düzeyi ile paralellik gösterir. </a:t>
            </a:r>
            <a:endParaRPr lang="tr-TR" dirty="0" smtClean="0"/>
          </a:p>
          <a:p>
            <a:r>
              <a:rPr lang="tr-TR" dirty="0" smtClean="0"/>
              <a:t>Kişilik </a:t>
            </a:r>
            <a:r>
              <a:rPr lang="tr-TR" dirty="0"/>
              <a:t>gelişimi daha ileri düzeylerde olan ve ciddi bir kişilik patolojisi olmayan hastalarda tedavi daha kolay ve başarılı iken ağır kişilik bozuklukları gösteren kişilerde tedavi çok daha uzun sürer ve başarı oranı da çok yüksek </a:t>
            </a:r>
            <a:r>
              <a:rPr lang="tr-TR" dirty="0" smtClean="0"/>
              <a:t>değildir.</a:t>
            </a:r>
          </a:p>
          <a:p>
            <a:r>
              <a:rPr lang="tr-TR" dirty="0" smtClean="0"/>
              <a:t>Psikoterapi </a:t>
            </a:r>
            <a:r>
              <a:rPr lang="tr-TR" dirty="0"/>
              <a:t>ile sonuç alınamayan ya da psikoterapi olanakları olmayan hastalarda ilaç tedavisi de kullanılabilir.</a:t>
            </a:r>
          </a:p>
          <a:p>
            <a:endParaRPr lang="tr-TR" dirty="0"/>
          </a:p>
        </p:txBody>
      </p:sp>
    </p:spTree>
    <p:extLst>
      <p:ext uri="{BB962C8B-B14F-4D97-AF65-F5344CB8AC3E}">
        <p14:creationId xmlns:p14="http://schemas.microsoft.com/office/powerpoint/2010/main" xmlns="" val="25576218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tr-TR" b="1" dirty="0"/>
              <a:t>Parafili Tedavisi</a:t>
            </a:r>
            <a:endParaRPr lang="tr-TR" dirty="0"/>
          </a:p>
        </p:txBody>
      </p:sp>
      <p:sp>
        <p:nvSpPr>
          <p:cNvPr id="2" name="Content Placeholder 1"/>
          <p:cNvSpPr>
            <a:spLocks noGrp="1"/>
          </p:cNvSpPr>
          <p:nvPr>
            <p:ph idx="1"/>
          </p:nvPr>
        </p:nvSpPr>
        <p:spPr/>
        <p:txBody>
          <a:bodyPr/>
          <a:lstStyle/>
          <a:p>
            <a:pPr marL="45720" indent="0">
              <a:buNone/>
            </a:pPr>
            <a:r>
              <a:rPr lang="tr-TR" sz="2400" u="sng" dirty="0" smtClean="0"/>
              <a:t>   Parafili </a:t>
            </a:r>
            <a:r>
              <a:rPr lang="tr-TR" sz="2400" u="sng" dirty="0"/>
              <a:t>tedavisinde yararlı olabilecek ilaçlar şunlardır :</a:t>
            </a:r>
            <a:endParaRPr lang="tr-TR" sz="2400" dirty="0"/>
          </a:p>
          <a:p>
            <a:r>
              <a:rPr lang="tr-TR" sz="2400" b="1" dirty="0" err="1" smtClean="0"/>
              <a:t>Serotonin</a:t>
            </a:r>
            <a:r>
              <a:rPr lang="tr-TR" sz="2400" b="1" dirty="0" smtClean="0"/>
              <a:t>  </a:t>
            </a:r>
            <a:r>
              <a:rPr lang="tr-TR" sz="2400" b="1" dirty="0"/>
              <a:t>sistemi üzerinden etki eden depresyon ilaçları: </a:t>
            </a:r>
            <a:r>
              <a:rPr lang="tr-TR" sz="2400" dirty="0"/>
              <a:t>Dürtüsel davranışları ve cinsel arzuyu azaltırlar</a:t>
            </a:r>
          </a:p>
          <a:p>
            <a:r>
              <a:rPr lang="tr-TR" sz="2400" b="1" dirty="0"/>
              <a:t>Antipsikotikler</a:t>
            </a:r>
            <a:r>
              <a:rPr lang="tr-TR" sz="2400" dirty="0"/>
              <a:t>; Dürtü gücünü azaltırlar ve dürtü denetimini kolaylaştırırlar</a:t>
            </a:r>
          </a:p>
          <a:p>
            <a:r>
              <a:rPr lang="tr-TR" sz="2400" b="1" dirty="0"/>
              <a:t>Hormon tedavileri; </a:t>
            </a:r>
            <a:r>
              <a:rPr lang="tr-TR" sz="2400" dirty="0"/>
              <a:t>Cinsel arzuyu azaltırlar.</a:t>
            </a:r>
          </a:p>
          <a:p>
            <a:endParaRPr lang="tr-TR" dirty="0"/>
          </a:p>
        </p:txBody>
      </p:sp>
    </p:spTree>
    <p:extLst>
      <p:ext uri="{BB962C8B-B14F-4D97-AF65-F5344CB8AC3E}">
        <p14:creationId xmlns:p14="http://schemas.microsoft.com/office/powerpoint/2010/main" xmlns="" val="196482334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780928"/>
            <a:ext cx="7620000" cy="1143000"/>
          </a:xfrm>
        </p:spPr>
        <p:txBody>
          <a:bodyPr/>
          <a:lstStyle/>
          <a:p>
            <a:r>
              <a:rPr lang="tr-TR" dirty="0" smtClean="0"/>
              <a:t>CİNSEL KİMLİK BOZUKLUKLARI</a:t>
            </a:r>
            <a:endParaRPr lang="tr-TR" dirty="0"/>
          </a:p>
        </p:txBody>
      </p:sp>
      <p:sp>
        <p:nvSpPr>
          <p:cNvPr id="3" name="Content Placeholder 2"/>
          <p:cNvSpPr>
            <a:spLocks noGrp="1"/>
          </p:cNvSpPr>
          <p:nvPr>
            <p:ph idx="1"/>
          </p:nvPr>
        </p:nvSpPr>
        <p:spPr/>
        <p:txBody>
          <a:bodyPr/>
          <a:lstStyle/>
          <a:p>
            <a:endParaRPr lang="tr-TR" dirty="0"/>
          </a:p>
        </p:txBody>
      </p:sp>
    </p:spTree>
    <p:extLst>
      <p:ext uri="{BB962C8B-B14F-4D97-AF65-F5344CB8AC3E}">
        <p14:creationId xmlns:p14="http://schemas.microsoft.com/office/powerpoint/2010/main" xmlns="" val="41950981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tr-TR" b="1" dirty="0"/>
              <a:t>CİNSEL SAPKINLIKLAR (PARAFİLİLER) </a:t>
            </a:r>
            <a:r>
              <a:rPr lang="tr-TR" dirty="0"/>
              <a:t/>
            </a:r>
            <a:br>
              <a:rPr lang="tr-TR" dirty="0"/>
            </a:br>
            <a:endParaRPr lang="tr-TR" dirty="0"/>
          </a:p>
        </p:txBody>
      </p:sp>
      <p:sp>
        <p:nvSpPr>
          <p:cNvPr id="2" name="Content Placeholder 1"/>
          <p:cNvSpPr>
            <a:spLocks noGrp="1"/>
          </p:cNvSpPr>
          <p:nvPr>
            <p:ph idx="1"/>
          </p:nvPr>
        </p:nvSpPr>
        <p:spPr/>
        <p:txBody>
          <a:bodyPr>
            <a:normAutofit/>
          </a:bodyPr>
          <a:lstStyle/>
          <a:p>
            <a:r>
              <a:rPr lang="tr-TR" sz="2400" dirty="0"/>
              <a:t>Bir insanla cinsel birleşme yoluyla orgazma ulaşmaya yönelik cinsel etkinlik şeklinde tanımlanan “normal” cinsel eylemden sürekli ve tekrarlayıcı bir biçimde sapmadır. </a:t>
            </a:r>
            <a:endParaRPr lang="tr-TR" sz="2400" dirty="0" smtClean="0"/>
          </a:p>
          <a:p>
            <a:r>
              <a:rPr lang="tr-TR" sz="2400" dirty="0" err="1" smtClean="0"/>
              <a:t>Parafili</a:t>
            </a:r>
            <a:r>
              <a:rPr lang="tr-TR" sz="2400" dirty="0" smtClean="0"/>
              <a:t> denilebilmesi için, kişinin ancak zorunlu ve tekrarlayıcı bazı koşullara bağlı olarak orgazm olabilmesi gerekir</a:t>
            </a:r>
          </a:p>
          <a:p>
            <a:r>
              <a:rPr lang="tr-TR" sz="2400" dirty="0" smtClean="0"/>
              <a:t>Zaman zaman yapılan farklı cinsel etkinlikler </a:t>
            </a:r>
            <a:r>
              <a:rPr lang="tr-TR" sz="2400" dirty="0" err="1" smtClean="0"/>
              <a:t>parafili</a:t>
            </a:r>
            <a:r>
              <a:rPr lang="tr-TR" sz="2400" dirty="0" smtClean="0"/>
              <a:t> olarak değerlendirilmez.  Bu farklı etkinliklerin en az 6 ay devam etmesi gerekir.</a:t>
            </a:r>
          </a:p>
          <a:p>
            <a:endParaRPr lang="tr-TR" sz="2400" dirty="0"/>
          </a:p>
        </p:txBody>
      </p:sp>
    </p:spTree>
    <p:extLst>
      <p:ext uri="{BB962C8B-B14F-4D97-AF65-F5344CB8AC3E}">
        <p14:creationId xmlns:p14="http://schemas.microsoft.com/office/powerpoint/2010/main" xmlns="" val="71585091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Cinsel Kimlik Bozukluğu</a:t>
            </a:r>
            <a:endParaRPr lang="tr-TR" dirty="0"/>
          </a:p>
        </p:txBody>
      </p:sp>
      <p:sp>
        <p:nvSpPr>
          <p:cNvPr id="3" name="Content Placeholder 2"/>
          <p:cNvSpPr>
            <a:spLocks noGrp="1"/>
          </p:cNvSpPr>
          <p:nvPr>
            <p:ph idx="1"/>
          </p:nvPr>
        </p:nvSpPr>
        <p:spPr/>
        <p:txBody>
          <a:bodyPr/>
          <a:lstStyle/>
          <a:p>
            <a:r>
              <a:rPr lang="tr-TR" dirty="0"/>
              <a:t>Kişinin anatomik ve biyolojik cinsiyetini reddederek karşı cinsin primer ve sekonder cinsiyet özelliklerine sahip olmak istemesidir. </a:t>
            </a:r>
            <a:endParaRPr lang="tr-TR" dirty="0" smtClean="0"/>
          </a:p>
          <a:p>
            <a:r>
              <a:rPr lang="tr-TR" dirty="0" smtClean="0"/>
              <a:t>Karşı </a:t>
            </a:r>
            <a:r>
              <a:rPr lang="tr-TR" dirty="0"/>
              <a:t>cinsel kuvvetli bir özdeşim kurmanın yanısıra anatomik cinsiyetinden rahatsızlık duyma ve anatomik cinsiyetine ait rolde uygunsuzluk hissetme söz konusudur. </a:t>
            </a:r>
          </a:p>
        </p:txBody>
      </p:sp>
    </p:spTree>
    <p:extLst>
      <p:ext uri="{BB962C8B-B14F-4D97-AF65-F5344CB8AC3E}">
        <p14:creationId xmlns:p14="http://schemas.microsoft.com/office/powerpoint/2010/main" xmlns="" val="30921485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95536" y="260648"/>
            <a:ext cx="8229600" cy="1602432"/>
          </a:xfrm>
        </p:spPr>
        <p:txBody>
          <a:bodyPr>
            <a:normAutofit fontScale="90000"/>
          </a:bodyPr>
          <a:lstStyle/>
          <a:p>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sz="3100" dirty="0" smtClean="0"/>
              <a:t>CİNSEL KİMLİK BOZUKLUKLARI/Tanı Kriterleri</a:t>
            </a:r>
            <a:r>
              <a:rPr lang="tr-TR" dirty="0"/>
              <a:t/>
            </a:r>
            <a:br>
              <a:rPr lang="tr-TR" dirty="0"/>
            </a:br>
            <a:endParaRPr lang="tr-TR" dirty="0"/>
          </a:p>
        </p:txBody>
      </p:sp>
      <p:sp>
        <p:nvSpPr>
          <p:cNvPr id="2" name="Content Placeholder 1"/>
          <p:cNvSpPr>
            <a:spLocks noGrp="1"/>
          </p:cNvSpPr>
          <p:nvPr>
            <p:ph idx="1"/>
          </p:nvPr>
        </p:nvSpPr>
        <p:spPr>
          <a:xfrm>
            <a:off x="467544" y="1628800"/>
            <a:ext cx="7848872" cy="4680520"/>
          </a:xfrm>
        </p:spPr>
        <p:txBody>
          <a:bodyPr>
            <a:normAutofit fontScale="85000" lnSpcReduction="20000"/>
          </a:bodyPr>
          <a:lstStyle/>
          <a:p>
            <a:pPr marL="0" indent="0">
              <a:buNone/>
            </a:pPr>
            <a:endParaRPr lang="tr-TR" dirty="0" smtClean="0"/>
          </a:p>
          <a:p>
            <a:pPr marL="0" indent="0">
              <a:buNone/>
            </a:pPr>
            <a:r>
              <a:rPr lang="tr-TR" b="1" dirty="0" smtClean="0"/>
              <a:t>A</a:t>
            </a:r>
            <a:r>
              <a:rPr lang="tr-TR" b="1" dirty="0"/>
              <a:t>. Karşı cinsiyetle güçlü ve sürekli bir özdeşim kurma </a:t>
            </a:r>
          </a:p>
          <a:p>
            <a:pPr marL="68580" indent="0">
              <a:buNone/>
            </a:pPr>
            <a:r>
              <a:rPr lang="tr-TR" u="sng" dirty="0"/>
              <a:t>Çocuklarda bu bozukluk aşağıdakilerden dördü (ya da daha fazlası) ile kendini gösterir:</a:t>
            </a:r>
          </a:p>
          <a:p>
            <a:pPr marL="68580" indent="0">
              <a:buNone/>
            </a:pPr>
            <a:r>
              <a:rPr lang="tr-TR" dirty="0"/>
              <a:t>1) Diğer cinsiyette olma isteğini ya da ısrarını yineleyeci bir biçimde dile getirme,</a:t>
            </a:r>
          </a:p>
          <a:p>
            <a:pPr marL="68580" indent="0">
              <a:buNone/>
            </a:pPr>
            <a:r>
              <a:rPr lang="tr-TR" dirty="0"/>
              <a:t>2) Erkek çocukların karşıt giyimi yeğlemesi ya da kadınsı giyim kuşamı taklit etmesi; kız çocuklarının sadece katılaşmış alışılagelen erkeksi giysiler konusunda ısrar etmesi,</a:t>
            </a:r>
          </a:p>
          <a:p>
            <a:pPr marL="68580" indent="0">
              <a:buNone/>
            </a:pPr>
            <a:r>
              <a:rPr lang="tr-TR" dirty="0"/>
              <a:t>3) İmgesel oyunlarda güçlü bir biçimde ve sürekli olarak karşı cinsin rollerini oynamayı yeğleme ya da sürekli olarak diğer cinsiyette olma fantazileri taşıma,</a:t>
            </a:r>
          </a:p>
          <a:p>
            <a:pPr marL="68580" indent="0">
              <a:buNone/>
            </a:pPr>
            <a:r>
              <a:rPr lang="tr-TR" dirty="0"/>
              <a:t>4) Karşı cinsin alışılagelmiş oyunlarına ve eğlencelerine katılma konusunda yoğun bir istek duyma,</a:t>
            </a:r>
          </a:p>
          <a:p>
            <a:pPr marL="68580" indent="0">
              <a:buNone/>
            </a:pPr>
            <a:r>
              <a:rPr lang="tr-TR" dirty="0"/>
              <a:t>5) Özellikle karşı cinsten oyun arkadaşları seçme,</a:t>
            </a:r>
          </a:p>
          <a:p>
            <a:endParaRPr lang="tr-TR" dirty="0"/>
          </a:p>
        </p:txBody>
      </p:sp>
    </p:spTree>
    <p:extLst>
      <p:ext uri="{BB962C8B-B14F-4D97-AF65-F5344CB8AC3E}">
        <p14:creationId xmlns:p14="http://schemas.microsoft.com/office/powerpoint/2010/main" xmlns="" val="267998870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z="2800" dirty="0"/>
              <a:t>CİNSEL KİMLİK BOZUKLUKLARI/Tanı Kriterleri</a:t>
            </a:r>
          </a:p>
        </p:txBody>
      </p:sp>
      <p:sp>
        <p:nvSpPr>
          <p:cNvPr id="3" name="Content Placeholder 2"/>
          <p:cNvSpPr>
            <a:spLocks noGrp="1"/>
          </p:cNvSpPr>
          <p:nvPr>
            <p:ph idx="1"/>
          </p:nvPr>
        </p:nvSpPr>
        <p:spPr>
          <a:xfrm>
            <a:off x="467544" y="1268760"/>
            <a:ext cx="7620000" cy="5184576"/>
          </a:xfrm>
        </p:spPr>
        <p:txBody>
          <a:bodyPr>
            <a:normAutofit fontScale="77500" lnSpcReduction="20000"/>
          </a:bodyPr>
          <a:lstStyle/>
          <a:p>
            <a:r>
              <a:rPr lang="tr-TR" dirty="0"/>
              <a:t>B. </a:t>
            </a:r>
            <a:r>
              <a:rPr lang="tr-TR" dirty="0" smtClean="0"/>
              <a:t>Cinsiyetine </a:t>
            </a:r>
            <a:r>
              <a:rPr lang="tr-TR" dirty="0"/>
              <a:t>ilişkin sürekli bir rahatsızlık duyma ya da cinsiyetinin gerektirdiği cinsel rol için uygun olmadığı duyumumun olması.</a:t>
            </a:r>
          </a:p>
          <a:p>
            <a:endParaRPr lang="tr-TR" dirty="0"/>
          </a:p>
          <a:p>
            <a:pPr marL="114300" indent="0">
              <a:buNone/>
            </a:pPr>
            <a:r>
              <a:rPr lang="tr-TR" b="1" i="1" u="sng" dirty="0" smtClean="0"/>
              <a:t> Çocuklarda </a:t>
            </a:r>
            <a:r>
              <a:rPr lang="tr-TR" b="1" i="1" u="sng" dirty="0"/>
              <a:t>bu bozukluk aşağıdakilerden herhangi biriyle kendini gösterir:</a:t>
            </a:r>
            <a:endParaRPr lang="tr-TR" b="1" dirty="0"/>
          </a:p>
          <a:p>
            <a:r>
              <a:rPr lang="tr-TR" dirty="0"/>
              <a:t>Erkek çocuklarında, penis ya da testislerinin iğrenç olduğunu, ileride yok olacaklarını ya da bir penis sahibi olmamanın daha iyi olacağını öne sürme, kuralsız kaba saba oyunlardan tiksinme ya da erkeğe özgü oyuncakları, oyunları ve etkinlikleri reddetme,</a:t>
            </a:r>
          </a:p>
          <a:p>
            <a:r>
              <a:rPr lang="tr-TR" dirty="0"/>
              <a:t>Kız çocuklarında oturarak idrar yapmayı reddetme, penisinin olduğu ya da ileride bir penisinin olacağını ileri sürme, göğüslerinin büyümesine ya da mestruasyon görmeyi istememe üzerinde durma ya da olağan kadınsı giysilere karşı ileri derecede tiksinti duyma.</a:t>
            </a:r>
          </a:p>
          <a:p>
            <a:r>
              <a:rPr lang="tr-TR" dirty="0"/>
              <a:t>Ergenlerde ve erişkinlerde bu bozukluk primer ve sekonder cinsiyet özelliklerinden kurtulma üzerine kafa yorma </a:t>
            </a:r>
            <a:r>
              <a:rPr lang="tr-TR" dirty="0" smtClean="0"/>
              <a:t>ya </a:t>
            </a:r>
            <a:r>
              <a:rPr lang="tr-TR" dirty="0"/>
              <a:t>da yanlış cinsiyette doğduğuna ilişkin bir inanç taşıma gibi semptomlarla kendini gösterir.</a:t>
            </a:r>
          </a:p>
          <a:p>
            <a:endParaRPr lang="tr-TR" dirty="0"/>
          </a:p>
        </p:txBody>
      </p:sp>
    </p:spTree>
    <p:extLst>
      <p:ext uri="{BB962C8B-B14F-4D97-AF65-F5344CB8AC3E}">
        <p14:creationId xmlns:p14="http://schemas.microsoft.com/office/powerpoint/2010/main" xmlns="" val="418834513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z="2800" dirty="0"/>
              <a:t>CİNSEL KİMLİK BOZUKLUKLARI/Tanı Kriterleri</a:t>
            </a:r>
          </a:p>
        </p:txBody>
      </p:sp>
      <p:sp>
        <p:nvSpPr>
          <p:cNvPr id="3" name="Content Placeholder 2"/>
          <p:cNvSpPr>
            <a:spLocks noGrp="1"/>
          </p:cNvSpPr>
          <p:nvPr>
            <p:ph idx="1"/>
          </p:nvPr>
        </p:nvSpPr>
        <p:spPr/>
        <p:txBody>
          <a:bodyPr/>
          <a:lstStyle/>
          <a:p>
            <a:r>
              <a:rPr lang="tr-TR" dirty="0"/>
              <a:t>C. Bu bozukluk fiziksel bir inter seks durumu ile beraber gitmemektedir.</a:t>
            </a:r>
          </a:p>
          <a:p>
            <a:r>
              <a:rPr lang="tr-TR" dirty="0"/>
              <a:t>D. Bu bozukluk, klinik açıdan belirgin bir sıkıntıya ya da toplumsal, mesleki alanlarda ya da önemli diğer işlevsellik alanlarında bozulmaya neden olur</a:t>
            </a:r>
          </a:p>
        </p:txBody>
      </p:sp>
    </p:spTree>
    <p:extLst>
      <p:ext uri="{BB962C8B-B14F-4D97-AF65-F5344CB8AC3E}">
        <p14:creationId xmlns:p14="http://schemas.microsoft.com/office/powerpoint/2010/main" xmlns="" val="138195789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sz="3200" b="1" dirty="0"/>
              <a:t>Cinsel Kimlik Bozukluğu Nedenleri</a:t>
            </a:r>
            <a:r>
              <a:rPr lang="tr-TR" dirty="0"/>
              <a:t/>
            </a:r>
            <a:br>
              <a:rPr lang="tr-TR" dirty="0"/>
            </a:br>
            <a:endParaRPr lang="tr-TR" dirty="0"/>
          </a:p>
        </p:txBody>
      </p:sp>
      <p:sp>
        <p:nvSpPr>
          <p:cNvPr id="3" name="Content Placeholder 2"/>
          <p:cNvSpPr>
            <a:spLocks noGrp="1"/>
          </p:cNvSpPr>
          <p:nvPr>
            <p:ph idx="1"/>
          </p:nvPr>
        </p:nvSpPr>
        <p:spPr/>
        <p:txBody>
          <a:bodyPr/>
          <a:lstStyle/>
          <a:p>
            <a:r>
              <a:rPr lang="tr-TR" dirty="0"/>
              <a:t>Cinsel kimlik bozukluğunun (Transseksüalite) herhangi bir hormonal dengesizlikle ya da biyolojik patoloji ile ilgisi ortaya konamamıştır </a:t>
            </a:r>
          </a:p>
        </p:txBody>
      </p:sp>
    </p:spTree>
    <p:extLst>
      <p:ext uri="{BB962C8B-B14F-4D97-AF65-F5344CB8AC3E}">
        <p14:creationId xmlns:p14="http://schemas.microsoft.com/office/powerpoint/2010/main" xmlns="" val="237093945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sz="3200" b="1" dirty="0"/>
              <a:t>Cinsel Kimlik Bozukluğu Tedavisi</a:t>
            </a:r>
            <a:r>
              <a:rPr lang="tr-TR" dirty="0"/>
              <a:t/>
            </a:r>
            <a:br>
              <a:rPr lang="tr-TR" dirty="0"/>
            </a:br>
            <a:endParaRPr lang="tr-TR" dirty="0"/>
          </a:p>
        </p:txBody>
      </p:sp>
      <p:sp>
        <p:nvSpPr>
          <p:cNvPr id="3" name="Content Placeholder 2"/>
          <p:cNvSpPr>
            <a:spLocks noGrp="1"/>
          </p:cNvSpPr>
          <p:nvPr>
            <p:ph idx="1"/>
          </p:nvPr>
        </p:nvSpPr>
        <p:spPr/>
        <p:txBody>
          <a:bodyPr>
            <a:normAutofit lnSpcReduction="10000"/>
          </a:bodyPr>
          <a:lstStyle/>
          <a:p>
            <a:r>
              <a:rPr lang="tr-TR" dirty="0" smtClean="0"/>
              <a:t>Çoğunlukla </a:t>
            </a:r>
            <a:r>
              <a:rPr lang="tr-TR" dirty="0"/>
              <a:t>yaşanan toplumsal izolasyon ve dışlanma bu kişilerin özsaygısında azalmaya yol açmaktadır. </a:t>
            </a:r>
            <a:endParaRPr lang="tr-TR" dirty="0" smtClean="0"/>
          </a:p>
          <a:p>
            <a:r>
              <a:rPr lang="tr-TR" dirty="0" smtClean="0"/>
              <a:t>Madde </a:t>
            </a:r>
            <a:r>
              <a:rPr lang="tr-TR" dirty="0"/>
              <a:t>kullanımı ile ilgili sorunlar, anksiyete ve depresyon, özellikle ergenlerde belirgin olarak intihar girişimleri sıklıkla görülmektedir. </a:t>
            </a:r>
            <a:endParaRPr lang="tr-TR" dirty="0" smtClean="0"/>
          </a:p>
          <a:p>
            <a:r>
              <a:rPr lang="tr-TR" dirty="0" smtClean="0"/>
              <a:t>Tedavi </a:t>
            </a:r>
            <a:r>
              <a:rPr lang="tr-TR" dirty="0"/>
              <a:t>kişinin cinsel kimliği ile uyumunu sağlaması, sosyal ve mesleki işlevselliğini artırabilmesi ve bağımsızlığını kazanmasına yönelik bireysel veya grup psikoterapisi biçimindedir. </a:t>
            </a:r>
            <a:endParaRPr lang="tr-TR" dirty="0" smtClean="0"/>
          </a:p>
          <a:p>
            <a:r>
              <a:rPr lang="tr-TR" dirty="0" smtClean="0"/>
              <a:t>Terapide </a:t>
            </a:r>
            <a:r>
              <a:rPr lang="tr-TR" dirty="0"/>
              <a:t>kişinin biyolojik cinsiyetine dönmesi amaçlanmaz çünkü bu hastanın istemediği bir şeydir ve zaten denense de başarılı olunamaz </a:t>
            </a:r>
          </a:p>
        </p:txBody>
      </p:sp>
    </p:spTree>
    <p:extLst>
      <p:ext uri="{BB962C8B-B14F-4D97-AF65-F5344CB8AC3E}">
        <p14:creationId xmlns:p14="http://schemas.microsoft.com/office/powerpoint/2010/main" xmlns="" val="15084861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tr-TR" b="1" dirty="0" smtClean="0"/>
              <a:t>PARAFİLİ ÇEŞİTLERİ </a:t>
            </a:r>
            <a:r>
              <a:rPr lang="tr-TR" dirty="0"/>
              <a:t/>
            </a:r>
            <a:br>
              <a:rPr lang="tr-TR" dirty="0"/>
            </a:br>
            <a:endParaRPr lang="tr-TR" dirty="0"/>
          </a:p>
        </p:txBody>
      </p:sp>
      <p:sp>
        <p:nvSpPr>
          <p:cNvPr id="2" name="Content Placeholder 1"/>
          <p:cNvSpPr>
            <a:spLocks noGrp="1"/>
          </p:cNvSpPr>
          <p:nvPr>
            <p:ph idx="1"/>
          </p:nvPr>
        </p:nvSpPr>
        <p:spPr/>
        <p:txBody>
          <a:bodyPr>
            <a:normAutofit/>
          </a:bodyPr>
          <a:lstStyle/>
          <a:p>
            <a:r>
              <a:rPr lang="tr-TR" b="1" dirty="0"/>
              <a:t>Egzibisyonizm (Teşhircilik, Göstermecilik</a:t>
            </a:r>
            <a:r>
              <a:rPr lang="tr-TR" b="1" dirty="0" smtClean="0"/>
              <a:t>)</a:t>
            </a:r>
          </a:p>
          <a:p>
            <a:r>
              <a:rPr lang="tr-TR" b="1" dirty="0" smtClean="0"/>
              <a:t>Fetişizm</a:t>
            </a:r>
          </a:p>
          <a:p>
            <a:r>
              <a:rPr lang="tr-TR" b="1" dirty="0"/>
              <a:t>Frottörizm (Sürtünmecilik</a:t>
            </a:r>
            <a:r>
              <a:rPr lang="tr-TR" b="1" dirty="0" smtClean="0"/>
              <a:t>)</a:t>
            </a:r>
          </a:p>
          <a:p>
            <a:r>
              <a:rPr lang="tr-TR" b="1" dirty="0" smtClean="0"/>
              <a:t>Pedofili</a:t>
            </a:r>
            <a:endParaRPr lang="tr-TR" dirty="0"/>
          </a:p>
          <a:p>
            <a:r>
              <a:rPr lang="tr-TR" b="1" dirty="0"/>
              <a:t>Cinsel </a:t>
            </a:r>
            <a:r>
              <a:rPr lang="tr-TR" b="1" dirty="0" smtClean="0"/>
              <a:t>Mazohizm</a:t>
            </a:r>
          </a:p>
          <a:p>
            <a:r>
              <a:rPr lang="tr-TR" b="1" dirty="0"/>
              <a:t>Cinsel </a:t>
            </a:r>
            <a:r>
              <a:rPr lang="tr-TR" b="1" dirty="0" smtClean="0"/>
              <a:t>Sadizm</a:t>
            </a:r>
          </a:p>
          <a:p>
            <a:r>
              <a:rPr lang="tr-TR" b="1" dirty="0"/>
              <a:t>Transvestik </a:t>
            </a:r>
            <a:r>
              <a:rPr lang="tr-TR" b="1" dirty="0" smtClean="0"/>
              <a:t>fetişizm</a:t>
            </a:r>
          </a:p>
          <a:p>
            <a:r>
              <a:rPr lang="tr-TR" b="1" dirty="0"/>
              <a:t>Voyörizm (Gözetlemecilik</a:t>
            </a:r>
            <a:r>
              <a:rPr lang="tr-TR" b="1" dirty="0" smtClean="0"/>
              <a:t>)</a:t>
            </a:r>
          </a:p>
          <a:p>
            <a:r>
              <a:rPr lang="tr-TR" b="1" dirty="0"/>
              <a:t>BTA Parafili </a:t>
            </a:r>
            <a:endParaRPr lang="tr-TR" dirty="0"/>
          </a:p>
        </p:txBody>
      </p:sp>
    </p:spTree>
    <p:extLst>
      <p:ext uri="{BB962C8B-B14F-4D97-AF65-F5344CB8AC3E}">
        <p14:creationId xmlns:p14="http://schemas.microsoft.com/office/powerpoint/2010/main" xmlns="" val="24214660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err="1" smtClean="0"/>
              <a:t>Egzibisyonizm</a:t>
            </a:r>
            <a:r>
              <a:rPr lang="tr-TR" b="1" dirty="0" smtClean="0"/>
              <a:t> (Teşhircilik, Göstermecilik)</a:t>
            </a:r>
            <a:endParaRPr lang="tr-TR" dirty="0"/>
          </a:p>
        </p:txBody>
      </p:sp>
      <p:sp>
        <p:nvSpPr>
          <p:cNvPr id="3" name="2 İçerik Yer Tutucusu"/>
          <p:cNvSpPr>
            <a:spLocks noGrp="1"/>
          </p:cNvSpPr>
          <p:nvPr>
            <p:ph sz="quarter" idx="1"/>
          </p:nvPr>
        </p:nvSpPr>
        <p:spPr/>
        <p:txBody>
          <a:bodyPr/>
          <a:lstStyle/>
          <a:p>
            <a:r>
              <a:rPr lang="tr-TR" dirty="0" smtClean="0"/>
              <a:t>Tanı ölçütleri</a:t>
            </a:r>
          </a:p>
          <a:p>
            <a:r>
              <a:rPr lang="tr-TR" dirty="0" smtClean="0"/>
              <a:t>A. En az altı aylık bir süre boyunca, kişinin </a:t>
            </a:r>
            <a:r>
              <a:rPr lang="tr-TR" dirty="0" err="1" smtClean="0"/>
              <a:t>genital</a:t>
            </a:r>
            <a:r>
              <a:rPr lang="tr-TR" dirty="0" smtClean="0"/>
              <a:t> organlarını, bunu beklemeyen bir yabancıya göstermesi ile ilgili yoğun, cinsel yönden uyarıcı fantezilerin, cinsel dürtülerinin ya da davranışlarının yineleyici bir biçimde ortaya çıkması. </a:t>
            </a:r>
          </a:p>
          <a:p>
            <a:r>
              <a:rPr lang="tr-TR" dirty="0" smtClean="0"/>
              <a:t>B. Bu fanteziler, cinsel dürtüler ya da davranışlar, klinik açıdan belirgin bir sıkıntıya ya da toplumsal meslek alanlarında ya da önemli diğer işlevsellik alanlarında bozulmaya neden olur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tr-TR" b="1" dirty="0"/>
              <a:t>Egzibisyonizm (Teşhircilik, Göstermecilik)</a:t>
            </a:r>
            <a:endParaRPr lang="tr-TR" dirty="0"/>
          </a:p>
        </p:txBody>
      </p:sp>
      <p:sp>
        <p:nvSpPr>
          <p:cNvPr id="2" name="Content Placeholder 1"/>
          <p:cNvSpPr>
            <a:spLocks noGrp="1"/>
          </p:cNvSpPr>
          <p:nvPr>
            <p:ph idx="1"/>
          </p:nvPr>
        </p:nvSpPr>
        <p:spPr/>
        <p:txBody>
          <a:bodyPr>
            <a:normAutofit/>
          </a:bodyPr>
          <a:lstStyle/>
          <a:p>
            <a:r>
              <a:rPr lang="tr-TR" sz="2400" dirty="0"/>
              <a:t>Kişi cinsel organlarını, başkalarına göstermekten ya da böyle hayaller kurmaktan büyük bir haz alır. </a:t>
            </a:r>
            <a:endParaRPr lang="tr-TR" sz="2400" dirty="0" smtClean="0"/>
          </a:p>
          <a:p>
            <a:r>
              <a:rPr lang="tr-TR" sz="2400" dirty="0" smtClean="0"/>
              <a:t>Bu </a:t>
            </a:r>
            <a:r>
              <a:rPr lang="tr-TR" sz="2400" dirty="0"/>
              <a:t>davranışı genellikle beklenmedik bir yerde, zamanda ve bunu beklemeyen bir kişiye gösterir. </a:t>
            </a:r>
            <a:endParaRPr lang="tr-TR" sz="2400" dirty="0" smtClean="0"/>
          </a:p>
          <a:p>
            <a:r>
              <a:rPr lang="tr-TR" sz="2400" dirty="0" smtClean="0"/>
              <a:t>Bir </a:t>
            </a:r>
            <a:r>
              <a:rPr lang="tr-TR" sz="2400" dirty="0"/>
              <a:t>çoğu bu eylemden sonra mastürbasyon yaparak orgazm olur.</a:t>
            </a:r>
          </a:p>
        </p:txBody>
      </p:sp>
    </p:spTree>
    <p:extLst>
      <p:ext uri="{BB962C8B-B14F-4D97-AF65-F5344CB8AC3E}">
        <p14:creationId xmlns:p14="http://schemas.microsoft.com/office/powerpoint/2010/main" xmlns="" val="16041039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Fetişizm</a:t>
            </a:r>
            <a:endParaRPr lang="tr-TR" dirty="0"/>
          </a:p>
        </p:txBody>
      </p:sp>
      <p:sp>
        <p:nvSpPr>
          <p:cNvPr id="3" name="2 İçerik Yer Tutucusu"/>
          <p:cNvSpPr>
            <a:spLocks noGrp="1"/>
          </p:cNvSpPr>
          <p:nvPr>
            <p:ph sz="quarter" idx="1"/>
          </p:nvPr>
        </p:nvSpPr>
        <p:spPr/>
        <p:txBody>
          <a:bodyPr>
            <a:normAutofit lnSpcReduction="10000"/>
          </a:bodyPr>
          <a:lstStyle/>
          <a:p>
            <a:r>
              <a:rPr lang="tr-TR" dirty="0" smtClean="0"/>
              <a:t>A. En az 6 aylık bir süre boyunca, kişinin canlı olmayan nesneleri kullanmakla ilgili (örn. kadın iç çamaşırları) yoğun, cinsel yönden uyarıcı fantezilerinin, cinsel dürtülerinin ya da davranışlarının yineleyici bir biçimde ortaya çıkması. </a:t>
            </a:r>
          </a:p>
          <a:p>
            <a:r>
              <a:rPr lang="tr-TR" dirty="0" smtClean="0"/>
              <a:t>B. Kişi, bu cinsel dürtülerine göre davranmaktadır ya da bu kişinin cinsel dürtüleri ya da düşlemleri (fantezileri) belirgin bir sıkıntıya ya da kişiler arası sorunlara neden olmaktadır. </a:t>
            </a:r>
          </a:p>
          <a:p>
            <a:r>
              <a:rPr lang="tr-TR" dirty="0" smtClean="0"/>
              <a:t>C. Bu fetiş nesneleri aykırı-giyimde kullanılan kadın giysileri (</a:t>
            </a:r>
            <a:r>
              <a:rPr lang="tr-TR" dirty="0" err="1" smtClean="0"/>
              <a:t>Transvestik</a:t>
            </a:r>
            <a:r>
              <a:rPr lang="tr-TR" dirty="0" smtClean="0"/>
              <a:t> Fetişizmde olduğu gibi) ya da </a:t>
            </a:r>
            <a:r>
              <a:rPr lang="tr-TR" dirty="0" err="1" smtClean="0"/>
              <a:t>taktil</a:t>
            </a:r>
            <a:r>
              <a:rPr lang="tr-TR" dirty="0" smtClean="0"/>
              <a:t> </a:t>
            </a:r>
            <a:r>
              <a:rPr lang="tr-TR" dirty="0" err="1" smtClean="0"/>
              <a:t>genital</a:t>
            </a:r>
            <a:r>
              <a:rPr lang="tr-TR" dirty="0" smtClean="0"/>
              <a:t> uyarı sağlamak amacıyla tasarlanmış araçlarla (örn. bir vibratör) sınırlı değildir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tr-TR" b="1" dirty="0"/>
              <a:t>Fetişizm</a:t>
            </a:r>
            <a:endParaRPr lang="tr-TR" dirty="0"/>
          </a:p>
        </p:txBody>
      </p:sp>
      <p:sp>
        <p:nvSpPr>
          <p:cNvPr id="2" name="Content Placeholder 1"/>
          <p:cNvSpPr>
            <a:spLocks noGrp="1"/>
          </p:cNvSpPr>
          <p:nvPr>
            <p:ph idx="1"/>
          </p:nvPr>
        </p:nvSpPr>
        <p:spPr/>
        <p:txBody>
          <a:bodyPr/>
          <a:lstStyle/>
          <a:p>
            <a:r>
              <a:rPr lang="tr-TR" sz="2400" dirty="0"/>
              <a:t>Bu kişilerde cinsel ilgi cansız nesnelere yöneliktir. </a:t>
            </a:r>
            <a:endParaRPr lang="tr-TR" sz="2400" dirty="0" smtClean="0"/>
          </a:p>
          <a:p>
            <a:r>
              <a:rPr lang="tr-TR" sz="2400" dirty="0" smtClean="0"/>
              <a:t>Uyarıcı </a:t>
            </a:r>
            <a:r>
              <a:rPr lang="tr-TR" sz="2400" dirty="0"/>
              <a:t>olarak kullanılan nesneler genellikle karşı cinsten birine ait eşyalardır</a:t>
            </a:r>
            <a:r>
              <a:rPr lang="tr-TR" sz="2400" dirty="0" smtClean="0"/>
              <a:t>.</a:t>
            </a:r>
          </a:p>
          <a:p>
            <a:r>
              <a:rPr lang="tr-TR" sz="2400" dirty="0" smtClean="0"/>
              <a:t>Bu amaçla </a:t>
            </a:r>
            <a:r>
              <a:rPr lang="tr-TR" sz="2400" dirty="0"/>
              <a:t>en sık iç çamaşırları ve ayakkabılar kullanılır.</a:t>
            </a:r>
          </a:p>
          <a:p>
            <a:endParaRPr lang="tr-TR" dirty="0"/>
          </a:p>
        </p:txBody>
      </p:sp>
    </p:spTree>
    <p:extLst>
      <p:ext uri="{BB962C8B-B14F-4D97-AF65-F5344CB8AC3E}">
        <p14:creationId xmlns:p14="http://schemas.microsoft.com/office/powerpoint/2010/main" xmlns="" val="12509167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tr-TR" b="1" dirty="0"/>
              <a:t>Frottörizm (Sürtünmecilik)</a:t>
            </a:r>
            <a:endParaRPr lang="tr-TR" dirty="0"/>
          </a:p>
        </p:txBody>
      </p:sp>
      <p:sp>
        <p:nvSpPr>
          <p:cNvPr id="2" name="Content Placeholder 1"/>
          <p:cNvSpPr>
            <a:spLocks noGrp="1"/>
          </p:cNvSpPr>
          <p:nvPr>
            <p:ph idx="1"/>
          </p:nvPr>
        </p:nvSpPr>
        <p:spPr/>
        <p:txBody>
          <a:bodyPr/>
          <a:lstStyle/>
          <a:p>
            <a:r>
              <a:rPr lang="tr-TR" sz="2400" dirty="0"/>
              <a:t>K</a:t>
            </a:r>
            <a:r>
              <a:rPr lang="tr-TR" sz="2400" dirty="0" smtClean="0"/>
              <a:t>işinin </a:t>
            </a:r>
            <a:r>
              <a:rPr lang="tr-TR" sz="2400" dirty="0"/>
              <a:t>rızası olmayan bir kişiye dokunması ve sürtünmesi ile ilgili yoğun, cinsel yönden uyarıcı fantezilerinin, cinsel dürtülerinin ya da davranışlarının yineleyici bir biçimde ortaya çıkması</a:t>
            </a:r>
            <a:r>
              <a:rPr lang="tr-TR" sz="2400" dirty="0" smtClean="0"/>
              <a:t>.</a:t>
            </a:r>
          </a:p>
          <a:p>
            <a:r>
              <a:rPr lang="tr-TR" sz="2400" dirty="0"/>
              <a:t>Bu kişiler daha çok toplu taşıma araçları gibi insanların kalabalık olduğu yerlerde başkalarına dokunarak ya da sürtünerek cinsel haz alırlar.</a:t>
            </a:r>
          </a:p>
          <a:p>
            <a:endParaRPr lang="tr-TR" dirty="0"/>
          </a:p>
        </p:txBody>
      </p:sp>
    </p:spTree>
    <p:extLst>
      <p:ext uri="{BB962C8B-B14F-4D97-AF65-F5344CB8AC3E}">
        <p14:creationId xmlns:p14="http://schemas.microsoft.com/office/powerpoint/2010/main" xmlns="" val="28350888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t>Frottörizm</a:t>
            </a:r>
            <a:r>
              <a:rPr lang="tr-TR" b="1" dirty="0" smtClean="0"/>
              <a:t> (Sürtünmecilik)</a:t>
            </a:r>
            <a:endParaRPr lang="tr-TR" dirty="0"/>
          </a:p>
        </p:txBody>
      </p:sp>
      <p:sp>
        <p:nvSpPr>
          <p:cNvPr id="3" name="2 İçerik Yer Tutucusu"/>
          <p:cNvSpPr>
            <a:spLocks noGrp="1"/>
          </p:cNvSpPr>
          <p:nvPr>
            <p:ph sz="quarter" idx="1"/>
          </p:nvPr>
        </p:nvSpPr>
        <p:spPr/>
        <p:txBody>
          <a:bodyPr/>
          <a:lstStyle/>
          <a:p>
            <a:r>
              <a:rPr lang="tr-TR" dirty="0" smtClean="0"/>
              <a:t>A. En az 6 aylık bir süre boyunca, kişinin rızası olmayan bir kişiye dokunması ve sürtünmesi ile ilgili yoğun, cinsel yönden uyarıcı fantezilerinin, cinsel dürtülerinin ya da davranışlarının yineleyici bir biçimde ortaya çıkması. </a:t>
            </a:r>
          </a:p>
          <a:p>
            <a:r>
              <a:rPr lang="tr-TR" dirty="0" smtClean="0"/>
              <a:t>B. Kişi, bu cinsel dürtülerine göre davranmaktadır ya da bu kişinin cinsel dürtüleri ya da düşlemleri (fantezileri) belirgin bir sıkıntıya ya da kişiler arası sorunlara neden olmaktadır.</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1696</TotalTime>
  <Words>1502</Words>
  <Application>Microsoft Office PowerPoint</Application>
  <PresentationFormat>Ekran Gösterisi (4:3)</PresentationFormat>
  <Paragraphs>111</Paragraphs>
  <Slides>25</Slides>
  <Notes>0</Notes>
  <HiddenSlides>0</HiddenSlides>
  <MMClips>0</MMClips>
  <ScaleCrop>false</ScaleCrop>
  <HeadingPairs>
    <vt:vector size="4" baseType="variant">
      <vt:variant>
        <vt:lpstr>Tema</vt:lpstr>
      </vt:variant>
      <vt:variant>
        <vt:i4>1</vt:i4>
      </vt:variant>
      <vt:variant>
        <vt:lpstr>Slayt Başlıkları</vt:lpstr>
      </vt:variant>
      <vt:variant>
        <vt:i4>25</vt:i4>
      </vt:variant>
    </vt:vector>
  </HeadingPairs>
  <TitlesOfParts>
    <vt:vector size="26" baseType="lpstr">
      <vt:lpstr>Origin</vt:lpstr>
      <vt:lpstr>Slayt 1</vt:lpstr>
      <vt:lpstr>CİNSEL SAPKINLIKLAR (PARAFİLİLER)  </vt:lpstr>
      <vt:lpstr>PARAFİLİ ÇEŞİTLERİ  </vt:lpstr>
      <vt:lpstr>Egzibisyonizm (Teşhircilik, Göstermecilik)</vt:lpstr>
      <vt:lpstr>Egzibisyonizm (Teşhircilik, Göstermecilik)</vt:lpstr>
      <vt:lpstr>Fetişizm</vt:lpstr>
      <vt:lpstr>Fetişizm</vt:lpstr>
      <vt:lpstr>Frottörizm (Sürtünmecilik)</vt:lpstr>
      <vt:lpstr>Frottörizm (Sürtünmecilik)</vt:lpstr>
      <vt:lpstr>Pedofili</vt:lpstr>
      <vt:lpstr>Cinsel Mazohizm</vt:lpstr>
      <vt:lpstr>Cinsel Sadizm</vt:lpstr>
      <vt:lpstr>Transvestik fetişizm</vt:lpstr>
      <vt:lpstr>Voyörizm (Gözetlemecilik)</vt:lpstr>
      <vt:lpstr>BTA (BAŞKA TÜRLÜ TANIMLANAMAYAN) Parafili </vt:lpstr>
      <vt:lpstr>Parafili Nedenleri </vt:lpstr>
      <vt:lpstr>Parafili Tedavisi  </vt:lpstr>
      <vt:lpstr>Parafili Tedavisi</vt:lpstr>
      <vt:lpstr>CİNSEL KİMLİK BOZUKLUKLARI</vt:lpstr>
      <vt:lpstr>Cinsel Kimlik Bozukluğu</vt:lpstr>
      <vt:lpstr>     CİNSEL KİMLİK BOZUKLUKLARI/Tanı Kriterleri </vt:lpstr>
      <vt:lpstr>CİNSEL KİMLİK BOZUKLUKLARI/Tanı Kriterleri</vt:lpstr>
      <vt:lpstr>CİNSEL KİMLİK BOZUKLUKLARI/Tanı Kriterleri</vt:lpstr>
      <vt:lpstr>Cinsel Kimlik Bozukluğu Nedenleri </vt:lpstr>
      <vt:lpstr>Cinsel Kimlik Bozukluğu Tedavisi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Neslihan Yılmaz</dc:creator>
  <cp:lastModifiedBy>Neslihan</cp:lastModifiedBy>
  <cp:revision>90</cp:revision>
  <dcterms:created xsi:type="dcterms:W3CDTF">2013-03-20T08:59:23Z</dcterms:created>
  <dcterms:modified xsi:type="dcterms:W3CDTF">2017-04-26T11:38:50Z</dcterms:modified>
</cp:coreProperties>
</file>