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63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57" d="100"/>
          <a:sy n="57" d="100"/>
        </p:scale>
        <p:origin x="102" y="12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92A00-2421-4604-B051-B1A5979FD3A6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C974E-07B8-48F8-ABE6-8B3FC612C3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5880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2C6E075-DC56-4CDE-B071-B309D6FEF3F8}" type="slidenum">
              <a:rPr lang="en-US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265863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F8E63F3-7434-40E8-8092-4DBA2DBD2050}" type="slidenum">
              <a:rPr lang="en-US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8850496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7E3218A-0026-4CC0-A62F-F86ACC34EBE0}" type="slidenum">
              <a:rPr lang="en-US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30834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31A530A-8E16-40A2-896A-210276DB3359}" type="slidenum">
              <a:rPr lang="en-US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77958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434A-AEDF-4D97-A087-42BF12D74046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AF5A-091F-429F-9420-35713ACCB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6055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434A-AEDF-4D97-A087-42BF12D74046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AF5A-091F-429F-9420-35713ACCB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3108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434A-AEDF-4D97-A087-42BF12D74046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AF5A-091F-429F-9420-35713ACCB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66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434A-AEDF-4D97-A087-42BF12D74046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AF5A-091F-429F-9420-35713ACCB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6439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434A-AEDF-4D97-A087-42BF12D74046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AF5A-091F-429F-9420-35713ACCB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054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434A-AEDF-4D97-A087-42BF12D74046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AF5A-091F-429F-9420-35713ACCB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2835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434A-AEDF-4D97-A087-42BF12D74046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AF5A-091F-429F-9420-35713ACCB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061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434A-AEDF-4D97-A087-42BF12D74046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AF5A-091F-429F-9420-35713ACCB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94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434A-AEDF-4D97-A087-42BF12D74046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AF5A-091F-429F-9420-35713ACCB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144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434A-AEDF-4D97-A087-42BF12D74046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AF5A-091F-429F-9420-35713ACCB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7638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434A-AEDF-4D97-A087-42BF12D74046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AF5A-091F-429F-9420-35713ACCB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75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B434A-AEDF-4D97-A087-42BF12D74046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2AF5A-091F-429F-9420-35713ACCB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008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Activity</a:t>
            </a:r>
            <a:r>
              <a:rPr lang="tr-TR" b="1" dirty="0" smtClean="0">
                <a:solidFill>
                  <a:srgbClr val="FF0000"/>
                </a:solidFill>
              </a:rPr>
              <a:t> and Activity Coefficient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4819" name="Content Placeholder 16"/>
          <p:cNvSpPr>
            <a:spLocks noGrp="1"/>
          </p:cNvSpPr>
          <p:nvPr>
            <p:ph idx="1"/>
          </p:nvPr>
        </p:nvSpPr>
        <p:spPr>
          <a:xfrm>
            <a:off x="2346325" y="1846264"/>
            <a:ext cx="7543800" cy="4319587"/>
          </a:xfrm>
        </p:spPr>
        <p:txBody>
          <a:bodyPr/>
          <a:lstStyle/>
          <a:p>
            <a:pPr algn="just"/>
            <a:r>
              <a:rPr lang="tr-TR" altLang="tr-TR" dirty="0">
                <a:solidFill>
                  <a:srgbClr val="3333CC"/>
                </a:solidFill>
              </a:rPr>
              <a:t>I</a:t>
            </a:r>
            <a:r>
              <a:rPr lang="en-US" altLang="tr-TR" dirty="0">
                <a:solidFill>
                  <a:srgbClr val="3333CC"/>
                </a:solidFill>
              </a:rPr>
              <a:t>n a solution,  </a:t>
            </a:r>
            <a:r>
              <a:rPr lang="tr-TR" altLang="tr-TR" dirty="0">
                <a:solidFill>
                  <a:srgbClr val="3333CC"/>
                </a:solidFill>
              </a:rPr>
              <a:t>diferent charged </a:t>
            </a:r>
            <a:r>
              <a:rPr lang="en-US" altLang="tr-TR" dirty="0">
                <a:solidFill>
                  <a:srgbClr val="3333CC"/>
                </a:solidFill>
              </a:rPr>
              <a:t>ions</a:t>
            </a:r>
            <a:r>
              <a:rPr lang="tr-TR" altLang="tr-TR" dirty="0">
                <a:solidFill>
                  <a:srgbClr val="3333CC"/>
                </a:solidFill>
              </a:rPr>
              <a:t> (cations and anions)</a:t>
            </a:r>
            <a:r>
              <a:rPr lang="en-US" altLang="tr-TR" dirty="0">
                <a:solidFill>
                  <a:srgbClr val="3333CC"/>
                </a:solidFill>
              </a:rPr>
              <a:t> have electrostatic interaction. </a:t>
            </a:r>
            <a:r>
              <a:rPr lang="tr-TR" altLang="tr-TR" dirty="0">
                <a:solidFill>
                  <a:srgbClr val="3333CC"/>
                </a:solidFill>
              </a:rPr>
              <a:t>This interaction in the </a:t>
            </a:r>
            <a:r>
              <a:rPr lang="en-US" altLang="tr-TR" dirty="0">
                <a:solidFill>
                  <a:srgbClr val="3333CC"/>
                </a:solidFill>
              </a:rPr>
              <a:t>neutral </a:t>
            </a:r>
            <a:r>
              <a:rPr lang="tr-TR" altLang="tr-TR" dirty="0">
                <a:solidFill>
                  <a:srgbClr val="3333CC"/>
                </a:solidFill>
              </a:rPr>
              <a:t>solutions</a:t>
            </a:r>
            <a:r>
              <a:rPr lang="en-US" altLang="tr-TR" dirty="0">
                <a:solidFill>
                  <a:srgbClr val="3333CC"/>
                </a:solidFill>
              </a:rPr>
              <a:t> do not have </a:t>
            </a:r>
            <a:r>
              <a:rPr lang="tr-TR" altLang="tr-TR" dirty="0">
                <a:solidFill>
                  <a:srgbClr val="3333CC"/>
                </a:solidFill>
              </a:rPr>
              <a:t>between inons.</a:t>
            </a:r>
          </a:p>
          <a:p>
            <a:pPr algn="just"/>
            <a:r>
              <a:rPr lang="en-US" altLang="tr-TR" dirty="0">
                <a:solidFill>
                  <a:srgbClr val="3333CC"/>
                </a:solidFill>
              </a:rPr>
              <a:t>When ions in a solution have high concentrations, cations tend to be surrounded by nearby anions and anions tend to be surrounded by nearby cations. This effect </a:t>
            </a:r>
            <a:r>
              <a:rPr lang="tr-TR" altLang="tr-TR" dirty="0">
                <a:solidFill>
                  <a:srgbClr val="3333CC"/>
                </a:solidFill>
              </a:rPr>
              <a:t>is</a:t>
            </a:r>
            <a:r>
              <a:rPr lang="en-US" altLang="tr-TR" dirty="0">
                <a:solidFill>
                  <a:srgbClr val="3333CC"/>
                </a:solidFill>
              </a:rPr>
              <a:t> significant at ion concentrations of 0.01 M and greater. </a:t>
            </a:r>
          </a:p>
        </p:txBody>
      </p:sp>
    </p:spTree>
    <p:extLst>
      <p:ext uri="{BB962C8B-B14F-4D97-AF65-F5344CB8AC3E}">
        <p14:creationId xmlns:p14="http://schemas.microsoft.com/office/powerpoint/2010/main" val="205084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Activity</a:t>
            </a:r>
            <a:r>
              <a:rPr lang="tr-TR" b="1" dirty="0">
                <a:solidFill>
                  <a:srgbClr val="FF0000"/>
                </a:solidFill>
              </a:rPr>
              <a:t> and Activity Coefficient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dirty="0">
                <a:solidFill>
                  <a:srgbClr val="3333CC"/>
                </a:solidFill>
              </a:rPr>
              <a:t>When ions in a solution have high concentrations, cations tend to be surrounded by nearby anions and anions tend to be surrounded by nearby cations. This effect </a:t>
            </a:r>
            <a:r>
              <a:rPr lang="tr-TR" altLang="tr-TR" dirty="0">
                <a:solidFill>
                  <a:srgbClr val="3333CC"/>
                </a:solidFill>
              </a:rPr>
              <a:t>is</a:t>
            </a:r>
            <a:r>
              <a:rPr lang="en-US" altLang="tr-TR" dirty="0">
                <a:solidFill>
                  <a:srgbClr val="3333CC"/>
                </a:solidFill>
              </a:rPr>
              <a:t> significant at ion concentrations of 0.01 M and greater.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1704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3" descr="ionicstrength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9" y="3481388"/>
            <a:ext cx="287972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Activity</a:t>
            </a:r>
            <a:r>
              <a:rPr lang="tr-TR" b="1" dirty="0" smtClean="0">
                <a:solidFill>
                  <a:srgbClr val="FF0000"/>
                </a:solidFill>
              </a:rPr>
              <a:t> and Activity Coefficient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6868" name="Rectangle 5"/>
          <p:cNvSpPr>
            <a:spLocks noChangeArrowheads="1"/>
          </p:cNvSpPr>
          <p:nvPr/>
        </p:nvSpPr>
        <p:spPr bwMode="auto">
          <a:xfrm>
            <a:off x="2424114" y="4292601"/>
            <a:ext cx="7388225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tr-TR" sz="2800">
                <a:solidFill>
                  <a:srgbClr val="3333CC"/>
                </a:solidFill>
              </a:rPr>
              <a:t>where </a:t>
            </a:r>
            <a:r>
              <a:rPr lang="tr-TR" altLang="en-US" sz="2800">
                <a:solidFill>
                  <a:srgbClr val="3333CC"/>
                </a:solidFill>
                <a:sym typeface="Symbol" panose="05050102010706020507" pitchFamily="18" charset="2"/>
              </a:rPr>
              <a:t>Z</a:t>
            </a:r>
            <a:r>
              <a:rPr lang="tr-TR" altLang="en-US" sz="2800" baseline="-25000">
                <a:solidFill>
                  <a:srgbClr val="3333CC"/>
                </a:solidFill>
                <a:sym typeface="Symbol" panose="05050102010706020507" pitchFamily="18" charset="2"/>
              </a:rPr>
              <a:t>i </a:t>
            </a:r>
            <a:r>
              <a:rPr lang="en-US" altLang="tr-TR" sz="2800">
                <a:solidFill>
                  <a:srgbClr val="3333CC"/>
                </a:solidFill>
              </a:rPr>
              <a:t>denotes the charge on an ion. </a:t>
            </a:r>
          </a:p>
          <a:p>
            <a:pPr eaLnBrk="1" hangingPunct="1"/>
            <a:r>
              <a:rPr lang="tr-TR" altLang="en-US" sz="2800">
                <a:solidFill>
                  <a:srgbClr val="3333CC"/>
                </a:solidFill>
                <a:sym typeface="Symbol" panose="05050102010706020507" pitchFamily="18" charset="2"/>
              </a:rPr>
              <a:t>C</a:t>
            </a:r>
            <a:r>
              <a:rPr lang="tr-TR" altLang="en-US" sz="2800" baseline="-25000">
                <a:solidFill>
                  <a:srgbClr val="3333CC"/>
                </a:solidFill>
                <a:sym typeface="Symbol" panose="05050102010706020507" pitchFamily="18" charset="2"/>
              </a:rPr>
              <a:t>i </a:t>
            </a:r>
            <a:r>
              <a:rPr lang="en-US" altLang="tr-TR" sz="2800">
                <a:solidFill>
                  <a:srgbClr val="3333CC"/>
                </a:solidFill>
              </a:rPr>
              <a:t>is related to the formal concentration of each ion</a:t>
            </a:r>
            <a:r>
              <a:rPr lang="en-US" altLang="tr-TR" sz="2400"/>
              <a:t>. </a:t>
            </a:r>
          </a:p>
          <a:p>
            <a:pPr eaLnBrk="1" hangingPunct="1"/>
            <a:endParaRPr lang="en-US" altLang="tr-TR"/>
          </a:p>
        </p:txBody>
      </p:sp>
      <p:sp>
        <p:nvSpPr>
          <p:cNvPr id="36869" name="Rectangle 6"/>
          <p:cNvSpPr>
            <a:spLocks noChangeArrowheads="1"/>
          </p:cNvSpPr>
          <p:nvPr/>
        </p:nvSpPr>
        <p:spPr bwMode="auto">
          <a:xfrm>
            <a:off x="2497139" y="1958975"/>
            <a:ext cx="7392987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tr-TR" altLang="tr-TR" sz="2800">
                <a:solidFill>
                  <a:srgbClr val="3333CC"/>
                </a:solidFill>
              </a:rPr>
              <a:t>T</a:t>
            </a:r>
            <a:r>
              <a:rPr lang="en-US" altLang="tr-TR" sz="2800">
                <a:solidFill>
                  <a:srgbClr val="3333CC"/>
                </a:solidFill>
              </a:rPr>
              <a:t>he charge concentration of a solution </a:t>
            </a:r>
            <a:r>
              <a:rPr lang="tr-TR" altLang="tr-TR" sz="2800">
                <a:solidFill>
                  <a:srgbClr val="3333CC"/>
                </a:solidFill>
              </a:rPr>
              <a:t>is</a:t>
            </a:r>
            <a:r>
              <a:rPr lang="en-US" altLang="tr-TR" sz="2800">
                <a:solidFill>
                  <a:srgbClr val="3333CC"/>
                </a:solidFill>
              </a:rPr>
              <a:t> describe by the ionic strength, which is calculated from the following expression: </a:t>
            </a:r>
          </a:p>
        </p:txBody>
      </p:sp>
    </p:spTree>
    <p:extLst>
      <p:ext uri="{BB962C8B-B14F-4D97-AF65-F5344CB8AC3E}">
        <p14:creationId xmlns:p14="http://schemas.microsoft.com/office/powerpoint/2010/main" val="2014994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Activity</a:t>
            </a:r>
            <a:r>
              <a:rPr lang="tr-TR" b="1" dirty="0" smtClean="0">
                <a:solidFill>
                  <a:srgbClr val="FF0000"/>
                </a:solidFill>
              </a:rPr>
              <a:t> and Activity Coefficient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38915" name="Picture 4" descr="activi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6064" y="4724400"/>
            <a:ext cx="1584325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348696" y="2035280"/>
            <a:ext cx="7056784" cy="2062103"/>
          </a:xfrm>
          <a:prstGeom prst="rect">
            <a:avLst/>
          </a:prstGeom>
          <a:blipFill>
            <a:blip r:embed="rId3"/>
            <a:stretch>
              <a:fillRect l="-2159" t="-4142" r="-3195" b="-8580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294147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Activity</a:t>
            </a:r>
            <a:r>
              <a:rPr lang="tr-TR" b="1" dirty="0" smtClean="0">
                <a:solidFill>
                  <a:srgbClr val="FF0000"/>
                </a:solidFill>
              </a:rPr>
              <a:t> and Activity Coefficient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9939" name="Rectangle 4"/>
          <p:cNvSpPr>
            <a:spLocks noChangeArrowheads="1"/>
          </p:cNvSpPr>
          <p:nvPr/>
        </p:nvSpPr>
        <p:spPr bwMode="auto">
          <a:xfrm>
            <a:off x="838200" y="1989138"/>
            <a:ext cx="9051925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tr-TR" altLang="tr-TR" sz="3200" dirty="0">
                <a:solidFill>
                  <a:srgbClr val="3333CC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Based on these activity coefficients, the equilibrium constants of ideal solutions can be used to determine equilibria in non-ideal solutions. Activity coefficients are unitless numbers that are computed from the Debye-Hückel equation:</a:t>
            </a:r>
            <a:endParaRPr lang="en-US" altLang="tr-TR" sz="3200" dirty="0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378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Content Placeholder 2"/>
          <p:cNvSpPr>
            <a:spLocks noGrp="1"/>
          </p:cNvSpPr>
          <p:nvPr>
            <p:ph idx="1"/>
          </p:nvPr>
        </p:nvSpPr>
        <p:spPr>
          <a:xfrm>
            <a:off x="2346325" y="1846264"/>
            <a:ext cx="7543800" cy="1222375"/>
          </a:xfrm>
        </p:spPr>
        <p:txBody>
          <a:bodyPr/>
          <a:lstStyle/>
          <a:p>
            <a:r>
              <a:rPr lang="en-US" altLang="tr-TR">
                <a:solidFill>
                  <a:srgbClr val="3333CC"/>
                </a:solidFill>
              </a:rPr>
              <a:t>Activity coefficients can be computed from the Debye-Hückel equation: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Activity</a:t>
            </a:r>
            <a:r>
              <a:rPr lang="tr-TR" b="1" dirty="0" smtClean="0">
                <a:solidFill>
                  <a:srgbClr val="FF0000"/>
                </a:solidFill>
              </a:rPr>
              <a:t> and Activity Coefficient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1988" name="Picture 4" descr="debye-huckel equa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050" y="2924176"/>
            <a:ext cx="4249738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423592" y="4154304"/>
            <a:ext cx="7848872" cy="1938992"/>
          </a:xfrm>
          <a:prstGeom prst="rect">
            <a:avLst/>
          </a:prstGeom>
          <a:blipFill>
            <a:blip r:embed="rId4"/>
            <a:stretch>
              <a:fillRect l="-1243" t="-1567" b="-6897"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68251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4232677"/>
              </p:ext>
            </p:extLst>
          </p:nvPr>
        </p:nvGraphicFramePr>
        <p:xfrm>
          <a:off x="2099734" y="1809611"/>
          <a:ext cx="7264398" cy="43947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1466">
                  <a:extLst>
                    <a:ext uri="{9D8B030D-6E8A-4147-A177-3AD203B41FA5}">
                      <a16:colId xmlns:a16="http://schemas.microsoft.com/office/drawing/2014/main" val="302074910"/>
                    </a:ext>
                  </a:extLst>
                </a:gridCol>
                <a:gridCol w="2421466">
                  <a:extLst>
                    <a:ext uri="{9D8B030D-6E8A-4147-A177-3AD203B41FA5}">
                      <a16:colId xmlns:a16="http://schemas.microsoft.com/office/drawing/2014/main" val="3132571246"/>
                    </a:ext>
                  </a:extLst>
                </a:gridCol>
                <a:gridCol w="2421466">
                  <a:extLst>
                    <a:ext uri="{9D8B030D-6E8A-4147-A177-3AD203B41FA5}">
                      <a16:colId xmlns:a16="http://schemas.microsoft.com/office/drawing/2014/main" val="3091112543"/>
                    </a:ext>
                  </a:extLst>
                </a:gridCol>
              </a:tblGrid>
              <a:tr h="323933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Effective hydrated diameters of ions in aqueous solution (25 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o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C).</a:t>
                      </a:r>
                      <a:endParaRPr lang="en-US" sz="1200" b="0" dirty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9026758"/>
                  </a:ext>
                </a:extLst>
              </a:tr>
              <a:tr h="3592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 smtClean="0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Cations</a:t>
                      </a:r>
                      <a:endParaRPr lang="en-US" sz="1400" b="0" dirty="0"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 smtClean="0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Anions</a:t>
                      </a:r>
                      <a:endParaRPr lang="en-US" sz="1400" b="0" dirty="0"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26962" marR="26962" marT="26962" marB="26962">
                    <a:blipFill>
                      <a:blip r:embed="rId2"/>
                      <a:stretch>
                        <a:fillRect l="-200264" t="-90164" r="-1055" b="-970492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647820974"/>
                  </a:ext>
                </a:extLst>
              </a:tr>
              <a:tr h="33244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Rb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+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, Cs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+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, NH</a:t>
                      </a:r>
                      <a:r>
                        <a:rPr lang="tr-TR" sz="1200" b="0" baseline="-25000" dirty="0">
                          <a:solidFill>
                            <a:srgbClr val="3333CC"/>
                          </a:solidFill>
                          <a:effectLst/>
                        </a:rPr>
                        <a:t>4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+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, Tl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+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, Ag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+</a:t>
                      </a:r>
                      <a:endParaRPr lang="en-US" sz="1200" b="0" dirty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1200" b="0" dirty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0.25</a:t>
                      </a:r>
                      <a:endParaRPr lang="en-US" sz="1200" b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775009"/>
                  </a:ext>
                </a:extLst>
              </a:tr>
              <a:tr h="32393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K</a:t>
                      </a:r>
                      <a:r>
                        <a:rPr lang="tr-TR" sz="1200" b="0" baseline="30000">
                          <a:solidFill>
                            <a:srgbClr val="3333CC"/>
                          </a:solidFill>
                          <a:effectLst/>
                        </a:rPr>
                        <a:t>+</a:t>
                      </a:r>
                      <a:endParaRPr lang="en-US" sz="1200" b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Cl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-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, Br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-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, I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-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, NO</a:t>
                      </a:r>
                      <a:r>
                        <a:rPr lang="tr-TR" sz="1200" b="0" baseline="-25000" dirty="0">
                          <a:solidFill>
                            <a:srgbClr val="3333CC"/>
                          </a:solidFill>
                          <a:effectLst/>
                        </a:rPr>
                        <a:t>3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-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, HCOO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-</a:t>
                      </a:r>
                      <a:endParaRPr lang="en-US" sz="1200" b="0" dirty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0.3</a:t>
                      </a:r>
                      <a:endParaRPr lang="en-US" sz="1200" b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174901"/>
                  </a:ext>
                </a:extLst>
              </a:tr>
              <a:tr h="3324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1200" b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OH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-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, F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-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, HS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-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, ClO</a:t>
                      </a:r>
                      <a:r>
                        <a:rPr lang="tr-TR" sz="1200" b="0" baseline="-25000" dirty="0">
                          <a:solidFill>
                            <a:srgbClr val="3333CC"/>
                          </a:solidFill>
                          <a:effectLst/>
                        </a:rPr>
                        <a:t>4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-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, MnO</a:t>
                      </a:r>
                      <a:r>
                        <a:rPr lang="tr-TR" sz="1200" b="0" baseline="-25000" dirty="0">
                          <a:solidFill>
                            <a:srgbClr val="3333CC"/>
                          </a:solidFill>
                          <a:effectLst/>
                        </a:rPr>
                        <a:t>4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-</a:t>
                      </a:r>
                      <a:endParaRPr lang="en-US" sz="1200" b="0" dirty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0.35</a:t>
                      </a:r>
                      <a:endParaRPr lang="en-US" sz="1200" b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7250046"/>
                  </a:ext>
                </a:extLst>
              </a:tr>
              <a:tr h="44771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Na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+</a:t>
                      </a:r>
                      <a:endParaRPr lang="en-US" sz="1200" b="0" dirty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HCO</a:t>
                      </a:r>
                      <a:r>
                        <a:rPr lang="tr-TR" sz="1200" b="0" baseline="-25000" dirty="0">
                          <a:solidFill>
                            <a:srgbClr val="3333CC"/>
                          </a:solidFill>
                          <a:effectLst/>
                        </a:rPr>
                        <a:t>3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-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, H</a:t>
                      </a:r>
                      <a:r>
                        <a:rPr lang="tr-TR" sz="1200" b="0" baseline="-25000" dirty="0">
                          <a:solidFill>
                            <a:srgbClr val="3333CC"/>
                          </a:solidFill>
                          <a:effectLst/>
                        </a:rPr>
                        <a:t>2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PO</a:t>
                      </a:r>
                      <a:r>
                        <a:rPr lang="tr-TR" sz="1200" b="0" baseline="-25000" dirty="0">
                          <a:solidFill>
                            <a:srgbClr val="3333CC"/>
                          </a:solidFill>
                          <a:effectLst/>
                        </a:rPr>
                        <a:t>4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-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, HSO</a:t>
                      </a:r>
                      <a:r>
                        <a:rPr lang="tr-TR" sz="1200" b="0" baseline="-25000" dirty="0">
                          <a:solidFill>
                            <a:srgbClr val="3333CC"/>
                          </a:solidFill>
                          <a:effectLst/>
                        </a:rPr>
                        <a:t>3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-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, CH</a:t>
                      </a:r>
                      <a:r>
                        <a:rPr lang="tr-TR" sz="1200" b="0" baseline="-25000" dirty="0">
                          <a:solidFill>
                            <a:srgbClr val="3333CC"/>
                          </a:solidFill>
                          <a:effectLst/>
                        </a:rPr>
                        <a:t>3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COO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-</a:t>
                      </a:r>
                      <a:endParaRPr lang="en-US" sz="1200" b="0" dirty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0.4-0.45</a:t>
                      </a:r>
                      <a:endParaRPr lang="en-US" sz="1200" b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597396"/>
                  </a:ext>
                </a:extLst>
              </a:tr>
              <a:tr h="32393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Hg</a:t>
                      </a:r>
                      <a:r>
                        <a:rPr lang="tr-TR" sz="1200" b="0" baseline="-25000">
                          <a:solidFill>
                            <a:srgbClr val="3333CC"/>
                          </a:solidFill>
                          <a:effectLst/>
                        </a:rPr>
                        <a:t>2</a:t>
                      </a:r>
                      <a:r>
                        <a:rPr lang="tr-TR" sz="1200" b="0" baseline="30000">
                          <a:solidFill>
                            <a:srgbClr val="3333CC"/>
                          </a:solidFill>
                          <a:effectLst/>
                        </a:rPr>
                        <a:t>2+</a:t>
                      </a:r>
                      <a:endParaRPr lang="en-US" sz="1200" b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HPO</a:t>
                      </a:r>
                      <a:r>
                        <a:rPr lang="tr-TR" sz="1200" b="0" baseline="-25000" dirty="0">
                          <a:solidFill>
                            <a:srgbClr val="3333CC"/>
                          </a:solidFill>
                          <a:effectLst/>
                        </a:rPr>
                        <a:t>4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2-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, SO</a:t>
                      </a:r>
                      <a:r>
                        <a:rPr lang="tr-TR" sz="1200" b="0" baseline="-25000" dirty="0">
                          <a:solidFill>
                            <a:srgbClr val="3333CC"/>
                          </a:solidFill>
                          <a:effectLst/>
                        </a:rPr>
                        <a:t>4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2-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, CrO</a:t>
                      </a:r>
                      <a:r>
                        <a:rPr lang="tr-TR" sz="1200" b="0" baseline="-25000" dirty="0">
                          <a:solidFill>
                            <a:srgbClr val="3333CC"/>
                          </a:solidFill>
                          <a:effectLst/>
                        </a:rPr>
                        <a:t>4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2-</a:t>
                      </a:r>
                      <a:endParaRPr lang="en-US" sz="1200" b="0" dirty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0.40</a:t>
                      </a:r>
                      <a:endParaRPr lang="en-US" sz="1200" b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770332"/>
                  </a:ext>
                </a:extLst>
              </a:tr>
              <a:tr h="32393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Pb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2+</a:t>
                      </a:r>
                      <a:endParaRPr lang="en-US" sz="1200" b="0" dirty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CO</a:t>
                      </a:r>
                      <a:r>
                        <a:rPr lang="tr-TR" sz="1200" b="0" baseline="-25000" dirty="0">
                          <a:solidFill>
                            <a:srgbClr val="3333CC"/>
                          </a:solidFill>
                          <a:effectLst/>
                        </a:rPr>
                        <a:t>3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2-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, SO</a:t>
                      </a:r>
                      <a:r>
                        <a:rPr lang="tr-TR" sz="1200" b="0" baseline="-25000" dirty="0">
                          <a:solidFill>
                            <a:srgbClr val="3333CC"/>
                          </a:solidFill>
                          <a:effectLst/>
                        </a:rPr>
                        <a:t>3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2-</a:t>
                      </a:r>
                      <a:endParaRPr lang="en-US" sz="1200" b="0" dirty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0.45</a:t>
                      </a:r>
                      <a:endParaRPr lang="en-US" sz="1200" b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982248"/>
                  </a:ext>
                </a:extLst>
              </a:tr>
              <a:tr h="32393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Sr</a:t>
                      </a:r>
                      <a:r>
                        <a:rPr lang="tr-TR" sz="1200" b="0" baseline="30000">
                          <a:solidFill>
                            <a:srgbClr val="3333CC"/>
                          </a:solidFill>
                          <a:effectLst/>
                        </a:rPr>
                        <a:t>2+</a:t>
                      </a: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, Ba</a:t>
                      </a:r>
                      <a:r>
                        <a:rPr lang="tr-TR" sz="1200" b="0" baseline="30000">
                          <a:solidFill>
                            <a:srgbClr val="3333CC"/>
                          </a:solidFill>
                          <a:effectLst/>
                        </a:rPr>
                        <a:t>2+</a:t>
                      </a: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, Cd</a:t>
                      </a:r>
                      <a:r>
                        <a:rPr lang="tr-TR" sz="1200" b="0" baseline="30000">
                          <a:solidFill>
                            <a:srgbClr val="3333CC"/>
                          </a:solidFill>
                          <a:effectLst/>
                        </a:rPr>
                        <a:t>2+</a:t>
                      </a: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, Hg</a:t>
                      </a:r>
                      <a:r>
                        <a:rPr lang="tr-TR" sz="1200" b="0" baseline="30000">
                          <a:solidFill>
                            <a:srgbClr val="3333CC"/>
                          </a:solidFill>
                          <a:effectLst/>
                        </a:rPr>
                        <a:t>2+</a:t>
                      </a:r>
                      <a:endParaRPr lang="en-US" sz="1200" b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S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2-</a:t>
                      </a:r>
                      <a:endParaRPr lang="en-US" sz="1200" b="0" dirty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0.5</a:t>
                      </a:r>
                      <a:endParaRPr lang="en-US" sz="1200" b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4981420"/>
                  </a:ext>
                </a:extLst>
              </a:tr>
              <a:tr h="60624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Li</a:t>
                      </a:r>
                      <a:r>
                        <a:rPr lang="tr-TR" sz="1200" b="0" baseline="30000">
                          <a:solidFill>
                            <a:srgbClr val="3333CC"/>
                          </a:solidFill>
                          <a:effectLst/>
                        </a:rPr>
                        <a:t>+</a:t>
                      </a: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, Ca</a:t>
                      </a:r>
                      <a:r>
                        <a:rPr lang="tr-TR" sz="1200" b="0" baseline="30000">
                          <a:solidFill>
                            <a:srgbClr val="3333CC"/>
                          </a:solidFill>
                          <a:effectLst/>
                        </a:rPr>
                        <a:t>2+</a:t>
                      </a: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, Cu</a:t>
                      </a:r>
                      <a:r>
                        <a:rPr lang="tr-TR" sz="1200" b="0" baseline="30000">
                          <a:solidFill>
                            <a:srgbClr val="3333CC"/>
                          </a:solidFill>
                          <a:effectLst/>
                        </a:rPr>
                        <a:t>2+</a:t>
                      </a: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, Zn</a:t>
                      </a:r>
                      <a:r>
                        <a:rPr lang="tr-TR" sz="1200" b="0" baseline="30000">
                          <a:solidFill>
                            <a:srgbClr val="3333CC"/>
                          </a:solidFill>
                          <a:effectLst/>
                        </a:rPr>
                        <a:t>2+</a:t>
                      </a: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/>
                      </a:r>
                      <a:b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</a:b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Sn</a:t>
                      </a:r>
                      <a:r>
                        <a:rPr lang="tr-TR" sz="1200" b="0" baseline="30000">
                          <a:solidFill>
                            <a:srgbClr val="3333CC"/>
                          </a:solidFill>
                          <a:effectLst/>
                        </a:rPr>
                        <a:t>2+</a:t>
                      </a: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, Mn</a:t>
                      </a:r>
                      <a:r>
                        <a:rPr lang="tr-TR" sz="1200" b="0" baseline="30000">
                          <a:solidFill>
                            <a:srgbClr val="3333CC"/>
                          </a:solidFill>
                          <a:effectLst/>
                        </a:rPr>
                        <a:t>2+</a:t>
                      </a: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, Fe</a:t>
                      </a:r>
                      <a:r>
                        <a:rPr lang="tr-TR" sz="1200" b="0" baseline="30000">
                          <a:solidFill>
                            <a:srgbClr val="3333CC"/>
                          </a:solidFill>
                          <a:effectLst/>
                        </a:rPr>
                        <a:t>2+</a:t>
                      </a: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, Ni</a:t>
                      </a:r>
                      <a:r>
                        <a:rPr lang="tr-TR" sz="1200" b="0" baseline="30000">
                          <a:solidFill>
                            <a:srgbClr val="3333CC"/>
                          </a:solidFill>
                          <a:effectLst/>
                        </a:rPr>
                        <a:t>2+</a:t>
                      </a: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, Co</a:t>
                      </a:r>
                      <a:r>
                        <a:rPr lang="tr-TR" sz="1200" b="0" baseline="30000">
                          <a:solidFill>
                            <a:srgbClr val="3333CC"/>
                          </a:solidFill>
                          <a:effectLst/>
                        </a:rPr>
                        <a:t>2+</a:t>
                      </a:r>
                      <a:endParaRPr lang="en-US" sz="1200" b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Phthalate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2-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, C</a:t>
                      </a:r>
                      <a:r>
                        <a:rPr lang="tr-TR" sz="1200" b="0" baseline="-25000" dirty="0">
                          <a:solidFill>
                            <a:srgbClr val="3333CC"/>
                          </a:solidFill>
                          <a:effectLst/>
                        </a:rPr>
                        <a:t>6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H</a:t>
                      </a:r>
                      <a:r>
                        <a:rPr lang="tr-TR" sz="1200" b="0" baseline="-25000" dirty="0">
                          <a:solidFill>
                            <a:srgbClr val="3333CC"/>
                          </a:solidFill>
                          <a:effectLst/>
                        </a:rPr>
                        <a:t>5</a:t>
                      </a: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COO</a:t>
                      </a:r>
                      <a:r>
                        <a:rPr lang="tr-TR" sz="1200" b="0" baseline="30000" dirty="0">
                          <a:solidFill>
                            <a:srgbClr val="3333CC"/>
                          </a:solidFill>
                          <a:effectLst/>
                        </a:rPr>
                        <a:t>-</a:t>
                      </a:r>
                      <a:endParaRPr lang="en-US" sz="1200" b="0" dirty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0.6</a:t>
                      </a:r>
                      <a:endParaRPr lang="en-US" sz="1200" b="0" dirty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771907"/>
                  </a:ext>
                </a:extLst>
              </a:tr>
              <a:tr h="33244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Mg</a:t>
                      </a:r>
                      <a:r>
                        <a:rPr lang="tr-TR" sz="1200" b="0" baseline="30000">
                          <a:solidFill>
                            <a:srgbClr val="3333CC"/>
                          </a:solidFill>
                          <a:effectLst/>
                        </a:rPr>
                        <a:t>2+</a:t>
                      </a: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, Be</a:t>
                      </a:r>
                      <a:r>
                        <a:rPr lang="tr-TR" sz="1200" b="0" baseline="30000">
                          <a:solidFill>
                            <a:srgbClr val="3333CC"/>
                          </a:solidFill>
                          <a:effectLst/>
                        </a:rPr>
                        <a:t>2+</a:t>
                      </a:r>
                      <a:endParaRPr lang="en-US" sz="1200" b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1200" b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0.8</a:t>
                      </a:r>
                      <a:endParaRPr lang="en-US" sz="1200" b="0" dirty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591314"/>
                  </a:ext>
                </a:extLst>
              </a:tr>
              <a:tr h="32393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H</a:t>
                      </a:r>
                      <a:r>
                        <a:rPr lang="tr-TR" sz="1200" b="0" baseline="30000">
                          <a:solidFill>
                            <a:srgbClr val="3333CC"/>
                          </a:solidFill>
                          <a:effectLst/>
                        </a:rPr>
                        <a:t>+</a:t>
                      </a: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, Al</a:t>
                      </a:r>
                      <a:r>
                        <a:rPr lang="tr-TR" sz="1200" b="0" baseline="30000">
                          <a:solidFill>
                            <a:srgbClr val="3333CC"/>
                          </a:solidFill>
                          <a:effectLst/>
                        </a:rPr>
                        <a:t>3+</a:t>
                      </a: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, Cr</a:t>
                      </a:r>
                      <a:r>
                        <a:rPr lang="tr-TR" sz="1200" b="0" baseline="30000">
                          <a:solidFill>
                            <a:srgbClr val="3333CC"/>
                          </a:solidFill>
                          <a:effectLst/>
                        </a:rPr>
                        <a:t>3+</a:t>
                      </a: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, Fe</a:t>
                      </a:r>
                      <a:r>
                        <a:rPr lang="tr-TR" sz="1200" b="0" baseline="30000">
                          <a:solidFill>
                            <a:srgbClr val="3333CC"/>
                          </a:solidFill>
                          <a:effectLst/>
                        </a:rPr>
                        <a:t>3+</a:t>
                      </a:r>
                      <a:r>
                        <a:rPr lang="tr-TR" sz="1200" b="0">
                          <a:solidFill>
                            <a:srgbClr val="3333CC"/>
                          </a:solidFill>
                          <a:effectLst/>
                        </a:rPr>
                        <a:t>, La</a:t>
                      </a:r>
                      <a:r>
                        <a:rPr lang="tr-TR" sz="1200" b="0" baseline="30000">
                          <a:solidFill>
                            <a:srgbClr val="3333CC"/>
                          </a:solidFill>
                          <a:effectLst/>
                        </a:rPr>
                        <a:t>3+</a:t>
                      </a:r>
                      <a:endParaRPr lang="en-US" sz="1200" b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1200" b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200" b="0" dirty="0">
                          <a:solidFill>
                            <a:srgbClr val="3333CC"/>
                          </a:solidFill>
                          <a:effectLst/>
                        </a:rPr>
                        <a:t>0.9</a:t>
                      </a:r>
                      <a:endParaRPr lang="en-US" sz="1200" b="0" dirty="0">
                        <a:solidFill>
                          <a:srgbClr val="33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962" marR="26962" marT="26962" marB="2696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5643472"/>
                  </a:ext>
                </a:extLst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Activity</a:t>
            </a:r>
            <a:r>
              <a:rPr lang="tr-TR" b="1" dirty="0" smtClean="0">
                <a:solidFill>
                  <a:srgbClr val="FF0000"/>
                </a:solidFill>
              </a:rPr>
              <a:t> and Activity Coefficient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425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337</Words>
  <Application>Microsoft Office PowerPoint</Application>
  <PresentationFormat>Widescreen</PresentationFormat>
  <Paragraphs>50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Times New Roman</vt:lpstr>
      <vt:lpstr>Office Theme</vt:lpstr>
      <vt:lpstr>Activity and Activity Coefficient</vt:lpstr>
      <vt:lpstr>Activity and Activity Coefficient</vt:lpstr>
      <vt:lpstr>Activity and Activity Coefficient</vt:lpstr>
      <vt:lpstr>Activity and Activity Coefficient</vt:lpstr>
      <vt:lpstr>Activity and Activity Coefficient</vt:lpstr>
      <vt:lpstr>Activity and Activity Coefficient</vt:lpstr>
      <vt:lpstr>Activity and Activity Coefficient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Ceren Ertekin</dc:creator>
  <cp:lastModifiedBy>Ceren Ertekin</cp:lastModifiedBy>
  <cp:revision>4</cp:revision>
  <dcterms:created xsi:type="dcterms:W3CDTF">2018-08-16T15:56:02Z</dcterms:created>
  <dcterms:modified xsi:type="dcterms:W3CDTF">2018-08-17T09:18:25Z</dcterms:modified>
</cp:coreProperties>
</file>