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88" r:id="rId1"/>
  </p:sldMasterIdLst>
  <p:sldIdLst>
    <p:sldId id="256" r:id="rId2"/>
    <p:sldId id="258" r:id="rId3"/>
    <p:sldId id="260" r:id="rId4"/>
    <p:sldId id="259" r:id="rId5"/>
    <p:sldId id="257" r:id="rId6"/>
    <p:sldId id="261"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8.04.2022</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4189" r:id="rId1"/>
    <p:sldLayoutId id="2147484190" r:id="rId2"/>
    <p:sldLayoutId id="2147484191" r:id="rId3"/>
    <p:sldLayoutId id="2147484192" r:id="rId4"/>
    <p:sldLayoutId id="2147484193" r:id="rId5"/>
    <p:sldLayoutId id="2147484194" r:id="rId6"/>
    <p:sldLayoutId id="2147484195" r:id="rId7"/>
    <p:sldLayoutId id="2147484196" r:id="rId8"/>
    <p:sldLayoutId id="2147484197" r:id="rId9"/>
    <p:sldLayoutId id="2147484198" r:id="rId10"/>
    <p:sldLayoutId id="214748419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r>
              <a:rPr lang="tr-TR" dirty="0"/>
              <a:t> </a:t>
            </a:r>
          </a:p>
        </p:txBody>
      </p:sp>
      <p:sp>
        <p:nvSpPr>
          <p:cNvPr id="5" name="4 İçerik Yer Tutucusu"/>
          <p:cNvSpPr>
            <a:spLocks noGrp="1"/>
          </p:cNvSpPr>
          <p:nvPr>
            <p:ph idx="1"/>
          </p:nvPr>
        </p:nvSpPr>
        <p:spPr>
          <a:xfrm>
            <a:off x="428596" y="1142984"/>
            <a:ext cx="8229600" cy="4525963"/>
          </a:xfrm>
        </p:spPr>
        <p:txBody>
          <a:bodyPr>
            <a:normAutofit/>
          </a:bodyPr>
          <a:lstStyle/>
          <a:p>
            <a:pPr>
              <a:buNone/>
            </a:pPr>
            <a:r>
              <a:rPr lang="tr-TR" b="1" dirty="0"/>
              <a:t>TOPLUMSAL DAVRANIŞ KURALLARI</a:t>
            </a:r>
            <a:r>
              <a:rPr lang="tr-TR" dirty="0"/>
              <a:t> </a:t>
            </a:r>
          </a:p>
          <a:p>
            <a:pPr>
              <a:buNone/>
            </a:pPr>
            <a:r>
              <a:rPr lang="tr-TR" dirty="0">
                <a:latin typeface="+mj-lt"/>
              </a:rPr>
              <a:t>İnsanların toplum hayatını devam ettirebilmeleri için belli kurallara uymaları gerekir. </a:t>
            </a:r>
          </a:p>
          <a:p>
            <a:r>
              <a:rPr lang="tr-TR" dirty="0">
                <a:latin typeface="+mj-lt"/>
              </a:rPr>
              <a:t>1-Din kuralları </a:t>
            </a:r>
          </a:p>
          <a:p>
            <a:r>
              <a:rPr lang="tr-TR" dirty="0">
                <a:latin typeface="+mj-lt"/>
              </a:rPr>
              <a:t> 2-Ahlak kuralları </a:t>
            </a:r>
          </a:p>
          <a:p>
            <a:r>
              <a:rPr lang="tr-TR" dirty="0">
                <a:latin typeface="+mj-lt"/>
              </a:rPr>
              <a:t> 3-Görgü kuralları</a:t>
            </a:r>
          </a:p>
          <a:p>
            <a:r>
              <a:rPr lang="tr-TR" dirty="0">
                <a:latin typeface="+mj-lt"/>
              </a:rPr>
              <a:t> 4-Hukuk kuralları</a:t>
            </a:r>
          </a:p>
          <a:p>
            <a:endParaRPr lang="tr-TR" b="1" dirty="0">
              <a:latin typeface="+mj-l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idx="4294967295"/>
          </p:nvPr>
        </p:nvSpPr>
        <p:spPr>
          <a:xfrm>
            <a:off x="357188" y="357188"/>
            <a:ext cx="8786812" cy="1143000"/>
          </a:xfrm>
        </p:spPr>
        <p:txBody>
          <a:bodyPr>
            <a:normAutofit fontScale="90000"/>
          </a:bodyPr>
          <a:lstStyle/>
          <a:p>
            <a:pPr algn="ctr"/>
            <a:br>
              <a:rPr lang="tr-TR" dirty="0"/>
            </a:br>
            <a:br>
              <a:rPr lang="tr-TR" dirty="0"/>
            </a:br>
            <a:br>
              <a:rPr lang="tr-TR" dirty="0"/>
            </a:br>
            <a:br>
              <a:rPr lang="tr-TR" dirty="0"/>
            </a:br>
            <a:br>
              <a:rPr lang="tr-TR" dirty="0"/>
            </a:br>
            <a:r>
              <a:rPr lang="tr-TR" dirty="0"/>
              <a:t>SPOR HUKUKU</a:t>
            </a:r>
          </a:p>
        </p:txBody>
      </p:sp>
      <p:sp>
        <p:nvSpPr>
          <p:cNvPr id="3" name="2 İçerik Yer Tutucusu"/>
          <p:cNvSpPr>
            <a:spLocks noGrp="1"/>
          </p:cNvSpPr>
          <p:nvPr>
            <p:ph idx="4294967295"/>
          </p:nvPr>
        </p:nvSpPr>
        <p:spPr>
          <a:xfrm>
            <a:off x="914400" y="3571875"/>
            <a:ext cx="8229600" cy="2571750"/>
          </a:xfrm>
        </p:spPr>
        <p:txBody>
          <a:bodyPr>
            <a:normAutofit/>
          </a:bodyPr>
          <a:lstStyle/>
          <a:p>
            <a:r>
              <a:rPr lang="tr-TR" dirty="0"/>
              <a:t>“</a:t>
            </a:r>
            <a:r>
              <a:rPr lang="tr-TR" dirty="0">
                <a:solidFill>
                  <a:schemeClr val="accent1"/>
                </a:solidFill>
              </a:rPr>
              <a:t>Spor hukuku</a:t>
            </a:r>
            <a:r>
              <a:rPr lang="tr-TR" dirty="0"/>
              <a:t>, sportif faaliyetlerle ve sportif örgütlerle ilgili hukuk kurallarını sistematik şekilde inceleyen bir hukuk dalıdır(</a:t>
            </a:r>
            <a:r>
              <a:rPr lang="tr-TR" dirty="0" err="1"/>
              <a:t>Ertaş</a:t>
            </a:r>
            <a:r>
              <a:rPr lang="tr-TR" dirty="0"/>
              <a:t>, Petek, 2017).” </a:t>
            </a:r>
          </a:p>
          <a:p>
            <a:pPr>
              <a:buNone/>
            </a:pPr>
            <a:endParaRPr lang="tr-TR" dirty="0"/>
          </a:p>
          <a:p>
            <a:pPr>
              <a:buNone/>
            </a:pPr>
            <a:r>
              <a:rPr lang="tr-TR" sz="1800" dirty="0"/>
              <a:t>*</a:t>
            </a:r>
            <a:r>
              <a:rPr lang="tr-TR" sz="1800" dirty="0" err="1"/>
              <a:t>Ertaş</a:t>
            </a:r>
            <a:r>
              <a:rPr lang="tr-TR" sz="1800" dirty="0"/>
              <a:t>  Ş.,  Petek H., 2017, Spor Hukuku, Yetkin yayınevi, Ankara.</a:t>
            </a:r>
          </a:p>
          <a:p>
            <a:endParaRPr lang="tr-TR" dirty="0"/>
          </a:p>
        </p:txBody>
      </p:sp>
      <p:sp>
        <p:nvSpPr>
          <p:cNvPr id="4" name="3 Dikdörtgen"/>
          <p:cNvSpPr/>
          <p:nvPr/>
        </p:nvSpPr>
        <p:spPr>
          <a:xfrm>
            <a:off x="785786" y="1857364"/>
            <a:ext cx="7715304" cy="1384995"/>
          </a:xfrm>
          <a:prstGeom prst="rect">
            <a:avLst/>
          </a:prstGeom>
        </p:spPr>
        <p:txBody>
          <a:bodyPr wrap="square">
            <a:spAutoFit/>
          </a:bodyPr>
          <a:lstStyle/>
          <a:p>
            <a:r>
              <a:rPr lang="tr-TR" sz="2800" b="1" dirty="0">
                <a:solidFill>
                  <a:schemeClr val="accent1"/>
                </a:solidFill>
              </a:rPr>
              <a:t>Hukuk nedir?</a:t>
            </a:r>
            <a:endParaRPr lang="tr-TR" sz="2800" dirty="0">
              <a:solidFill>
                <a:schemeClr val="accent1"/>
              </a:solidFill>
            </a:endParaRPr>
          </a:p>
          <a:p>
            <a:r>
              <a:rPr lang="tr-TR" sz="2800" dirty="0"/>
              <a:t>Hukuk sözcüğü , hak (Arapça) sözcüğünün çoğulu “haklar” demektir.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SPOR NEDİR</a:t>
            </a:r>
          </a:p>
        </p:txBody>
      </p:sp>
      <p:sp>
        <p:nvSpPr>
          <p:cNvPr id="3" name="2 İçerik Yer Tutucusu"/>
          <p:cNvSpPr>
            <a:spLocks noGrp="1"/>
          </p:cNvSpPr>
          <p:nvPr>
            <p:ph idx="1"/>
          </p:nvPr>
        </p:nvSpPr>
        <p:spPr/>
        <p:txBody>
          <a:bodyPr>
            <a:normAutofit/>
          </a:bodyPr>
          <a:lstStyle/>
          <a:p>
            <a:pPr algn="just"/>
            <a:r>
              <a:rPr lang="tr-TR" dirty="0"/>
              <a:t>Spor, insanların sağlıklarını korumak zihinsel ve fiziksel becerilerini geliştirmek için yaptıkları vücut ve zihin etkinliğidir.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a:t>SPOR HUKUKU VE NİTELİĞİ</a:t>
            </a:r>
            <a:endParaRPr lang="tr-TR" dirty="0"/>
          </a:p>
        </p:txBody>
      </p:sp>
      <p:sp>
        <p:nvSpPr>
          <p:cNvPr id="3" name="2 İçerik Yer Tutucusu"/>
          <p:cNvSpPr>
            <a:spLocks noGrp="1"/>
          </p:cNvSpPr>
          <p:nvPr>
            <p:ph idx="1"/>
          </p:nvPr>
        </p:nvSpPr>
        <p:spPr/>
        <p:txBody>
          <a:bodyPr>
            <a:normAutofit/>
          </a:bodyPr>
          <a:lstStyle/>
          <a:p>
            <a:r>
              <a:rPr lang="tr-TR" dirty="0"/>
              <a:t>Spor hukuku özel ve kamu hukukunun yanında, özel ve genel kanunlar ile ilgili düzenlemeler ile de ilgilidir. Diğer yandan uluslararası hukuku ilgilendiren boyutu da vardır. Bu nedenle spor hukuku karma bir hukuk dalıdır. </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ChangeArrowheads="1"/>
          </p:cNvSpPr>
          <p:nvPr/>
        </p:nvSpPr>
        <p:spPr bwMode="auto">
          <a:xfrm>
            <a:off x="714316" y="928670"/>
            <a:ext cx="7858212" cy="427809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800" b="1"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Spor Hukukunun Özellikleri </a:t>
            </a:r>
            <a:r>
              <a:rPr kumimoji="0" lang="tr-TR" sz="28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a:t>
            </a:r>
            <a:r>
              <a:rPr kumimoji="0" lang="tr-TR" sz="2800" b="0" i="0" u="none" strike="noStrike" cap="none" normalizeH="0" baseline="0" dirty="0" err="1">
                <a:ln>
                  <a:noFill/>
                </a:ln>
                <a:solidFill>
                  <a:srgbClr val="000000"/>
                </a:solidFill>
                <a:effectLst/>
                <a:latin typeface="Times New Roman" pitchFamily="18" charset="0"/>
                <a:ea typeface="Calibri" pitchFamily="34" charset="0"/>
                <a:cs typeface="Times New Roman" pitchFamily="18" charset="0"/>
              </a:rPr>
              <a:t>Viegweg</a:t>
            </a:r>
            <a:r>
              <a:rPr kumimoji="0" lang="tr-TR" sz="28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 2010):</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sz="28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800" b="1"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1-Kendi kendini düzenleyen bir sistemdir. </a:t>
            </a:r>
            <a:r>
              <a:rPr kumimoji="0" lang="tr-TR" sz="28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Uluslararası ve ulusal spor federasyonlarının kurallarını düzenler.</a:t>
            </a:r>
            <a:endParaRPr kumimoji="0" lang="tr-TR" sz="28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800" b="1"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2- Çift yapılıdır: </a:t>
            </a:r>
            <a:r>
              <a:rPr kumimoji="0" lang="tr-TR" sz="28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Federasyon kuralları ile ulusal ve uluslar arası hukuk kuralları yan yana bulunur.</a:t>
            </a:r>
            <a:endParaRPr kumimoji="0" lang="tr-TR" sz="28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800" b="1"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3-Uluslararasıdır:</a:t>
            </a:r>
            <a:r>
              <a:rPr kumimoji="0" lang="tr-TR" sz="2800" b="1" i="0" u="none" strike="noStrike" cap="none" normalizeH="0" dirty="0">
                <a:ln>
                  <a:noFill/>
                </a:ln>
                <a:solidFill>
                  <a:srgbClr val="000000"/>
                </a:solidFill>
                <a:effectLst/>
                <a:latin typeface="Times New Roman" pitchFamily="18" charset="0"/>
                <a:ea typeface="Calibri" pitchFamily="34" charset="0"/>
                <a:cs typeface="Times New Roman" pitchFamily="18" charset="0"/>
              </a:rPr>
              <a:t> </a:t>
            </a:r>
            <a:r>
              <a:rPr kumimoji="0" lang="tr-TR" sz="28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Ulusal Federasyonlar</a:t>
            </a:r>
            <a:r>
              <a:rPr kumimoji="0" lang="tr-TR" sz="2800" b="0" i="0" u="none" strike="noStrike" cap="none" normalizeH="0" dirty="0">
                <a:ln>
                  <a:noFill/>
                </a:ln>
                <a:solidFill>
                  <a:srgbClr val="000000"/>
                </a:solidFill>
                <a:effectLst/>
                <a:latin typeface="Times New Roman" pitchFamily="18" charset="0"/>
                <a:ea typeface="Calibri" pitchFamily="34" charset="0"/>
                <a:cs typeface="Times New Roman" pitchFamily="18" charset="0"/>
              </a:rPr>
              <a:t> </a:t>
            </a:r>
            <a:r>
              <a:rPr kumimoji="0" lang="tr-TR" sz="28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Uluslararası Federasyonlarla </a:t>
            </a:r>
            <a:r>
              <a:rPr lang="tr-TR" sz="2800" dirty="0">
                <a:solidFill>
                  <a:srgbClr val="000000"/>
                </a:solidFill>
                <a:latin typeface="Times New Roman" pitchFamily="18" charset="0"/>
                <a:ea typeface="Calibri" pitchFamily="34" charset="0"/>
                <a:cs typeface="Times New Roman" pitchFamily="18" charset="0"/>
              </a:rPr>
              <a:t>i</a:t>
            </a:r>
            <a:r>
              <a:rPr kumimoji="0" lang="tr-TR" sz="28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lişkilidir.</a:t>
            </a:r>
            <a:endParaRPr lang="tr-TR" sz="2800" dirty="0">
              <a:solidFill>
                <a:srgbClr val="000000"/>
              </a:solidFill>
              <a:latin typeface="Times New Roman" pitchFamily="18" charset="0"/>
              <a:cs typeface="Times New Roman" pitchFamily="18" charset="0"/>
            </a:endParaRPr>
          </a:p>
          <a:p>
            <a:pPr lvl="0" algn="just" eaLnBrk="0" fontAlgn="base" hangingPunct="0">
              <a:spcBef>
                <a:spcPct val="0"/>
              </a:spcBef>
              <a:spcAft>
                <a:spcPct val="0"/>
              </a:spcAft>
            </a:pPr>
            <a:endParaRPr kumimoji="0" lang="tr-TR" sz="2000" i="0" u="none" strike="noStrike" cap="none" normalizeH="0" baseline="0" dirty="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1500174"/>
            <a:ext cx="8229600" cy="582594"/>
          </a:xfrm>
        </p:spPr>
        <p:txBody>
          <a:bodyPr>
            <a:normAutofit fontScale="90000"/>
          </a:bodyPr>
          <a:lstStyle/>
          <a:p>
            <a:pPr lvl="0"/>
            <a:r>
              <a:rPr lang="tr-TR" sz="3100" b="1" dirty="0">
                <a:solidFill>
                  <a:srgbClr val="000000"/>
                </a:solidFill>
                <a:latin typeface="Times New Roman" pitchFamily="18" charset="0"/>
                <a:ea typeface="Calibri" pitchFamily="34" charset="0"/>
                <a:cs typeface="Times New Roman" pitchFamily="18" charset="0"/>
              </a:rPr>
              <a:t>Spor Hukukunun Özellikleri </a:t>
            </a:r>
            <a:r>
              <a:rPr lang="tr-TR" sz="3100" dirty="0">
                <a:solidFill>
                  <a:srgbClr val="000000"/>
                </a:solidFill>
                <a:latin typeface="Times New Roman" pitchFamily="18" charset="0"/>
                <a:ea typeface="Calibri" pitchFamily="34" charset="0"/>
                <a:cs typeface="Times New Roman" pitchFamily="18" charset="0"/>
              </a:rPr>
              <a:t>(</a:t>
            </a:r>
            <a:r>
              <a:rPr lang="tr-TR" sz="3100" dirty="0" err="1">
                <a:solidFill>
                  <a:srgbClr val="000000"/>
                </a:solidFill>
                <a:latin typeface="Times New Roman" pitchFamily="18" charset="0"/>
                <a:ea typeface="Calibri" pitchFamily="34" charset="0"/>
                <a:cs typeface="Times New Roman" pitchFamily="18" charset="0"/>
              </a:rPr>
              <a:t>Viegweg</a:t>
            </a:r>
            <a:r>
              <a:rPr lang="tr-TR" sz="3100" dirty="0">
                <a:solidFill>
                  <a:srgbClr val="000000"/>
                </a:solidFill>
                <a:latin typeface="Times New Roman" pitchFamily="18" charset="0"/>
                <a:ea typeface="Calibri" pitchFamily="34" charset="0"/>
                <a:cs typeface="Times New Roman" pitchFamily="18" charset="0"/>
              </a:rPr>
              <a:t>, 2010):</a:t>
            </a:r>
            <a:br>
              <a:rPr lang="tr-TR" dirty="0">
                <a:solidFill>
                  <a:srgbClr val="000000"/>
                </a:solidFill>
                <a:latin typeface="Times New Roman" pitchFamily="18" charset="0"/>
                <a:ea typeface="Calibri" pitchFamily="34" charset="0"/>
                <a:cs typeface="Times New Roman" pitchFamily="18" charset="0"/>
              </a:rPr>
            </a:br>
            <a:endParaRPr lang="tr-TR" dirty="0"/>
          </a:p>
        </p:txBody>
      </p:sp>
      <p:sp>
        <p:nvSpPr>
          <p:cNvPr id="3" name="2 İçerik Yer Tutucusu"/>
          <p:cNvSpPr>
            <a:spLocks noGrp="1"/>
          </p:cNvSpPr>
          <p:nvPr>
            <p:ph idx="1"/>
          </p:nvPr>
        </p:nvSpPr>
        <p:spPr/>
        <p:txBody>
          <a:bodyPr>
            <a:normAutofit/>
          </a:bodyPr>
          <a:lstStyle/>
          <a:p>
            <a:pPr marL="0" lvl="0" indent="0" algn="just" fontAlgn="base">
              <a:spcBef>
                <a:spcPct val="0"/>
              </a:spcBef>
              <a:spcAft>
                <a:spcPct val="0"/>
              </a:spcAft>
              <a:buNone/>
            </a:pPr>
            <a:endParaRPr lang="tr-TR" dirty="0">
              <a:latin typeface="Times New Roman" pitchFamily="18" charset="0"/>
              <a:cs typeface="Times New Roman" pitchFamily="18" charset="0"/>
            </a:endParaRPr>
          </a:p>
          <a:p>
            <a:pPr lvl="0" algn="just" eaLnBrk="0" fontAlgn="base" hangingPunct="0">
              <a:spcBef>
                <a:spcPct val="0"/>
              </a:spcBef>
              <a:spcAft>
                <a:spcPct val="0"/>
              </a:spcAft>
              <a:buNone/>
            </a:pPr>
            <a:r>
              <a:rPr lang="en-US" sz="2400" b="1" dirty="0">
                <a:latin typeface="Times New Roman" pitchFamily="18" charset="0"/>
                <a:cs typeface="Times New Roman" pitchFamily="18" charset="0"/>
              </a:rPr>
              <a:t>4-Çok </a:t>
            </a:r>
            <a:r>
              <a:rPr lang="en-US" sz="2400" b="1" dirty="0" err="1">
                <a:latin typeface="Times New Roman" pitchFamily="18" charset="0"/>
                <a:cs typeface="Times New Roman" pitchFamily="18" charset="0"/>
              </a:rPr>
              <a:t>Etkili</a:t>
            </a:r>
            <a:r>
              <a:rPr lang="tr-TR" sz="2400" b="1" dirty="0" err="1">
                <a:latin typeface="Times New Roman" pitchFamily="18" charset="0"/>
                <a:cs typeface="Times New Roman" pitchFamily="18" charset="0"/>
              </a:rPr>
              <a:t>dir</a:t>
            </a:r>
            <a:r>
              <a:rPr lang="tr-TR" sz="2400" b="1" dirty="0">
                <a:latin typeface="Times New Roman" pitchFamily="18" charset="0"/>
                <a:cs typeface="Times New Roman" pitchFamily="18" charset="0"/>
              </a:rPr>
              <a:t>:</a:t>
            </a:r>
            <a:r>
              <a:rPr lang="en-US" sz="2400" b="1" dirty="0">
                <a:latin typeface="Times New Roman" pitchFamily="18" charset="0"/>
                <a:cs typeface="Times New Roman" pitchFamily="18" charset="0"/>
              </a:rPr>
              <a:t> </a:t>
            </a:r>
            <a:r>
              <a:rPr lang="en-US" sz="2400" dirty="0" err="1">
                <a:latin typeface="Times New Roman" pitchFamily="18" charset="0"/>
                <a:cs typeface="Times New Roman" pitchFamily="18" charset="0"/>
              </a:rPr>
              <a:t>Spor</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hukukunun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dördüncü</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özelliği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ise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ekonomik</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açıdan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önemli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olan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spordan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kaynaklanan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doğrudan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veya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dolaylı</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olarak</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bir</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çok</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kişi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organizasyonu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ilgilendiren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kurallar</a:t>
            </a:r>
            <a:r>
              <a:rPr lang="tr-TR" sz="2400">
                <a:latin typeface="Times New Roman" pitchFamily="18" charset="0"/>
                <a:cs typeface="Times New Roman" pitchFamily="18" charset="0"/>
              </a:rPr>
              <a:t>ı kapsar.</a:t>
            </a:r>
            <a:endParaRPr lang="tr-TR" sz="2400" dirty="0">
              <a:latin typeface="Times New Roman" pitchFamily="18" charset="0"/>
              <a:cs typeface="Times New Roman" pitchFamily="18" charset="0"/>
            </a:endParaRPr>
          </a:p>
          <a:p>
            <a:pPr lvl="0" algn="just" eaLnBrk="0" fontAlgn="base" hangingPunct="0">
              <a:spcBef>
                <a:spcPct val="0"/>
              </a:spcBef>
              <a:spcAft>
                <a:spcPct val="0"/>
              </a:spcAft>
              <a:buNone/>
            </a:pPr>
            <a:endParaRPr lang="tr-TR" sz="2400" dirty="0">
              <a:latin typeface="Times New Roman" pitchFamily="18" charset="0"/>
              <a:cs typeface="Times New Roman" pitchFamily="18" charset="0"/>
            </a:endParaRPr>
          </a:p>
          <a:p>
            <a:pPr algn="just" eaLnBrk="0" fontAlgn="base" hangingPunct="0">
              <a:spcBef>
                <a:spcPct val="0"/>
              </a:spcBef>
              <a:spcAft>
                <a:spcPct val="0"/>
              </a:spcAft>
              <a:buNone/>
            </a:pPr>
            <a:r>
              <a:rPr lang="tr-TR" sz="2400" b="1" dirty="0">
                <a:latin typeface="Times New Roman" pitchFamily="18" charset="0"/>
                <a:cs typeface="Times New Roman" pitchFamily="18" charset="0"/>
              </a:rPr>
              <a:t>5- Disiplinler üstü anlayışı gerekli kılan </a:t>
            </a:r>
            <a:r>
              <a:rPr lang="tr-TR" sz="2400" b="1" i="1" dirty="0">
                <a:latin typeface="Times New Roman" pitchFamily="18" charset="0"/>
                <a:cs typeface="Times New Roman" pitchFamily="18" charset="0"/>
              </a:rPr>
              <a:t>bir kesişme alanına </a:t>
            </a:r>
            <a:r>
              <a:rPr lang="tr-TR" sz="2400" b="1" dirty="0">
                <a:latin typeface="Times New Roman" pitchFamily="18" charset="0"/>
                <a:cs typeface="Times New Roman" pitchFamily="18" charset="0"/>
              </a:rPr>
              <a:t>konu olması</a:t>
            </a:r>
            <a:r>
              <a:rPr lang="tr-TR" sz="2400" dirty="0">
                <a:latin typeface="Times New Roman" pitchFamily="18" charset="0"/>
                <a:cs typeface="Times New Roman" pitchFamily="18" charset="0"/>
              </a:rPr>
              <a:t>. Özel, kamu ve ceza hukuku birlikte ele alınabilir. </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49</TotalTime>
  <Words>260</Words>
  <Application>Microsoft Office PowerPoint</Application>
  <PresentationFormat>Ekran Gösterisi (4:3)</PresentationFormat>
  <Paragraphs>27</Paragraphs>
  <Slides>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6</vt:i4>
      </vt:variant>
    </vt:vector>
  </HeadingPairs>
  <TitlesOfParts>
    <vt:vector size="11" baseType="lpstr">
      <vt:lpstr>Calibri</vt:lpstr>
      <vt:lpstr>Constantia</vt:lpstr>
      <vt:lpstr>Times New Roman</vt:lpstr>
      <vt:lpstr>Wingdings 2</vt:lpstr>
      <vt:lpstr>Akış</vt:lpstr>
      <vt:lpstr> </vt:lpstr>
      <vt:lpstr>     SPOR HUKUKU</vt:lpstr>
      <vt:lpstr>SPOR NEDİR</vt:lpstr>
      <vt:lpstr>SPOR HUKUKU VE NİTELİĞİ</vt:lpstr>
      <vt:lpstr>PowerPoint Sunusu</vt:lpstr>
      <vt:lpstr>Spor Hukukunun Özellikleri (Viegweg, 2010):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SPOR VE HUKUK İLİŞKİSİ </dc:title>
  <dc:creator>okul</dc:creator>
  <cp:lastModifiedBy>oğuz özbek</cp:lastModifiedBy>
  <cp:revision>19</cp:revision>
  <dcterms:created xsi:type="dcterms:W3CDTF">2019-02-06T07:12:06Z</dcterms:created>
  <dcterms:modified xsi:type="dcterms:W3CDTF">2022-04-08T09:46:47Z</dcterms:modified>
</cp:coreProperties>
</file>