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11"/>
  </p:notesMasterIdLst>
  <p:sldIdLst>
    <p:sldId id="256" r:id="rId2"/>
    <p:sldId id="257" r:id="rId3"/>
    <p:sldId id="259" r:id="rId4"/>
    <p:sldId id="260"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24BCE6-8B4B-428B-82A9-2AFD7B5FAD63}" type="datetimeFigureOut">
              <a:rPr lang="tr-TR" smtClean="0"/>
              <a:t>29.04.2020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D52902-F915-441F-A392-01C5CC93C5F6}" type="slidenum">
              <a:rPr lang="tr-TR" smtClean="0"/>
              <a:t>‹#›</a:t>
            </a:fld>
            <a:endParaRPr lang="tr-TR"/>
          </a:p>
        </p:txBody>
      </p:sp>
    </p:spTree>
    <p:extLst>
      <p:ext uri="{BB962C8B-B14F-4D97-AF65-F5344CB8AC3E}">
        <p14:creationId xmlns:p14="http://schemas.microsoft.com/office/powerpoint/2010/main" val="2876941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0D52902-F915-441F-A392-01C5CC93C5F6}" type="slidenum">
              <a:rPr lang="tr-TR" smtClean="0"/>
              <a:t>3</a:t>
            </a:fld>
            <a:endParaRPr lang="tr-TR"/>
          </a:p>
        </p:txBody>
      </p:sp>
    </p:spTree>
    <p:extLst>
      <p:ext uri="{BB962C8B-B14F-4D97-AF65-F5344CB8AC3E}">
        <p14:creationId xmlns:p14="http://schemas.microsoft.com/office/powerpoint/2010/main" val="3711456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79EB5833-2FDE-4AC5-80EF-1C274AADBA2D}" type="datetimeFigureOut">
              <a:rPr lang="tr-TR" smtClean="0"/>
              <a:t>29.04.2020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77E55D3-F879-4280-B068-8F724846B03B}" type="slidenum">
              <a:rPr lang="tr-TR" smtClean="0"/>
              <a:t>‹#›</a:t>
            </a:fld>
            <a:endParaRPr lang="tr-TR"/>
          </a:p>
        </p:txBody>
      </p:sp>
    </p:spTree>
    <p:extLst>
      <p:ext uri="{BB962C8B-B14F-4D97-AF65-F5344CB8AC3E}">
        <p14:creationId xmlns:p14="http://schemas.microsoft.com/office/powerpoint/2010/main" val="624427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79EB5833-2FDE-4AC5-80EF-1C274AADBA2D}" type="datetimeFigureOut">
              <a:rPr lang="tr-TR" smtClean="0"/>
              <a:t>29.04.2020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7E55D3-F879-4280-B068-8F724846B03B}" type="slidenum">
              <a:rPr lang="tr-TR" smtClean="0"/>
              <a:t>‹#›</a:t>
            </a:fld>
            <a:endParaRPr lang="tr-TR"/>
          </a:p>
        </p:txBody>
      </p:sp>
    </p:spTree>
    <p:extLst>
      <p:ext uri="{BB962C8B-B14F-4D97-AF65-F5344CB8AC3E}">
        <p14:creationId xmlns:p14="http://schemas.microsoft.com/office/powerpoint/2010/main" val="411600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79EB5833-2FDE-4AC5-80EF-1C274AADBA2D}" type="datetimeFigureOut">
              <a:rPr lang="tr-TR" smtClean="0"/>
              <a:t>29.04.2020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7E55D3-F879-4280-B068-8F724846B03B}"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872773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79EB5833-2FDE-4AC5-80EF-1C274AADBA2D}" type="datetimeFigureOut">
              <a:rPr lang="tr-TR" smtClean="0"/>
              <a:t>29.04.2020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7E55D3-F879-4280-B068-8F724846B03B}" type="slidenum">
              <a:rPr lang="tr-TR" smtClean="0"/>
              <a:t>‹#›</a:t>
            </a:fld>
            <a:endParaRPr lang="tr-TR"/>
          </a:p>
        </p:txBody>
      </p:sp>
    </p:spTree>
    <p:extLst>
      <p:ext uri="{BB962C8B-B14F-4D97-AF65-F5344CB8AC3E}">
        <p14:creationId xmlns:p14="http://schemas.microsoft.com/office/powerpoint/2010/main" val="1638926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79EB5833-2FDE-4AC5-80EF-1C274AADBA2D}" type="datetimeFigureOut">
              <a:rPr lang="tr-TR" smtClean="0"/>
              <a:t>29.04.2020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7E55D3-F879-4280-B068-8F724846B03B}"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851096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79EB5833-2FDE-4AC5-80EF-1C274AADBA2D}" type="datetimeFigureOut">
              <a:rPr lang="tr-TR" smtClean="0"/>
              <a:t>29.04.2020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7E55D3-F879-4280-B068-8F724846B03B}" type="slidenum">
              <a:rPr lang="tr-TR" smtClean="0"/>
              <a:t>‹#›</a:t>
            </a:fld>
            <a:endParaRPr lang="tr-TR"/>
          </a:p>
        </p:txBody>
      </p:sp>
    </p:spTree>
    <p:extLst>
      <p:ext uri="{BB962C8B-B14F-4D97-AF65-F5344CB8AC3E}">
        <p14:creationId xmlns:p14="http://schemas.microsoft.com/office/powerpoint/2010/main" val="590209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B5833-2FDE-4AC5-80EF-1C274AADBA2D}" type="datetimeFigureOut">
              <a:rPr lang="tr-TR" smtClean="0"/>
              <a:t>29.04.2020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7E55D3-F879-4280-B068-8F724846B03B}" type="slidenum">
              <a:rPr lang="tr-TR" smtClean="0"/>
              <a:t>‹#›</a:t>
            </a:fld>
            <a:endParaRPr lang="tr-TR"/>
          </a:p>
        </p:txBody>
      </p:sp>
    </p:spTree>
    <p:extLst>
      <p:ext uri="{BB962C8B-B14F-4D97-AF65-F5344CB8AC3E}">
        <p14:creationId xmlns:p14="http://schemas.microsoft.com/office/powerpoint/2010/main" val="593892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B5833-2FDE-4AC5-80EF-1C274AADBA2D}" type="datetimeFigureOut">
              <a:rPr lang="tr-TR" smtClean="0"/>
              <a:t>29.04.2020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7E55D3-F879-4280-B068-8F724846B03B}" type="slidenum">
              <a:rPr lang="tr-TR" smtClean="0"/>
              <a:t>‹#›</a:t>
            </a:fld>
            <a:endParaRPr lang="tr-TR"/>
          </a:p>
        </p:txBody>
      </p:sp>
    </p:spTree>
    <p:extLst>
      <p:ext uri="{BB962C8B-B14F-4D97-AF65-F5344CB8AC3E}">
        <p14:creationId xmlns:p14="http://schemas.microsoft.com/office/powerpoint/2010/main" val="1012094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B5833-2FDE-4AC5-80EF-1C274AADBA2D}" type="datetimeFigureOut">
              <a:rPr lang="tr-TR" smtClean="0"/>
              <a:t>29.04.2020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7E55D3-F879-4280-B068-8F724846B03B}" type="slidenum">
              <a:rPr lang="tr-TR" smtClean="0"/>
              <a:t>‹#›</a:t>
            </a:fld>
            <a:endParaRPr lang="tr-TR"/>
          </a:p>
        </p:txBody>
      </p:sp>
    </p:spTree>
    <p:extLst>
      <p:ext uri="{BB962C8B-B14F-4D97-AF65-F5344CB8AC3E}">
        <p14:creationId xmlns:p14="http://schemas.microsoft.com/office/powerpoint/2010/main" val="3312347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79EB5833-2FDE-4AC5-80EF-1C274AADBA2D}" type="datetimeFigureOut">
              <a:rPr lang="tr-TR" smtClean="0"/>
              <a:t>29.04.2020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7E55D3-F879-4280-B068-8F724846B03B}" type="slidenum">
              <a:rPr lang="tr-TR" smtClean="0"/>
              <a:t>‹#›</a:t>
            </a:fld>
            <a:endParaRPr lang="tr-TR"/>
          </a:p>
        </p:txBody>
      </p:sp>
    </p:spTree>
    <p:extLst>
      <p:ext uri="{BB962C8B-B14F-4D97-AF65-F5344CB8AC3E}">
        <p14:creationId xmlns:p14="http://schemas.microsoft.com/office/powerpoint/2010/main" val="50049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9EB5833-2FDE-4AC5-80EF-1C274AADBA2D}" type="datetimeFigureOut">
              <a:rPr lang="tr-TR" smtClean="0"/>
              <a:t>29.04.2020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77E55D3-F879-4280-B068-8F724846B03B}" type="slidenum">
              <a:rPr lang="tr-TR" smtClean="0"/>
              <a:t>‹#›</a:t>
            </a:fld>
            <a:endParaRPr lang="tr-TR"/>
          </a:p>
        </p:txBody>
      </p:sp>
    </p:spTree>
    <p:extLst>
      <p:ext uri="{BB962C8B-B14F-4D97-AF65-F5344CB8AC3E}">
        <p14:creationId xmlns:p14="http://schemas.microsoft.com/office/powerpoint/2010/main" val="2136420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9EB5833-2FDE-4AC5-80EF-1C274AADBA2D}" type="datetimeFigureOut">
              <a:rPr lang="tr-TR" smtClean="0"/>
              <a:t>29.04.2020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77E55D3-F879-4280-B068-8F724846B03B}" type="slidenum">
              <a:rPr lang="tr-TR" smtClean="0"/>
              <a:t>‹#›</a:t>
            </a:fld>
            <a:endParaRPr lang="tr-TR"/>
          </a:p>
        </p:txBody>
      </p:sp>
    </p:spTree>
    <p:extLst>
      <p:ext uri="{BB962C8B-B14F-4D97-AF65-F5344CB8AC3E}">
        <p14:creationId xmlns:p14="http://schemas.microsoft.com/office/powerpoint/2010/main" val="1693669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79EB5833-2FDE-4AC5-80EF-1C274AADBA2D}" type="datetimeFigureOut">
              <a:rPr lang="tr-TR" smtClean="0"/>
              <a:t>29.04.2020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77E55D3-F879-4280-B068-8F724846B03B}" type="slidenum">
              <a:rPr lang="tr-TR" smtClean="0"/>
              <a:t>‹#›</a:t>
            </a:fld>
            <a:endParaRPr lang="tr-TR"/>
          </a:p>
        </p:txBody>
      </p:sp>
    </p:spTree>
    <p:extLst>
      <p:ext uri="{BB962C8B-B14F-4D97-AF65-F5344CB8AC3E}">
        <p14:creationId xmlns:p14="http://schemas.microsoft.com/office/powerpoint/2010/main" val="334105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EB5833-2FDE-4AC5-80EF-1C274AADBA2D}" type="datetimeFigureOut">
              <a:rPr lang="tr-TR" smtClean="0"/>
              <a:t>29.04.2020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77E55D3-F879-4280-B068-8F724846B03B}" type="slidenum">
              <a:rPr lang="tr-TR" smtClean="0"/>
              <a:t>‹#›</a:t>
            </a:fld>
            <a:endParaRPr lang="tr-TR"/>
          </a:p>
        </p:txBody>
      </p:sp>
    </p:spTree>
    <p:extLst>
      <p:ext uri="{BB962C8B-B14F-4D97-AF65-F5344CB8AC3E}">
        <p14:creationId xmlns:p14="http://schemas.microsoft.com/office/powerpoint/2010/main" val="1812267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79EB5833-2FDE-4AC5-80EF-1C274AADBA2D}" type="datetimeFigureOut">
              <a:rPr lang="tr-TR" smtClean="0"/>
              <a:t>29.04.2020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77E55D3-F879-4280-B068-8F724846B03B}" type="slidenum">
              <a:rPr lang="tr-TR" smtClean="0"/>
              <a:t>‹#›</a:t>
            </a:fld>
            <a:endParaRPr lang="tr-TR"/>
          </a:p>
        </p:txBody>
      </p:sp>
    </p:spTree>
    <p:extLst>
      <p:ext uri="{BB962C8B-B14F-4D97-AF65-F5344CB8AC3E}">
        <p14:creationId xmlns:p14="http://schemas.microsoft.com/office/powerpoint/2010/main" val="2487870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79EB5833-2FDE-4AC5-80EF-1C274AADBA2D}" type="datetimeFigureOut">
              <a:rPr lang="tr-TR" smtClean="0"/>
              <a:t>29.04.2020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7E55D3-F879-4280-B068-8F724846B03B}" type="slidenum">
              <a:rPr lang="tr-TR" smtClean="0"/>
              <a:t>‹#›</a:t>
            </a:fld>
            <a:endParaRPr lang="tr-TR"/>
          </a:p>
        </p:txBody>
      </p:sp>
    </p:spTree>
    <p:extLst>
      <p:ext uri="{BB962C8B-B14F-4D97-AF65-F5344CB8AC3E}">
        <p14:creationId xmlns:p14="http://schemas.microsoft.com/office/powerpoint/2010/main" val="331741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9EB5833-2FDE-4AC5-80EF-1C274AADBA2D}" type="datetimeFigureOut">
              <a:rPr lang="tr-TR" smtClean="0"/>
              <a:t>29.04.2020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77E55D3-F879-4280-B068-8F724846B03B}" type="slidenum">
              <a:rPr lang="tr-TR" smtClean="0"/>
              <a:t>‹#›</a:t>
            </a:fld>
            <a:endParaRPr lang="tr-TR"/>
          </a:p>
        </p:txBody>
      </p:sp>
    </p:spTree>
    <p:extLst>
      <p:ext uri="{BB962C8B-B14F-4D97-AF65-F5344CB8AC3E}">
        <p14:creationId xmlns:p14="http://schemas.microsoft.com/office/powerpoint/2010/main" val="3699119620"/>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 id="2147483744" r:id="rId15"/>
    <p:sldLayoutId id="214748374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2442113" y="332562"/>
            <a:ext cx="8911687" cy="1280890"/>
          </a:xfrm>
        </p:spPr>
        <p:txBody>
          <a:bodyPr/>
          <a:lstStyle/>
          <a:p>
            <a:r>
              <a:rPr lang="tr-TR" dirty="0"/>
              <a:t>SPOR TESİS POLİTİKALARI</a:t>
            </a:r>
          </a:p>
        </p:txBody>
      </p:sp>
      <p:sp>
        <p:nvSpPr>
          <p:cNvPr id="5" name="İçerik Yer Tutucusu 4"/>
          <p:cNvSpPr>
            <a:spLocks noGrp="1"/>
          </p:cNvSpPr>
          <p:nvPr>
            <p:ph idx="1"/>
          </p:nvPr>
        </p:nvSpPr>
        <p:spPr>
          <a:xfrm>
            <a:off x="838200" y="1308790"/>
            <a:ext cx="10515600" cy="4351338"/>
          </a:xfrm>
        </p:spPr>
        <p:txBody>
          <a:bodyPr>
            <a:normAutofit/>
          </a:bodyPr>
          <a:lstStyle/>
          <a:p>
            <a:pPr marL="0" indent="0">
              <a:buNone/>
            </a:pPr>
            <a:endParaRPr lang="tr-TR" dirty="0"/>
          </a:p>
          <a:p>
            <a:pPr marL="0" indent="0">
              <a:buNone/>
            </a:pPr>
            <a:r>
              <a:rPr lang="tr-TR" dirty="0"/>
              <a:t>Türkiye’de son yıllarda spor tesisleri için yatırım bütçesinden ayrılan kaynaklarda artış olmuştur. </a:t>
            </a:r>
          </a:p>
          <a:p>
            <a:pPr marL="0" indent="0">
              <a:buNone/>
            </a:pPr>
            <a:r>
              <a:rPr lang="tr-TR" dirty="0"/>
              <a:t>2007 yılında Spor Genel Müdürlüğünün spor yatırımlarına ayrılan kaynak 62 milyon TL,  </a:t>
            </a:r>
          </a:p>
          <a:p>
            <a:pPr marL="0" indent="0">
              <a:buNone/>
            </a:pPr>
            <a:r>
              <a:rPr lang="tr-TR" dirty="0"/>
              <a:t>2012 yılında 485 milyon TL olmuştur. </a:t>
            </a:r>
          </a:p>
          <a:p>
            <a:pPr marL="0" indent="0">
              <a:buNone/>
            </a:pPr>
            <a:endParaRPr lang="tr-TR" dirty="0"/>
          </a:p>
          <a:p>
            <a:pPr marL="0" indent="0">
              <a:buNone/>
            </a:pPr>
            <a:r>
              <a:rPr lang="tr-TR" dirty="0"/>
              <a:t>Üniversitelere spor tesisleri için 2007 yılında 70 milyon TL, 2012 yılında ise 140 milyon TL’ye yükselmiştir.</a:t>
            </a:r>
          </a:p>
        </p:txBody>
      </p:sp>
    </p:spTree>
    <p:extLst>
      <p:ext uri="{BB962C8B-B14F-4D97-AF65-F5344CB8AC3E}">
        <p14:creationId xmlns:p14="http://schemas.microsoft.com/office/powerpoint/2010/main" val="729918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SPOR TESİS POLİTİKALARI</a:t>
            </a:r>
          </a:p>
        </p:txBody>
      </p:sp>
      <p:sp>
        <p:nvSpPr>
          <p:cNvPr id="3" name="İçerik Yer Tutucusu 2"/>
          <p:cNvSpPr>
            <a:spLocks noGrp="1"/>
          </p:cNvSpPr>
          <p:nvPr>
            <p:ph idx="1"/>
          </p:nvPr>
        </p:nvSpPr>
        <p:spPr/>
        <p:txBody>
          <a:bodyPr/>
          <a:lstStyle/>
          <a:p>
            <a:r>
              <a:rPr lang="tr-TR" dirty="0"/>
              <a:t>S</a:t>
            </a:r>
            <a:r>
              <a:rPr lang="nn-NO" dirty="0"/>
              <a:t>por tesislerindeki dağılım</a:t>
            </a:r>
            <a:r>
              <a:rPr lang="tr-TR" dirty="0"/>
              <a:t>ı</a:t>
            </a:r>
            <a:r>
              <a:rPr lang="nn-NO" dirty="0"/>
              <a:t> ve </a:t>
            </a:r>
            <a:r>
              <a:rPr lang="tr-TR" dirty="0"/>
              <a:t>niteliği</a:t>
            </a:r>
          </a:p>
          <a:p>
            <a:r>
              <a:rPr lang="tr-TR" dirty="0"/>
              <a:t>Tesisler planlanırken bölgelerarası nüfus artışı, coğrafi konum,</a:t>
            </a:r>
          </a:p>
          <a:p>
            <a:r>
              <a:rPr lang="tr-TR" dirty="0"/>
              <a:t>iklim ve demografik yapıyı dikkate alan ulusal düzeyde spor tesis politikaları oluşturulması</a:t>
            </a:r>
          </a:p>
        </p:txBody>
      </p:sp>
    </p:spTree>
    <p:extLst>
      <p:ext uri="{BB962C8B-B14F-4D97-AF65-F5344CB8AC3E}">
        <p14:creationId xmlns:p14="http://schemas.microsoft.com/office/powerpoint/2010/main" val="3223730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84436" y="924390"/>
            <a:ext cx="4754123" cy="1016952"/>
          </a:xfrm>
        </p:spPr>
        <p:txBody>
          <a:bodyPr>
            <a:normAutofit fontScale="90000"/>
          </a:bodyPr>
          <a:lstStyle/>
          <a:p>
            <a:pPr lvl="0" indent="434975" defTabSz="914400" eaLnBrk="0" fontAlgn="base" hangingPunct="0">
              <a:spcAft>
                <a:spcPct val="0"/>
              </a:spcAft>
            </a:pPr>
            <a:r>
              <a:rPr lang="tr-TR" altLang="tr-TR" dirty="0">
                <a:solidFill>
                  <a:schemeClr val="tx1"/>
                </a:solidFill>
                <a:latin typeface="Arial" panose="020B0604020202020204" pitchFamily="34" charset="0"/>
              </a:rPr>
              <a:t>İlköğretim ve Ortaöğretim Kurumlarında </a:t>
            </a:r>
            <a:br>
              <a:rPr lang="tr-TR" altLang="tr-TR" dirty="0">
                <a:solidFill>
                  <a:schemeClr val="tx1"/>
                </a:solidFill>
                <a:latin typeface="Arial" panose="020B0604020202020204" pitchFamily="34" charset="0"/>
              </a:rPr>
            </a:br>
            <a:r>
              <a:rPr lang="tr-TR" altLang="tr-TR" dirty="0">
                <a:solidFill>
                  <a:schemeClr val="tx1"/>
                </a:solidFill>
                <a:latin typeface="Arial" panose="020B0604020202020204" pitchFamily="34" charset="0"/>
              </a:rPr>
              <a:t>Okul, Öğrenci ve Tesis Sayısı (2007-2008) </a:t>
            </a:r>
            <a:br>
              <a:rPr lang="tr-TR" altLang="tr-TR" dirty="0">
                <a:solidFill>
                  <a:schemeClr val="tx1"/>
                </a:solidFill>
                <a:latin typeface="Arial" panose="020B0604020202020204" pitchFamily="34" charset="0"/>
              </a:rPr>
            </a:b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841541479"/>
              </p:ext>
            </p:extLst>
          </p:nvPr>
        </p:nvGraphicFramePr>
        <p:xfrm>
          <a:off x="5956199" y="1941342"/>
          <a:ext cx="6010595" cy="2051494"/>
        </p:xfrm>
        <a:graphic>
          <a:graphicData uri="http://schemas.openxmlformats.org/drawingml/2006/table">
            <a:tbl>
              <a:tblPr>
                <a:tableStyleId>{5C22544A-7EE6-4342-B048-85BDC9FD1C3A}</a:tableStyleId>
              </a:tblPr>
              <a:tblGrid>
                <a:gridCol w="1477108">
                  <a:extLst>
                    <a:ext uri="{9D8B030D-6E8A-4147-A177-3AD203B41FA5}">
                      <a16:colId xmlns:a16="http://schemas.microsoft.com/office/drawing/2014/main" val="20000"/>
                    </a:ext>
                  </a:extLst>
                </a:gridCol>
                <a:gridCol w="1190983">
                  <a:extLst>
                    <a:ext uri="{9D8B030D-6E8A-4147-A177-3AD203B41FA5}">
                      <a16:colId xmlns:a16="http://schemas.microsoft.com/office/drawing/2014/main" val="20001"/>
                    </a:ext>
                  </a:extLst>
                </a:gridCol>
                <a:gridCol w="1952914">
                  <a:extLst>
                    <a:ext uri="{9D8B030D-6E8A-4147-A177-3AD203B41FA5}">
                      <a16:colId xmlns:a16="http://schemas.microsoft.com/office/drawing/2014/main" val="20002"/>
                    </a:ext>
                  </a:extLst>
                </a:gridCol>
                <a:gridCol w="1389590">
                  <a:extLst>
                    <a:ext uri="{9D8B030D-6E8A-4147-A177-3AD203B41FA5}">
                      <a16:colId xmlns:a16="http://schemas.microsoft.com/office/drawing/2014/main" val="20003"/>
                    </a:ext>
                  </a:extLst>
                </a:gridCol>
              </a:tblGrid>
              <a:tr h="583491">
                <a:tc>
                  <a:txBody>
                    <a:bodyPr/>
                    <a:lstStyle/>
                    <a:p>
                      <a:pPr marL="93980">
                        <a:spcAft>
                          <a:spcPts val="0"/>
                        </a:spcAft>
                      </a:pPr>
                      <a:r>
                        <a:rPr lang="tr-TR" sz="1400" dirty="0">
                          <a:effectLst/>
                        </a:rPr>
                        <a:t>Okul Türü</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R="24130" algn="ctr">
                        <a:spcAft>
                          <a:spcPts val="0"/>
                        </a:spcAft>
                      </a:pPr>
                      <a:r>
                        <a:rPr lang="tr-TR" sz="1400" dirty="0">
                          <a:effectLst/>
                        </a:rPr>
                        <a:t>Okul Sayısı </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81915" algn="ctr">
                        <a:spcAft>
                          <a:spcPts val="0"/>
                        </a:spcAft>
                      </a:pPr>
                      <a:r>
                        <a:rPr lang="tr-TR" sz="1400">
                          <a:effectLst/>
                        </a:rPr>
                        <a:t>Öğrenci Sayısı </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182880" algn="ctr">
                        <a:spcAft>
                          <a:spcPts val="0"/>
                        </a:spcAft>
                      </a:pPr>
                      <a:r>
                        <a:rPr lang="tr-TR" sz="1400">
                          <a:effectLst/>
                        </a:rPr>
                        <a:t>Tesis Sayısı </a:t>
                      </a:r>
                      <a:endParaRPr lang="tr-TR" sz="14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000"/>
                  </a:ext>
                </a:extLst>
              </a:tr>
              <a:tr h="583491">
                <a:tc>
                  <a:txBody>
                    <a:bodyPr/>
                    <a:lstStyle/>
                    <a:p>
                      <a:pPr>
                        <a:spcAft>
                          <a:spcPts val="0"/>
                        </a:spcAft>
                      </a:pPr>
                      <a:r>
                        <a:rPr lang="tr-TR" sz="1400" dirty="0">
                          <a:effectLst/>
                        </a:rPr>
                        <a:t>İlköğretim </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R="24130" algn="ctr">
                        <a:spcAft>
                          <a:spcPts val="0"/>
                        </a:spcAft>
                      </a:pPr>
                      <a:r>
                        <a:rPr lang="tr-TR" sz="1400" dirty="0">
                          <a:effectLst/>
                        </a:rPr>
                        <a:t>34093</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81915" algn="ctr">
                        <a:spcAft>
                          <a:spcPts val="0"/>
                        </a:spcAft>
                      </a:pPr>
                      <a:r>
                        <a:rPr lang="tr-TR" sz="1400" dirty="0">
                          <a:effectLst/>
                        </a:rPr>
                        <a:t>10870570</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182880" algn="ctr">
                        <a:spcAft>
                          <a:spcPts val="0"/>
                        </a:spcAft>
                      </a:pPr>
                      <a:r>
                        <a:rPr lang="tr-TR" sz="1400">
                          <a:effectLst/>
                        </a:rPr>
                        <a:t>446 </a:t>
                      </a:r>
                      <a:endParaRPr lang="tr-TR" sz="14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001"/>
                  </a:ext>
                </a:extLst>
              </a:tr>
              <a:tr h="583491">
                <a:tc>
                  <a:txBody>
                    <a:bodyPr/>
                    <a:lstStyle/>
                    <a:p>
                      <a:pPr>
                        <a:spcAft>
                          <a:spcPts val="0"/>
                        </a:spcAft>
                      </a:pPr>
                      <a:r>
                        <a:rPr lang="tr-TR" sz="1400">
                          <a:effectLst/>
                        </a:rPr>
                        <a:t>Ortaöğretim </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R="24130" algn="ctr">
                        <a:spcAft>
                          <a:spcPts val="0"/>
                        </a:spcAft>
                      </a:pPr>
                      <a:r>
                        <a:rPr lang="tr-TR" sz="1400" dirty="0">
                          <a:effectLst/>
                        </a:rPr>
                        <a:t>   8280</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81915" algn="ctr">
                        <a:spcAft>
                          <a:spcPts val="0"/>
                        </a:spcAft>
                      </a:pPr>
                      <a:r>
                        <a:rPr lang="tr-TR" sz="1400" dirty="0">
                          <a:effectLst/>
                        </a:rPr>
                        <a:t>   3245322</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182880" algn="ctr">
                        <a:spcAft>
                          <a:spcPts val="0"/>
                        </a:spcAft>
                      </a:pPr>
                      <a:r>
                        <a:rPr lang="tr-TR" sz="1400" dirty="0">
                          <a:effectLst/>
                        </a:rPr>
                        <a:t>226 </a:t>
                      </a:r>
                      <a:endParaRPr lang="tr-TR" sz="14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002"/>
                  </a:ext>
                </a:extLst>
              </a:tr>
              <a:tr h="301021">
                <a:tc>
                  <a:txBody>
                    <a:bodyPr/>
                    <a:lstStyle/>
                    <a:p>
                      <a:pPr>
                        <a:spcAft>
                          <a:spcPts val="0"/>
                        </a:spcAft>
                      </a:pPr>
                      <a:r>
                        <a:rPr lang="tr-TR" sz="1400">
                          <a:effectLst/>
                        </a:rPr>
                        <a:t>TOPLAM </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R="24130" algn="ctr">
                        <a:spcAft>
                          <a:spcPts val="0"/>
                        </a:spcAft>
                      </a:pPr>
                      <a:r>
                        <a:rPr lang="tr-TR" sz="1400">
                          <a:effectLst/>
                        </a:rPr>
                        <a:t> 42373</a:t>
                      </a:r>
                      <a:endParaRPr lang="tr-TR"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81915" algn="ctr">
                        <a:spcAft>
                          <a:spcPts val="0"/>
                        </a:spcAft>
                      </a:pPr>
                      <a:r>
                        <a:rPr lang="tr-TR" sz="1400" dirty="0">
                          <a:effectLst/>
                        </a:rPr>
                        <a:t>   14 115 892</a:t>
                      </a:r>
                      <a:endParaRPr lang="tr-TR"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182880" algn="ctr">
                        <a:spcAft>
                          <a:spcPts val="0"/>
                        </a:spcAft>
                      </a:pPr>
                      <a:r>
                        <a:rPr lang="tr-TR" sz="1400" dirty="0">
                          <a:effectLst/>
                        </a:rPr>
                        <a:t>672 </a:t>
                      </a:r>
                      <a:endParaRPr lang="tr-TR" sz="14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003"/>
                  </a:ext>
                </a:extLst>
              </a:tr>
            </a:tbl>
          </a:graphicData>
        </a:graphic>
      </p:graphicFrame>
      <p:sp>
        <p:nvSpPr>
          <p:cNvPr id="3" name="Metin Yer Tutucusu 2">
            <a:extLst>
              <a:ext uri="{FF2B5EF4-FFF2-40B4-BE49-F238E27FC236}">
                <a16:creationId xmlns:a16="http://schemas.microsoft.com/office/drawing/2014/main" id="{59087F14-8690-4AE9-8F2F-CC6E0621D074}"/>
              </a:ext>
            </a:extLst>
          </p:cNvPr>
          <p:cNvSpPr>
            <a:spLocks noGrp="1"/>
          </p:cNvSpPr>
          <p:nvPr>
            <p:ph type="body" sz="half" idx="2"/>
          </p:nvPr>
        </p:nvSpPr>
        <p:spPr>
          <a:xfrm>
            <a:off x="902797" y="1941342"/>
            <a:ext cx="5053402" cy="4262436"/>
          </a:xfrm>
        </p:spPr>
        <p:txBody>
          <a:bodyPr/>
          <a:lstStyle/>
          <a:p>
            <a:r>
              <a:rPr lang="tr-TR" dirty="0"/>
              <a:t>40 binin üzerinde olan ilk ve orta dereceli okulların sadece 4.092’sinde spor tesisi bulunmaktadır.</a:t>
            </a:r>
          </a:p>
          <a:p>
            <a:r>
              <a:rPr lang="tr-TR" dirty="0"/>
              <a:t>bu tesislerin ağırlıklı olarak İstanbul, Ankara, İzmir, Bursa gibi büyük illerimizde yer aldığı görülmektedir.</a:t>
            </a:r>
          </a:p>
          <a:p>
            <a:r>
              <a:rPr lang="tr-TR" dirty="0"/>
              <a:t>Milli Eğitim Bakanlığı 2007-2008 verilerine göre; 42373 civarındaki ilk ve ortaöğretim kurumlarında 220 kapalı spor tesisi, 446 nizami spor tesisi ve toplam 861 spor tesisi bulunmaktadır. Bu verilere göre, 1.000 okuldan dördünde nizami ölçülerde spor tesisi bulunmaktadır. </a:t>
            </a:r>
          </a:p>
          <a:p>
            <a:endParaRPr lang="tr-TR" dirty="0"/>
          </a:p>
        </p:txBody>
      </p:sp>
    </p:spTree>
    <p:extLst>
      <p:ext uri="{BB962C8B-B14F-4D97-AF65-F5344CB8AC3E}">
        <p14:creationId xmlns:p14="http://schemas.microsoft.com/office/powerpoint/2010/main" val="4017697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err="1"/>
              <a:t>Zorba'nın</a:t>
            </a:r>
            <a:r>
              <a:rPr lang="tr-TR" dirty="0"/>
              <a:t> (2009) yaptığı çalışmaya göre; İstanbul'da hizmet veren ve araştırmaya konu olan 2 bin 869 adet resmi ve özel okuldaki spor salonu sayısı sadece 362’dir.  Bu rakam, Ankara'da 1472 okulda 196 spor salonu olarak saptanmıştır.</a:t>
            </a:r>
          </a:p>
          <a:p>
            <a:pPr algn="just"/>
            <a:r>
              <a:rPr lang="tr-TR" dirty="0"/>
              <a:t>«Planlanan tesisler, kaynaklar ölçüsünde düşünülmemiş, dolayısıyla her zaman kalite ve standartlardan ödün verilmiştir. Tesislerin birim fiyatlarından tasarruf etme yoluna gidilmiştir. Tesis yatırımları için teklif edilen ödeneklerin düşürülmesi veya hiç verilmemesi nedeniyle mevcut ve yapımı devam eden tesisler bitirilememekte ve bakım ve onarımları geciktirilmektedir»(ÖİK,2000). </a:t>
            </a:r>
          </a:p>
          <a:p>
            <a:endParaRPr lang="tr-TR" dirty="0"/>
          </a:p>
        </p:txBody>
      </p:sp>
    </p:spTree>
    <p:extLst>
      <p:ext uri="{BB962C8B-B14F-4D97-AF65-F5344CB8AC3E}">
        <p14:creationId xmlns:p14="http://schemas.microsoft.com/office/powerpoint/2010/main" val="4038479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0C7BE9C-E6F9-466E-B519-C535F38F545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11F6DF7-5EED-4714-B434-894D964ED0AD}"/>
              </a:ext>
            </a:extLst>
          </p:cNvPr>
          <p:cNvSpPr>
            <a:spLocks noGrp="1"/>
          </p:cNvSpPr>
          <p:nvPr>
            <p:ph idx="1"/>
          </p:nvPr>
        </p:nvSpPr>
        <p:spPr/>
        <p:txBody>
          <a:bodyPr>
            <a:normAutofit/>
          </a:bodyPr>
          <a:lstStyle/>
          <a:p>
            <a:pPr algn="just"/>
            <a:r>
              <a:rPr lang="tr-TR" dirty="0"/>
              <a:t>«Ülke genelinde bölgelerarası nüfus artışı, coğrafi konum, iklim ve demografik yapıyı dikkate alan bir spor tesis politikası oluşturulamadığından, ülke bir tesis mezarlığına dönüştürülmüştür. Tasarlanan sporun özelliklerine, ulusal ve uluslararası standartlara uymayan; ulaşım problemi ve tek yönlü kullanım düzenlemeleri nedeniyle atıl durumda bulunan sayısız spor tesisleri bulunmaktadır. Kamu kurum ve kuruluşları tarafından yapılan spor tesis yatırımları, kuruluş yeri yanlışlıkları ve nitelikleri dikkate alındığında sayısı çok az değildi»(ÖİK,2000). </a:t>
            </a:r>
          </a:p>
          <a:p>
            <a:pPr algn="just"/>
            <a:endParaRPr lang="tr-TR" dirty="0"/>
          </a:p>
        </p:txBody>
      </p:sp>
    </p:spTree>
    <p:extLst>
      <p:ext uri="{BB962C8B-B14F-4D97-AF65-F5344CB8AC3E}">
        <p14:creationId xmlns:p14="http://schemas.microsoft.com/office/powerpoint/2010/main" val="517628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20A3FD-22F4-4C41-AC4F-0FE851CE86A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C0F9A0C-6B7F-433D-A518-3CB1E9247D5F}"/>
              </a:ext>
            </a:extLst>
          </p:cNvPr>
          <p:cNvSpPr>
            <a:spLocks noGrp="1"/>
          </p:cNvSpPr>
          <p:nvPr>
            <p:ph idx="1"/>
          </p:nvPr>
        </p:nvSpPr>
        <p:spPr/>
        <p:txBody>
          <a:bodyPr>
            <a:normAutofit/>
          </a:bodyPr>
          <a:lstStyle/>
          <a:p>
            <a:pPr algn="just"/>
            <a:r>
              <a:rPr lang="tr-TR" dirty="0"/>
              <a:t>«Sporcu tesisleri yatırımlarının planlanmasında, mevcut "tip projeler" nedeniyle, verimsiz ve çağın gelişmelerinin gereğine uygun olmayan, her bölgenin ilgi, istek ve ihtiyaçlarına cevap vermeyen spor tesisleri yapılmış ve yapılmaya devam edilmektedir «(ÖİK,2000). </a:t>
            </a:r>
          </a:p>
          <a:p>
            <a:pPr algn="just"/>
            <a:r>
              <a:rPr lang="tr-TR" dirty="0"/>
              <a:t>«Yerel yönetimlerin, spor yatırımlarında izleyecekleri politikalar belirlenmediği için, yerel yönetimler politik kaygı ve siyasi amaçlarla spora yatırım yapmakta, "herkes için spor" ilkesine dayalı tesisler ve yatırımlar yerine, futbol başta olmak üzere, daha çok performans sporuna hizmet etmektedirler» (ÖİK,2000). </a:t>
            </a:r>
          </a:p>
        </p:txBody>
      </p:sp>
    </p:spTree>
    <p:extLst>
      <p:ext uri="{BB962C8B-B14F-4D97-AF65-F5344CB8AC3E}">
        <p14:creationId xmlns:p14="http://schemas.microsoft.com/office/powerpoint/2010/main" val="2167243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12BBEA-30A1-4926-A74E-B26B3E7FD1B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0E70AA0-78CE-4F41-8A13-B33EBB1DCD8A}"/>
              </a:ext>
            </a:extLst>
          </p:cNvPr>
          <p:cNvSpPr>
            <a:spLocks noGrp="1"/>
          </p:cNvSpPr>
          <p:nvPr>
            <p:ph idx="1"/>
          </p:nvPr>
        </p:nvSpPr>
        <p:spPr/>
        <p:txBody>
          <a:bodyPr/>
          <a:lstStyle/>
          <a:p>
            <a:pPr algn="just"/>
            <a:r>
              <a:rPr lang="tr-TR" dirty="0"/>
              <a:t>«Türkiye'de kamuya ait küçümsenemeyecek sayıda spor tesisleri bulunmasına rağmen, gerek "tip" projelerin çok amaçlı planlanmaması, gerekse nitelikli teknik eleman ve yeterli personel bulunduramaması açısından işletme güçlüğü çekilmektedir. Mevcut tesisler çok düşük kapasiteyle (yaklaşık %15</a:t>
            </a:r>
            <a:r>
              <a:rPr lang="tr-TR" i="1" dirty="0"/>
              <a:t>) </a:t>
            </a:r>
            <a:r>
              <a:rPr lang="tr-TR" dirty="0"/>
              <a:t>işletilmektedir. Kamu kuruluşları genellikle sahip oldukları tesislerde, mensuplarına ve çevre halkına spor programları düzenlememektedirler. Spora ayrılmış alanlar depo, otopark </a:t>
            </a:r>
            <a:r>
              <a:rPr lang="tr-TR" dirty="0" err="1"/>
              <a:t>v.b</a:t>
            </a:r>
            <a:r>
              <a:rPr lang="tr-TR" dirty="0"/>
              <a:t>. amaçlarla kullanılabilmekte, ya da buralara lojman, sosyal tesis </a:t>
            </a:r>
            <a:r>
              <a:rPr lang="tr-TR" dirty="0" err="1"/>
              <a:t>v.b</a:t>
            </a:r>
            <a:r>
              <a:rPr lang="tr-TR" dirty="0"/>
              <a:t>. mekanlar inşa edilebilmektedir. Spor tesislerinin işletilmesindeki olumsuzluklardan biri de, bölgelere göre performans sporu veya yaygın spor talebi belirlenmeden yatırım yapılmasıdır» (ÖİK,2000). </a:t>
            </a:r>
          </a:p>
          <a:p>
            <a:endParaRPr lang="tr-TR" dirty="0"/>
          </a:p>
        </p:txBody>
      </p:sp>
    </p:spTree>
    <p:extLst>
      <p:ext uri="{BB962C8B-B14F-4D97-AF65-F5344CB8AC3E}">
        <p14:creationId xmlns:p14="http://schemas.microsoft.com/office/powerpoint/2010/main" val="4216652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948755-E727-4F5B-8ACD-DF00F9E407C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8B397B7-6883-4827-8EAC-F011ECCEA38F}"/>
              </a:ext>
            </a:extLst>
          </p:cNvPr>
          <p:cNvSpPr>
            <a:spLocks noGrp="1"/>
          </p:cNvSpPr>
          <p:nvPr>
            <p:ph idx="1"/>
          </p:nvPr>
        </p:nvSpPr>
        <p:spPr/>
        <p:txBody>
          <a:bodyPr/>
          <a:lstStyle/>
          <a:p>
            <a:pPr algn="just"/>
            <a:r>
              <a:rPr lang="tr-TR" dirty="0"/>
              <a:t> «Yerel düzeyde bir spor kulübü veya benzer bir yapı bulunmadığından, spor tesislerinden sorumlu kamu görevlilerine spor yapma bilinci verilemediğinden bölgedeki spor tesislerinin daha etkili ve tam kapasite çalışmasını sağlayacak bir düzenleme yapılamamaktadır. Bölgelerde hazır güç ve teknik eleman olarak bulunan "Beden Eğitimi" öğretmenlerinin hizmete koşulmasında, gerek ekonomik anlamda, gerekse mevzuat anlamında yetersizlikler vardır (ücret, izin </a:t>
            </a:r>
            <a:r>
              <a:rPr lang="tr-TR" dirty="0" err="1"/>
              <a:t>v.b</a:t>
            </a:r>
            <a:r>
              <a:rPr lang="tr-TR" dirty="0"/>
              <a:t>.)» (ÖİK,2000). </a:t>
            </a:r>
          </a:p>
        </p:txBody>
      </p:sp>
    </p:spTree>
    <p:extLst>
      <p:ext uri="{BB962C8B-B14F-4D97-AF65-F5344CB8AC3E}">
        <p14:creationId xmlns:p14="http://schemas.microsoft.com/office/powerpoint/2010/main" val="1667493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8E8B223-BC8C-4EDF-8F78-4C4269760CE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DFC7926-F102-41E6-BB81-2D3475461DA4}"/>
              </a:ext>
            </a:extLst>
          </p:cNvPr>
          <p:cNvSpPr>
            <a:spLocks noGrp="1"/>
          </p:cNvSpPr>
          <p:nvPr>
            <p:ph idx="1"/>
          </p:nvPr>
        </p:nvSpPr>
        <p:spPr/>
        <p:txBody>
          <a:bodyPr>
            <a:normAutofit lnSpcReduction="10000"/>
          </a:bodyPr>
          <a:lstStyle/>
          <a:p>
            <a:pPr algn="just"/>
            <a:r>
              <a:rPr lang="tr-TR" dirty="0"/>
              <a:t>«Tesisler, kaynakları ölçüsünde kaliteden ve standartlardan ödün vermeyecek şekilde çağdaş (mimari ve estetik açıdan) ve özendirici nitelikler dikkate alınarak planlanmalıdır. Tesislerin birim fiyatından tasarruf edilmemelidir. Tesisler planlanırken, yatırım ve işletme maliyetini düşürecek (temizlik, bakım onarım, aydınlatma, ısıtma, yalıtım, dayanıklılık </a:t>
            </a:r>
            <a:r>
              <a:rPr lang="tr-TR" dirty="0" err="1"/>
              <a:t>v.b</a:t>
            </a:r>
            <a:r>
              <a:rPr lang="tr-TR" dirty="0"/>
              <a:t>.) teknik Özellikler göz önüne alınmalıdır » (ÖİK,2000). </a:t>
            </a:r>
          </a:p>
          <a:p>
            <a:pPr algn="just"/>
            <a:r>
              <a:rPr lang="tr-TR" dirty="0"/>
              <a:t>«Performans sporu için tesis planlaması, merkezi örgüt yapısı içerisinde oluşturulacak bir uzman ekip tarafından "makro" düzeyde ve ülke genelinde yapılmalıdır. Bölgelere göre öncelikli spor dallarına uygun yatırımlar planlanmalıdır. Yapım ve işletme masrafları yüksek (buz pateni ve kapalı yüzme havuzu gibi) tesisler planlanırken, sporcu başına düşecek birim maliyeti düşürecek tedbirler alınmalıdır. Örneğin, buz pateni salonları planlanırken, zemini soğutma için kullanılan enerjiden elde edilen ısı havuz suyunun ısıtılmasında kullanılmalıdır» (ÖİK,2000). </a:t>
            </a:r>
          </a:p>
          <a:p>
            <a:endParaRPr lang="tr-TR" dirty="0"/>
          </a:p>
        </p:txBody>
      </p:sp>
    </p:spTree>
    <p:extLst>
      <p:ext uri="{BB962C8B-B14F-4D97-AF65-F5344CB8AC3E}">
        <p14:creationId xmlns:p14="http://schemas.microsoft.com/office/powerpoint/2010/main" val="144217159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67</TotalTime>
  <Words>796</Words>
  <Application>Microsoft Office PowerPoint</Application>
  <PresentationFormat>Geniş ekran</PresentationFormat>
  <Paragraphs>41</Paragraphs>
  <Slides>9</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Calibri</vt:lpstr>
      <vt:lpstr>Century Gothic</vt:lpstr>
      <vt:lpstr>Times New Roman</vt:lpstr>
      <vt:lpstr>Wingdings 3</vt:lpstr>
      <vt:lpstr>Duman</vt:lpstr>
      <vt:lpstr>SPOR TESİS POLİTİKALARI</vt:lpstr>
      <vt:lpstr>SPOR TESİS POLİTİKALARI</vt:lpstr>
      <vt:lpstr>İlköğretim ve Ortaöğretim Kurumlarında  Okul, Öğrenci ve Tesis Sayısı (2007-2008)  </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 TESİS POLİTİKALARI</dc:title>
  <dc:creator>Oğuz Özbek</dc:creator>
  <cp:lastModifiedBy>hp</cp:lastModifiedBy>
  <cp:revision>14</cp:revision>
  <dcterms:created xsi:type="dcterms:W3CDTF">2017-12-10T19:18:07Z</dcterms:created>
  <dcterms:modified xsi:type="dcterms:W3CDTF">2020-04-29T07:57:14Z</dcterms:modified>
</cp:coreProperties>
</file>