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3"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1BE9585-6B96-465C-9553-AFC3E62C3265}" v="4" dt="2026-04-01T08:58:45.175"/>
  </p1510:revLst>
</p1510:revInfo>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ğuz Özbek" userId="3b5392101ca4e401" providerId="LiveId" clId="{5BE88E52-E907-4C43-BBCB-13D4B516CB9A}"/>
    <pc:docChg chg="undo custSel addSld delSld modSld sldOrd">
      <pc:chgData name="Oğuz Özbek" userId="3b5392101ca4e401" providerId="LiveId" clId="{5BE88E52-E907-4C43-BBCB-13D4B516CB9A}" dt="2026-04-01T09:02:33.189" v="91" actId="1076"/>
      <pc:docMkLst>
        <pc:docMk/>
      </pc:docMkLst>
      <pc:sldChg chg="addSp delSp modSp add del mod modClrScheme chgLayout">
        <pc:chgData name="Oğuz Özbek" userId="3b5392101ca4e401" providerId="LiveId" clId="{5BE88E52-E907-4C43-BBCB-13D4B516CB9A}" dt="2026-04-01T08:59:55.156" v="72" actId="255"/>
        <pc:sldMkLst>
          <pc:docMk/>
          <pc:sldMk cId="729918197" sldId="256"/>
        </pc:sldMkLst>
        <pc:spChg chg="add mod">
          <ac:chgData name="Oğuz Özbek" userId="3b5392101ca4e401" providerId="LiveId" clId="{5BE88E52-E907-4C43-BBCB-13D4B516CB9A}" dt="2026-04-01T08:59:55.156" v="72" actId="255"/>
          <ac:spMkLst>
            <pc:docMk/>
            <pc:sldMk cId="729918197" sldId="256"/>
            <ac:spMk id="3" creationId="{04447AEA-882C-23ED-EF84-6CDEBC225368}"/>
          </ac:spMkLst>
        </pc:spChg>
        <pc:spChg chg="del mod">
          <ac:chgData name="Oğuz Özbek" userId="3b5392101ca4e401" providerId="LiveId" clId="{5BE88E52-E907-4C43-BBCB-13D4B516CB9A}" dt="2026-04-01T08:53:54.258" v="15" actId="700"/>
          <ac:spMkLst>
            <pc:docMk/>
            <pc:sldMk cId="729918197" sldId="256"/>
            <ac:spMk id="4" creationId="{00000000-0000-0000-0000-000000000000}"/>
          </ac:spMkLst>
        </pc:spChg>
        <pc:spChg chg="del mod">
          <ac:chgData name="Oğuz Özbek" userId="3b5392101ca4e401" providerId="LiveId" clId="{5BE88E52-E907-4C43-BBCB-13D4B516CB9A}" dt="2026-04-01T08:53:54.258" v="15" actId="700"/>
          <ac:spMkLst>
            <pc:docMk/>
            <pc:sldMk cId="729918197" sldId="256"/>
            <ac:spMk id="5" creationId="{00000000-0000-0000-0000-000000000000}"/>
          </ac:spMkLst>
        </pc:spChg>
      </pc:sldChg>
      <pc:sldChg chg="modSp del">
        <pc:chgData name="Oğuz Özbek" userId="3b5392101ca4e401" providerId="LiveId" clId="{5BE88E52-E907-4C43-BBCB-13D4B516CB9A}" dt="2026-04-01T08:53:43.586" v="5" actId="47"/>
        <pc:sldMkLst>
          <pc:docMk/>
          <pc:sldMk cId="3223730643" sldId="257"/>
        </pc:sldMkLst>
        <pc:spChg chg="mod">
          <ac:chgData name="Oğuz Özbek" userId="3b5392101ca4e401" providerId="LiveId" clId="{5BE88E52-E907-4C43-BBCB-13D4B516CB9A}" dt="2026-04-01T08:53:29.852" v="1"/>
          <ac:spMkLst>
            <pc:docMk/>
            <pc:sldMk cId="3223730643" sldId="257"/>
            <ac:spMk id="2" creationId="{00000000-0000-0000-0000-000000000000}"/>
          </ac:spMkLst>
        </pc:spChg>
        <pc:spChg chg="mod">
          <ac:chgData name="Oğuz Özbek" userId="3b5392101ca4e401" providerId="LiveId" clId="{5BE88E52-E907-4C43-BBCB-13D4B516CB9A}" dt="2026-04-01T08:53:29.852" v="1"/>
          <ac:spMkLst>
            <pc:docMk/>
            <pc:sldMk cId="3223730643" sldId="257"/>
            <ac:spMk id="3" creationId="{00000000-0000-0000-0000-000000000000}"/>
          </ac:spMkLst>
        </pc:spChg>
      </pc:sldChg>
      <pc:sldChg chg="addSp modSp new mod">
        <pc:chgData name="Oğuz Özbek" userId="3b5392101ca4e401" providerId="LiveId" clId="{5BE88E52-E907-4C43-BBCB-13D4B516CB9A}" dt="2026-04-01T09:00:09.264" v="75" actId="255"/>
        <pc:sldMkLst>
          <pc:docMk/>
          <pc:sldMk cId="3507552914" sldId="257"/>
        </pc:sldMkLst>
        <pc:spChg chg="add mod">
          <ac:chgData name="Oğuz Özbek" userId="3b5392101ca4e401" providerId="LiveId" clId="{5BE88E52-E907-4C43-BBCB-13D4B516CB9A}" dt="2026-04-01T09:00:09.264" v="75" actId="255"/>
          <ac:spMkLst>
            <pc:docMk/>
            <pc:sldMk cId="3507552914" sldId="257"/>
            <ac:spMk id="3" creationId="{BBE86947-A289-F0A4-E37C-8E06957AF7A4}"/>
          </ac:spMkLst>
        </pc:spChg>
      </pc:sldChg>
      <pc:sldChg chg="addSp modSp new mod">
        <pc:chgData name="Oğuz Özbek" userId="3b5392101ca4e401" providerId="LiveId" clId="{5BE88E52-E907-4C43-BBCB-13D4B516CB9A}" dt="2026-04-01T09:00:22.670" v="79" actId="1076"/>
        <pc:sldMkLst>
          <pc:docMk/>
          <pc:sldMk cId="2759589374" sldId="258"/>
        </pc:sldMkLst>
        <pc:spChg chg="add mod">
          <ac:chgData name="Oğuz Özbek" userId="3b5392101ca4e401" providerId="LiveId" clId="{5BE88E52-E907-4C43-BBCB-13D4B516CB9A}" dt="2026-04-01T09:00:22.670" v="79" actId="1076"/>
          <ac:spMkLst>
            <pc:docMk/>
            <pc:sldMk cId="2759589374" sldId="258"/>
            <ac:spMk id="3" creationId="{824E7241-5514-B791-8169-CF76BFB2E73F}"/>
          </ac:spMkLst>
        </pc:spChg>
      </pc:sldChg>
      <pc:sldChg chg="addSp modSp new mod">
        <pc:chgData name="Oğuz Özbek" userId="3b5392101ca4e401" providerId="LiveId" clId="{5BE88E52-E907-4C43-BBCB-13D4B516CB9A}" dt="2026-04-01T09:00:38.989" v="85" actId="1076"/>
        <pc:sldMkLst>
          <pc:docMk/>
          <pc:sldMk cId="2012013870" sldId="259"/>
        </pc:sldMkLst>
        <pc:spChg chg="add mod">
          <ac:chgData name="Oğuz Özbek" userId="3b5392101ca4e401" providerId="LiveId" clId="{5BE88E52-E907-4C43-BBCB-13D4B516CB9A}" dt="2026-04-01T09:00:38.989" v="85" actId="1076"/>
          <ac:spMkLst>
            <pc:docMk/>
            <pc:sldMk cId="2012013870" sldId="259"/>
            <ac:spMk id="3" creationId="{67807228-7310-D6CB-4F13-89309D06150A}"/>
          </ac:spMkLst>
        </pc:spChg>
      </pc:sldChg>
      <pc:sldChg chg="del">
        <pc:chgData name="Oğuz Özbek" userId="3b5392101ca4e401" providerId="LiveId" clId="{5BE88E52-E907-4C43-BBCB-13D4B516CB9A}" dt="2026-04-01T08:53:43.785" v="6" actId="47"/>
        <pc:sldMkLst>
          <pc:docMk/>
          <pc:sldMk cId="4017697850" sldId="259"/>
        </pc:sldMkLst>
      </pc:sldChg>
      <pc:sldChg chg="addSp modSp new mod">
        <pc:chgData name="Oğuz Özbek" userId="3b5392101ca4e401" providerId="LiveId" clId="{5BE88E52-E907-4C43-BBCB-13D4B516CB9A}" dt="2026-04-01T09:00:51.902" v="89" actId="1076"/>
        <pc:sldMkLst>
          <pc:docMk/>
          <pc:sldMk cId="728188866" sldId="260"/>
        </pc:sldMkLst>
        <pc:spChg chg="add mod">
          <ac:chgData name="Oğuz Özbek" userId="3b5392101ca4e401" providerId="LiveId" clId="{5BE88E52-E907-4C43-BBCB-13D4B516CB9A}" dt="2026-04-01T09:00:51.902" v="89" actId="1076"/>
          <ac:spMkLst>
            <pc:docMk/>
            <pc:sldMk cId="728188866" sldId="260"/>
            <ac:spMk id="3" creationId="{827F20E8-A9A6-3A29-833A-4149EAA56C7A}"/>
          </ac:spMkLst>
        </pc:spChg>
      </pc:sldChg>
      <pc:sldChg chg="modSp del">
        <pc:chgData name="Oğuz Özbek" userId="3b5392101ca4e401" providerId="LiveId" clId="{5BE88E52-E907-4C43-BBCB-13D4B516CB9A}" dt="2026-04-01T08:53:43.956" v="7" actId="47"/>
        <pc:sldMkLst>
          <pc:docMk/>
          <pc:sldMk cId="4038479703" sldId="260"/>
        </pc:sldMkLst>
        <pc:spChg chg="mod">
          <ac:chgData name="Oğuz Özbek" userId="3b5392101ca4e401" providerId="LiveId" clId="{5BE88E52-E907-4C43-BBCB-13D4B516CB9A}" dt="2026-04-01T08:53:29.852" v="1"/>
          <ac:spMkLst>
            <pc:docMk/>
            <pc:sldMk cId="4038479703" sldId="260"/>
            <ac:spMk id="2" creationId="{00000000-0000-0000-0000-000000000000}"/>
          </ac:spMkLst>
        </pc:spChg>
        <pc:spChg chg="mod">
          <ac:chgData name="Oğuz Özbek" userId="3b5392101ca4e401" providerId="LiveId" clId="{5BE88E52-E907-4C43-BBCB-13D4B516CB9A}" dt="2026-04-01T08:53:29.852" v="1"/>
          <ac:spMkLst>
            <pc:docMk/>
            <pc:sldMk cId="4038479703" sldId="260"/>
            <ac:spMk id="3" creationId="{00000000-0000-0000-0000-000000000000}"/>
          </ac:spMkLst>
        </pc:spChg>
      </pc:sldChg>
      <pc:sldChg chg="addSp modSp new del mod">
        <pc:chgData name="Oğuz Özbek" userId="3b5392101ca4e401" providerId="LiveId" clId="{5BE88E52-E907-4C43-BBCB-13D4B516CB9A}" dt="2026-04-01T08:56:50.817" v="36" actId="47"/>
        <pc:sldMkLst>
          <pc:docMk/>
          <pc:sldMk cId="393295630" sldId="261"/>
        </pc:sldMkLst>
        <pc:spChg chg="add mod">
          <ac:chgData name="Oğuz Özbek" userId="3b5392101ca4e401" providerId="LiveId" clId="{5BE88E52-E907-4C43-BBCB-13D4B516CB9A}" dt="2026-04-01T08:56:19.697" v="32" actId="255"/>
          <ac:spMkLst>
            <pc:docMk/>
            <pc:sldMk cId="393295630" sldId="261"/>
            <ac:spMk id="3" creationId="{9FF740E7-E9AB-5D13-1197-288E564C999C}"/>
          </ac:spMkLst>
        </pc:spChg>
      </pc:sldChg>
      <pc:sldChg chg="modSp del">
        <pc:chgData name="Oğuz Özbek" userId="3b5392101ca4e401" providerId="LiveId" clId="{5BE88E52-E907-4C43-BBCB-13D4B516CB9A}" dt="2026-04-01T08:53:44.157" v="8" actId="47"/>
        <pc:sldMkLst>
          <pc:docMk/>
          <pc:sldMk cId="517628018" sldId="261"/>
        </pc:sldMkLst>
        <pc:spChg chg="mod">
          <ac:chgData name="Oğuz Özbek" userId="3b5392101ca4e401" providerId="LiveId" clId="{5BE88E52-E907-4C43-BBCB-13D4B516CB9A}" dt="2026-04-01T08:53:29.852" v="1"/>
          <ac:spMkLst>
            <pc:docMk/>
            <pc:sldMk cId="517628018" sldId="261"/>
            <ac:spMk id="2" creationId="{10C7BE9C-E6F9-466E-B519-C535F38F5456}"/>
          </ac:spMkLst>
        </pc:spChg>
        <pc:spChg chg="mod">
          <ac:chgData name="Oğuz Özbek" userId="3b5392101ca4e401" providerId="LiveId" clId="{5BE88E52-E907-4C43-BBCB-13D4B516CB9A}" dt="2026-04-01T08:53:29.852" v="1"/>
          <ac:spMkLst>
            <pc:docMk/>
            <pc:sldMk cId="517628018" sldId="261"/>
            <ac:spMk id="3" creationId="{011F6DF7-5EED-4714-B434-894D964ED0AD}"/>
          </ac:spMkLst>
        </pc:spChg>
      </pc:sldChg>
      <pc:sldChg chg="addSp modSp new mod">
        <pc:chgData name="Oğuz Özbek" userId="3b5392101ca4e401" providerId="LiveId" clId="{5BE88E52-E907-4C43-BBCB-13D4B516CB9A}" dt="2026-04-01T08:57:56.991" v="52" actId="255"/>
        <pc:sldMkLst>
          <pc:docMk/>
          <pc:sldMk cId="3306822156" sldId="261"/>
        </pc:sldMkLst>
        <pc:spChg chg="add mod">
          <ac:chgData name="Oğuz Özbek" userId="3b5392101ca4e401" providerId="LiveId" clId="{5BE88E52-E907-4C43-BBCB-13D4B516CB9A}" dt="2026-04-01T08:57:56.991" v="52" actId="255"/>
          <ac:spMkLst>
            <pc:docMk/>
            <pc:sldMk cId="3306822156" sldId="261"/>
            <ac:spMk id="3" creationId="{998CA458-F6F7-BE55-76A5-39039BC3574D}"/>
          </ac:spMkLst>
        </pc:spChg>
      </pc:sldChg>
      <pc:sldChg chg="addSp modSp new del mod ord">
        <pc:chgData name="Oğuz Özbek" userId="3b5392101ca4e401" providerId="LiveId" clId="{5BE88E52-E907-4C43-BBCB-13D4B516CB9A}" dt="2026-04-01T08:56:52.377" v="37" actId="47"/>
        <pc:sldMkLst>
          <pc:docMk/>
          <pc:sldMk cId="745131572" sldId="262"/>
        </pc:sldMkLst>
        <pc:spChg chg="add mod">
          <ac:chgData name="Oğuz Özbek" userId="3b5392101ca4e401" providerId="LiveId" clId="{5BE88E52-E907-4C43-BBCB-13D4B516CB9A}" dt="2026-04-01T08:56:35.959" v="35" actId="21"/>
          <ac:spMkLst>
            <pc:docMk/>
            <pc:sldMk cId="745131572" sldId="262"/>
            <ac:spMk id="3" creationId="{D4165010-0B2E-3F78-27C7-B38170ECB18E}"/>
          </ac:spMkLst>
        </pc:spChg>
      </pc:sldChg>
      <pc:sldChg chg="modSp del">
        <pc:chgData name="Oğuz Özbek" userId="3b5392101ca4e401" providerId="LiveId" clId="{5BE88E52-E907-4C43-BBCB-13D4B516CB9A}" dt="2026-04-01T08:53:44.349" v="9" actId="47"/>
        <pc:sldMkLst>
          <pc:docMk/>
          <pc:sldMk cId="2167243325" sldId="262"/>
        </pc:sldMkLst>
        <pc:spChg chg="mod">
          <ac:chgData name="Oğuz Özbek" userId="3b5392101ca4e401" providerId="LiveId" clId="{5BE88E52-E907-4C43-BBCB-13D4B516CB9A}" dt="2026-04-01T08:53:29.852" v="1"/>
          <ac:spMkLst>
            <pc:docMk/>
            <pc:sldMk cId="2167243325" sldId="262"/>
            <ac:spMk id="2" creationId="{4420A3FD-22F4-4C41-AC4F-0FE851CE86A9}"/>
          </ac:spMkLst>
        </pc:spChg>
        <pc:spChg chg="mod">
          <ac:chgData name="Oğuz Özbek" userId="3b5392101ca4e401" providerId="LiveId" clId="{5BE88E52-E907-4C43-BBCB-13D4B516CB9A}" dt="2026-04-01T08:53:29.852" v="1"/>
          <ac:spMkLst>
            <pc:docMk/>
            <pc:sldMk cId="2167243325" sldId="262"/>
            <ac:spMk id="3" creationId="{FC0F9A0C-6B7F-433D-A518-3CB1E9247D5F}"/>
          </ac:spMkLst>
        </pc:spChg>
      </pc:sldChg>
      <pc:sldChg chg="addSp modSp new mod">
        <pc:chgData name="Oğuz Özbek" userId="3b5392101ca4e401" providerId="LiveId" clId="{5BE88E52-E907-4C43-BBCB-13D4B516CB9A}" dt="2026-04-01T08:58:52.959" v="59" actId="255"/>
        <pc:sldMkLst>
          <pc:docMk/>
          <pc:sldMk cId="2241535477" sldId="262"/>
        </pc:sldMkLst>
        <pc:spChg chg="add mod">
          <ac:chgData name="Oğuz Özbek" userId="3b5392101ca4e401" providerId="LiveId" clId="{5BE88E52-E907-4C43-BBCB-13D4B516CB9A}" dt="2026-04-01T08:58:52.959" v="59" actId="255"/>
          <ac:spMkLst>
            <pc:docMk/>
            <pc:sldMk cId="2241535477" sldId="262"/>
            <ac:spMk id="3" creationId="{8D54D880-7222-ECE2-72E3-BA6F4B3EC797}"/>
          </ac:spMkLst>
        </pc:spChg>
      </pc:sldChg>
      <pc:sldChg chg="new del">
        <pc:chgData name="Oğuz Özbek" userId="3b5392101ca4e401" providerId="LiveId" clId="{5BE88E52-E907-4C43-BBCB-13D4B516CB9A}" dt="2026-04-01T08:56:52.632" v="38" actId="47"/>
        <pc:sldMkLst>
          <pc:docMk/>
          <pc:sldMk cId="1973364532" sldId="263"/>
        </pc:sldMkLst>
      </pc:sldChg>
      <pc:sldChg chg="addSp modSp new mod">
        <pc:chgData name="Oğuz Özbek" userId="3b5392101ca4e401" providerId="LiveId" clId="{5BE88E52-E907-4C43-BBCB-13D4B516CB9A}" dt="2026-04-01T09:02:33.189" v="91" actId="1076"/>
        <pc:sldMkLst>
          <pc:docMk/>
          <pc:sldMk cId="2648413451" sldId="263"/>
        </pc:sldMkLst>
        <pc:spChg chg="add mod">
          <ac:chgData name="Oğuz Özbek" userId="3b5392101ca4e401" providerId="LiveId" clId="{5BE88E52-E907-4C43-BBCB-13D4B516CB9A}" dt="2026-04-01T09:02:33.189" v="91" actId="1076"/>
          <ac:spMkLst>
            <pc:docMk/>
            <pc:sldMk cId="2648413451" sldId="263"/>
            <ac:spMk id="3" creationId="{52DE5A3A-5F54-2134-F8A5-6655E1B394C7}"/>
          </ac:spMkLst>
        </pc:spChg>
      </pc:sldChg>
      <pc:sldChg chg="modSp del">
        <pc:chgData name="Oğuz Özbek" userId="3b5392101ca4e401" providerId="LiveId" clId="{5BE88E52-E907-4C43-BBCB-13D4B516CB9A}" dt="2026-04-01T08:53:44.539" v="10" actId="47"/>
        <pc:sldMkLst>
          <pc:docMk/>
          <pc:sldMk cId="4216652173" sldId="263"/>
        </pc:sldMkLst>
        <pc:spChg chg="mod">
          <ac:chgData name="Oğuz Özbek" userId="3b5392101ca4e401" providerId="LiveId" clId="{5BE88E52-E907-4C43-BBCB-13D4B516CB9A}" dt="2026-04-01T08:53:29.852" v="1"/>
          <ac:spMkLst>
            <pc:docMk/>
            <pc:sldMk cId="4216652173" sldId="263"/>
            <ac:spMk id="2" creationId="{D212BBEA-30A1-4926-A74E-B26B3E7FD1B6}"/>
          </ac:spMkLst>
        </pc:spChg>
        <pc:spChg chg="mod">
          <ac:chgData name="Oğuz Özbek" userId="3b5392101ca4e401" providerId="LiveId" clId="{5BE88E52-E907-4C43-BBCB-13D4B516CB9A}" dt="2026-04-01T08:53:29.852" v="1"/>
          <ac:spMkLst>
            <pc:docMk/>
            <pc:sldMk cId="4216652173" sldId="263"/>
            <ac:spMk id="3" creationId="{90E70AA0-78CE-4F41-8A13-B33EBB1DCD8A}"/>
          </ac:spMkLst>
        </pc:spChg>
      </pc:sldChg>
      <pc:sldChg chg="modSp del">
        <pc:chgData name="Oğuz Özbek" userId="3b5392101ca4e401" providerId="LiveId" clId="{5BE88E52-E907-4C43-BBCB-13D4B516CB9A}" dt="2026-04-01T08:53:44.737" v="11" actId="47"/>
        <pc:sldMkLst>
          <pc:docMk/>
          <pc:sldMk cId="1667493006" sldId="264"/>
        </pc:sldMkLst>
        <pc:spChg chg="mod">
          <ac:chgData name="Oğuz Özbek" userId="3b5392101ca4e401" providerId="LiveId" clId="{5BE88E52-E907-4C43-BBCB-13D4B516CB9A}" dt="2026-04-01T08:53:29.852" v="1"/>
          <ac:spMkLst>
            <pc:docMk/>
            <pc:sldMk cId="1667493006" sldId="264"/>
            <ac:spMk id="2" creationId="{B9948755-E727-4F5B-8ACD-DF00F9E407C5}"/>
          </ac:spMkLst>
        </pc:spChg>
        <pc:spChg chg="mod">
          <ac:chgData name="Oğuz Özbek" userId="3b5392101ca4e401" providerId="LiveId" clId="{5BE88E52-E907-4C43-BBCB-13D4B516CB9A}" dt="2026-04-01T08:53:29.852" v="1"/>
          <ac:spMkLst>
            <pc:docMk/>
            <pc:sldMk cId="1667493006" sldId="264"/>
            <ac:spMk id="3" creationId="{B8B397B7-6883-4827-8EAC-F011ECCEA38F}"/>
          </ac:spMkLst>
        </pc:spChg>
      </pc:sldChg>
      <pc:sldChg chg="new del">
        <pc:chgData name="Oğuz Özbek" userId="3b5392101ca4e401" providerId="LiveId" clId="{5BE88E52-E907-4C43-BBCB-13D4B516CB9A}" dt="2026-04-01T08:59:29.263" v="66" actId="47"/>
        <pc:sldMkLst>
          <pc:docMk/>
          <pc:sldMk cId="1740258722" sldId="264"/>
        </pc:sldMkLst>
      </pc:sldChg>
      <pc:sldChg chg="modSp del mod">
        <pc:chgData name="Oğuz Özbek" userId="3b5392101ca4e401" providerId="LiveId" clId="{5BE88E52-E907-4C43-BBCB-13D4B516CB9A}" dt="2026-04-01T08:53:44.936" v="12" actId="47"/>
        <pc:sldMkLst>
          <pc:docMk/>
          <pc:sldMk cId="1442171598" sldId="265"/>
        </pc:sldMkLst>
        <pc:spChg chg="mod">
          <ac:chgData name="Oğuz Özbek" userId="3b5392101ca4e401" providerId="LiveId" clId="{5BE88E52-E907-4C43-BBCB-13D4B516CB9A}" dt="2026-04-01T08:53:29.852" v="1"/>
          <ac:spMkLst>
            <pc:docMk/>
            <pc:sldMk cId="1442171598" sldId="265"/>
            <ac:spMk id="2" creationId="{18E8B223-BC8C-4EDF-8F78-4C4269760CE6}"/>
          </ac:spMkLst>
        </pc:spChg>
        <pc:spChg chg="mod">
          <ac:chgData name="Oğuz Özbek" userId="3b5392101ca4e401" providerId="LiveId" clId="{5BE88E52-E907-4C43-BBCB-13D4B516CB9A}" dt="2026-04-01T08:53:30.059" v="2" actId="27636"/>
          <ac:spMkLst>
            <pc:docMk/>
            <pc:sldMk cId="1442171598" sldId="265"/>
            <ac:spMk id="3" creationId="{2DFC7926-F102-41E6-BB81-2D3475461DA4}"/>
          </ac:spMkLst>
        </pc:spChg>
      </pc:sldChg>
      <pc:sldChg chg="new del">
        <pc:chgData name="Oğuz Özbek" userId="3b5392101ca4e401" providerId="LiveId" clId="{5BE88E52-E907-4C43-BBCB-13D4B516CB9A}" dt="2026-04-01T08:59:29.782" v="67" actId="47"/>
        <pc:sldMkLst>
          <pc:docMk/>
          <pc:sldMk cId="3083092556" sldId="265"/>
        </pc:sldMkLst>
      </pc:sldChg>
      <pc:sldChg chg="new del">
        <pc:chgData name="Oğuz Özbek" userId="3b5392101ca4e401" providerId="LiveId" clId="{5BE88E52-E907-4C43-BBCB-13D4B516CB9A}" dt="2026-04-01T08:59:30.936" v="68" actId="47"/>
        <pc:sldMkLst>
          <pc:docMk/>
          <pc:sldMk cId="1433613491" sldId="26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24BCE6-8B4B-428B-82A9-2AFD7B5FAD63}" type="datetimeFigureOut">
              <a:rPr lang="tr-TR" smtClean="0"/>
              <a:t>2.04.2026</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0D52902-F915-441F-A392-01C5CC93C5F6}" type="slidenum">
              <a:rPr lang="tr-TR" smtClean="0"/>
              <a:t>‹#›</a:t>
            </a:fld>
            <a:endParaRPr lang="tr-TR"/>
          </a:p>
        </p:txBody>
      </p:sp>
    </p:spTree>
    <p:extLst>
      <p:ext uri="{BB962C8B-B14F-4D97-AF65-F5344CB8AC3E}">
        <p14:creationId xmlns:p14="http://schemas.microsoft.com/office/powerpoint/2010/main" val="28769415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79EB5833-2FDE-4AC5-80EF-1C274AADBA2D}" type="datetimeFigureOut">
              <a:rPr lang="tr-TR" smtClean="0"/>
              <a:t>2.04.2026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77E55D3-F879-4280-B068-8F724846B03B}"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9589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9EB5833-2FDE-4AC5-80EF-1C274AADBA2D}" type="datetimeFigureOut">
              <a:rPr lang="tr-TR" smtClean="0"/>
              <a:t>2.04.2026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77E55D3-F879-4280-B068-8F724846B03B}" type="slidenum">
              <a:rPr lang="tr-TR" smtClean="0"/>
              <a:t>‹#›</a:t>
            </a:fld>
            <a:endParaRPr lang="tr-TR"/>
          </a:p>
        </p:txBody>
      </p:sp>
    </p:spTree>
    <p:extLst>
      <p:ext uri="{BB962C8B-B14F-4D97-AF65-F5344CB8AC3E}">
        <p14:creationId xmlns:p14="http://schemas.microsoft.com/office/powerpoint/2010/main" val="18972797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9EB5833-2FDE-4AC5-80EF-1C274AADBA2D}" type="datetimeFigureOut">
              <a:rPr lang="tr-TR" smtClean="0"/>
              <a:t>2.04.2026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77E55D3-F879-4280-B068-8F724846B03B}" type="slidenum">
              <a:rPr lang="tr-TR" smtClean="0"/>
              <a:t>‹#›</a:t>
            </a:fld>
            <a:endParaRPr lang="tr-TR"/>
          </a:p>
        </p:txBody>
      </p:sp>
    </p:spTree>
    <p:extLst>
      <p:ext uri="{BB962C8B-B14F-4D97-AF65-F5344CB8AC3E}">
        <p14:creationId xmlns:p14="http://schemas.microsoft.com/office/powerpoint/2010/main" val="14105920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9EB5833-2FDE-4AC5-80EF-1C274AADBA2D}" type="datetimeFigureOut">
              <a:rPr lang="tr-TR" smtClean="0"/>
              <a:t>2.04.2026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77E55D3-F879-4280-B068-8F724846B03B}" type="slidenum">
              <a:rPr lang="tr-TR" smtClean="0"/>
              <a:t>‹#›</a:t>
            </a:fld>
            <a:endParaRPr lang="tr-TR"/>
          </a:p>
        </p:txBody>
      </p:sp>
    </p:spTree>
    <p:extLst>
      <p:ext uri="{BB962C8B-B14F-4D97-AF65-F5344CB8AC3E}">
        <p14:creationId xmlns:p14="http://schemas.microsoft.com/office/powerpoint/2010/main" val="42189709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9EB5833-2FDE-4AC5-80EF-1C274AADBA2D}" type="datetimeFigureOut">
              <a:rPr lang="tr-TR" smtClean="0"/>
              <a:t>2.04.2026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77E55D3-F879-4280-B068-8F724846B03B}"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761790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9EB5833-2FDE-4AC5-80EF-1C274AADBA2D}" type="datetimeFigureOut">
              <a:rPr lang="tr-TR" smtClean="0"/>
              <a:t>2.04.2026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77E55D3-F879-4280-B068-8F724846B03B}" type="slidenum">
              <a:rPr lang="tr-TR" smtClean="0"/>
              <a:t>‹#›</a:t>
            </a:fld>
            <a:endParaRPr lang="tr-TR"/>
          </a:p>
        </p:txBody>
      </p:sp>
    </p:spTree>
    <p:extLst>
      <p:ext uri="{BB962C8B-B14F-4D97-AF65-F5344CB8AC3E}">
        <p14:creationId xmlns:p14="http://schemas.microsoft.com/office/powerpoint/2010/main" val="11640771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097280" y="2582334"/>
            <a:ext cx="4937760" cy="33782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217920" y="2582334"/>
            <a:ext cx="4937760" cy="33782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9EB5833-2FDE-4AC5-80EF-1C274AADBA2D}" type="datetimeFigureOut">
              <a:rPr lang="tr-TR" smtClean="0"/>
              <a:t>2.04.2026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77E55D3-F879-4280-B068-8F724846B03B}" type="slidenum">
              <a:rPr lang="tr-TR" smtClean="0"/>
              <a:t>‹#›</a:t>
            </a:fld>
            <a:endParaRPr lang="tr-TR"/>
          </a:p>
        </p:txBody>
      </p:sp>
    </p:spTree>
    <p:extLst>
      <p:ext uri="{BB962C8B-B14F-4D97-AF65-F5344CB8AC3E}">
        <p14:creationId xmlns:p14="http://schemas.microsoft.com/office/powerpoint/2010/main" val="2545272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79EB5833-2FDE-4AC5-80EF-1C274AADBA2D}" type="datetimeFigureOut">
              <a:rPr lang="tr-TR" smtClean="0"/>
              <a:t>2.04.2026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77E55D3-F879-4280-B068-8F724846B03B}" type="slidenum">
              <a:rPr lang="tr-TR" smtClean="0"/>
              <a:t>‹#›</a:t>
            </a:fld>
            <a:endParaRPr lang="tr-TR"/>
          </a:p>
        </p:txBody>
      </p:sp>
    </p:spTree>
    <p:extLst>
      <p:ext uri="{BB962C8B-B14F-4D97-AF65-F5344CB8AC3E}">
        <p14:creationId xmlns:p14="http://schemas.microsoft.com/office/powerpoint/2010/main" val="3688501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79EB5833-2FDE-4AC5-80EF-1C274AADBA2D}" type="datetimeFigureOut">
              <a:rPr lang="tr-TR" smtClean="0"/>
              <a:t>2.04.2026</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D77E55D3-F879-4280-B068-8F724846B03B}" type="slidenum">
              <a:rPr lang="tr-TR" smtClean="0"/>
              <a:t>‹#›</a:t>
            </a:fld>
            <a:endParaRPr lang="tr-TR"/>
          </a:p>
        </p:txBody>
      </p:sp>
    </p:spTree>
    <p:extLst>
      <p:ext uri="{BB962C8B-B14F-4D97-AF65-F5344CB8AC3E}">
        <p14:creationId xmlns:p14="http://schemas.microsoft.com/office/powerpoint/2010/main" val="41129426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79EB5833-2FDE-4AC5-80EF-1C274AADBA2D}" type="datetimeFigureOut">
              <a:rPr lang="tr-TR" smtClean="0"/>
              <a:t>2.04.2026</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77E55D3-F879-4280-B068-8F724846B03B}" type="slidenum">
              <a:rPr lang="tr-TR" smtClean="0"/>
              <a:t>‹#›</a:t>
            </a:fld>
            <a:endParaRPr lang="tr-TR"/>
          </a:p>
        </p:txBody>
      </p:sp>
    </p:spTree>
    <p:extLst>
      <p:ext uri="{BB962C8B-B14F-4D97-AF65-F5344CB8AC3E}">
        <p14:creationId xmlns:p14="http://schemas.microsoft.com/office/powerpoint/2010/main" val="2811271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9EB5833-2FDE-4AC5-80EF-1C274AADBA2D}" type="datetimeFigureOut">
              <a:rPr lang="tr-TR" smtClean="0"/>
              <a:t>2.04.2026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77E55D3-F879-4280-B068-8F724846B03B}" type="slidenum">
              <a:rPr lang="tr-TR" smtClean="0"/>
              <a:t>‹#›</a:t>
            </a:fld>
            <a:endParaRPr lang="tr-TR"/>
          </a:p>
        </p:txBody>
      </p:sp>
    </p:spTree>
    <p:extLst>
      <p:ext uri="{BB962C8B-B14F-4D97-AF65-F5344CB8AC3E}">
        <p14:creationId xmlns:p14="http://schemas.microsoft.com/office/powerpoint/2010/main" val="34973451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79EB5833-2FDE-4AC5-80EF-1C274AADBA2D}" type="datetimeFigureOut">
              <a:rPr lang="tr-TR" smtClean="0"/>
              <a:t>2.04.2026</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77E55D3-F879-4280-B068-8F724846B03B}"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2867157"/>
      </p:ext>
    </p:extLst>
  </p:cSld>
  <p:clrMap bg1="lt1" tx1="dk1" bg2="lt2" tx2="dk2" accent1="accent1" accent2="accent2" accent3="accent3" accent4="accent4" accent5="accent5" accent6="accent6" hlink="hlink" folHlink="folHlink"/>
  <p:sldLayoutIdLst>
    <p:sldLayoutId id="2147483764" r:id="rId1"/>
    <p:sldLayoutId id="2147483765" r:id="rId2"/>
    <p:sldLayoutId id="2147483766" r:id="rId3"/>
    <p:sldLayoutId id="2147483767" r:id="rId4"/>
    <p:sldLayoutId id="2147483768" r:id="rId5"/>
    <p:sldLayoutId id="2147483769" r:id="rId6"/>
    <p:sldLayoutId id="2147483770" r:id="rId7"/>
    <p:sldLayoutId id="2147483771" r:id="rId8"/>
    <p:sldLayoutId id="2147483772" r:id="rId9"/>
    <p:sldLayoutId id="2147483773" r:id="rId10"/>
    <p:sldLayoutId id="2147483774"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04447AEA-882C-23ED-EF84-6CDEBC225368}"/>
              </a:ext>
            </a:extLst>
          </p:cNvPr>
          <p:cNvSpPr txBox="1"/>
          <p:nvPr/>
        </p:nvSpPr>
        <p:spPr>
          <a:xfrm>
            <a:off x="1158240" y="605919"/>
            <a:ext cx="10281920" cy="3416320"/>
          </a:xfrm>
          <a:prstGeom prst="rect">
            <a:avLst/>
          </a:prstGeom>
          <a:noFill/>
        </p:spPr>
        <p:txBody>
          <a:bodyPr wrap="square">
            <a:spAutoFit/>
          </a:bodyPr>
          <a:lstStyle/>
          <a:p>
            <a:pPr algn="ctr">
              <a:buNone/>
            </a:pPr>
            <a:r>
              <a:rPr lang="tr-TR" sz="2400" b="1" dirty="0" smtClean="0">
                <a:effectLst/>
                <a:latin typeface="Times New Roman" panose="02020603050405020304" pitchFamily="18" charset="0"/>
                <a:ea typeface="Times New Roman" panose="02020603050405020304" pitchFamily="18" charset="0"/>
              </a:rPr>
              <a:t>SPOR </a:t>
            </a:r>
            <a:r>
              <a:rPr lang="tr-TR" sz="2400" b="1" dirty="0" smtClean="0">
                <a:latin typeface="Times New Roman" panose="02020603050405020304" pitchFamily="18" charset="0"/>
                <a:ea typeface="Times New Roman" panose="02020603050405020304" pitchFamily="18" charset="0"/>
              </a:rPr>
              <a:t>P</a:t>
            </a:r>
            <a:r>
              <a:rPr lang="tr-TR" sz="2400" b="1" dirty="0" smtClean="0">
                <a:effectLst/>
                <a:latin typeface="Times New Roman" panose="02020603050405020304" pitchFamily="18" charset="0"/>
                <a:ea typeface="Times New Roman" panose="02020603050405020304" pitchFamily="18" charset="0"/>
              </a:rPr>
              <a:t>OLİTİKALARININ </a:t>
            </a:r>
            <a:r>
              <a:rPr lang="tr-TR" sz="2400" b="1" dirty="0" smtClean="0">
                <a:latin typeface="Times New Roman" panose="02020603050405020304" pitchFamily="18" charset="0"/>
                <a:ea typeface="Times New Roman" panose="02020603050405020304" pitchFamily="18" charset="0"/>
              </a:rPr>
              <a:t>G</a:t>
            </a:r>
            <a:r>
              <a:rPr lang="tr-TR" sz="2400" b="1" dirty="0" smtClean="0">
                <a:effectLst/>
                <a:latin typeface="Times New Roman" panose="02020603050405020304" pitchFamily="18" charset="0"/>
                <a:ea typeface="Times New Roman" panose="02020603050405020304" pitchFamily="18" charset="0"/>
              </a:rPr>
              <a:t>ENEL DEĞERLENDİRMESİ</a:t>
            </a:r>
          </a:p>
          <a:p>
            <a:pPr algn="ctr">
              <a:buNone/>
            </a:pPr>
            <a:endParaRPr lang="tr-TR" sz="2400" b="1" dirty="0" smtClean="0">
              <a:effectLst/>
              <a:latin typeface="Times New Roman" panose="02020603050405020304" pitchFamily="18" charset="0"/>
              <a:ea typeface="Times New Roman" panose="02020603050405020304" pitchFamily="18" charset="0"/>
            </a:endParaRPr>
          </a:p>
          <a:p>
            <a:pPr algn="just">
              <a:buNone/>
            </a:pPr>
            <a:r>
              <a:rPr lang="tr-TR" sz="2400" dirty="0" smtClean="0">
                <a:effectLst/>
                <a:latin typeface="Times New Roman" panose="02020603050405020304" pitchFamily="18" charset="0"/>
                <a:ea typeface="Times New Roman" panose="02020603050405020304" pitchFamily="18" charset="0"/>
              </a:rPr>
              <a:t>Ülkemizde </a:t>
            </a:r>
            <a:r>
              <a:rPr lang="tr-TR" sz="2400" dirty="0">
                <a:effectLst/>
                <a:latin typeface="Times New Roman" panose="02020603050405020304" pitchFamily="18" charset="0"/>
                <a:ea typeface="Times New Roman" panose="02020603050405020304" pitchFamily="18" charset="0"/>
              </a:rPr>
              <a:t>spor yönetimi, sivil toplum kuruluşu kimliği taşıyan </a:t>
            </a:r>
            <a:r>
              <a:rPr lang="tr-TR" sz="2400" dirty="0" err="1">
                <a:effectLst/>
                <a:latin typeface="Times New Roman" panose="02020603050405020304" pitchFamily="18" charset="0"/>
                <a:ea typeface="Times New Roman" panose="02020603050405020304" pitchFamily="18" charset="0"/>
              </a:rPr>
              <a:t>TİCİ’nin</a:t>
            </a:r>
            <a:r>
              <a:rPr lang="tr-TR" sz="2400" dirty="0">
                <a:effectLst/>
                <a:latin typeface="Times New Roman" panose="02020603050405020304" pitchFamily="18" charset="0"/>
                <a:ea typeface="Times New Roman" panose="02020603050405020304" pitchFamily="18" charset="0"/>
              </a:rPr>
              <a:t> yerine kurulan 1936 yılında TSK ve 1938 yılında BTK ile devlet yönetimine geçmiştir. Spor yönetiminde Devletin tam yetkili olmasından bu yana sporda nicelik ve nitelik yönünden gelişme olmuş, ancak bu gelişme istenen düzeyde olmamıştır. Sporun topluma yeterince yaygınlaştırılamadığı, daha çok madalya sayısı ve başarıya önem verildiği için Türk spor politikasında istenilen hedeflere ulaşılamadığı görülmüştür Aydın (2007). </a:t>
            </a:r>
          </a:p>
        </p:txBody>
      </p:sp>
    </p:spTree>
    <p:extLst>
      <p:ext uri="{BB962C8B-B14F-4D97-AF65-F5344CB8AC3E}">
        <p14:creationId xmlns:p14="http://schemas.microsoft.com/office/powerpoint/2010/main" val="7299181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BBE86947-A289-F0A4-E37C-8E06957AF7A4}"/>
              </a:ext>
            </a:extLst>
          </p:cNvPr>
          <p:cNvSpPr txBox="1"/>
          <p:nvPr/>
        </p:nvSpPr>
        <p:spPr>
          <a:xfrm>
            <a:off x="822960" y="1028343"/>
            <a:ext cx="10942320" cy="4524315"/>
          </a:xfrm>
          <a:prstGeom prst="rect">
            <a:avLst/>
          </a:prstGeom>
          <a:noFill/>
        </p:spPr>
        <p:txBody>
          <a:bodyPr wrap="square">
            <a:spAutoFit/>
          </a:bodyPr>
          <a:lstStyle/>
          <a:p>
            <a:pPr algn="just">
              <a:buNone/>
            </a:pPr>
            <a:r>
              <a:rPr lang="tr-TR" sz="2400" dirty="0">
                <a:effectLst/>
                <a:latin typeface="Times New Roman" panose="02020603050405020304" pitchFamily="18" charset="0"/>
                <a:ea typeface="Times New Roman" panose="02020603050405020304" pitchFamily="18" charset="0"/>
              </a:rPr>
              <a:t>2011 yılından itibaren neoliberal politikaların etkisiyle spor ticarileşmiş, herkes için spor anlayışı yerine futbola yönelik yatırımlar yapılmış, kitle sporu için spor tesisi yerine daha çok futbol stadyumu yapılmıştır (Öğüt, 2014). Spor politikasını spor hizmetlerinin gerçekleştirilmesinde uygulanacak kararlar ve ilkeler oluşturur. Ülkemizde planlı döneme geçişle birlikte spor politikasına yön verecek ilkelere ve uygulanacak kararlara kalkınma planlarında yer verilmiştir. Ancak kalkınma planlarında yer alan sporun sorunlarının çözümüne ilişkin kararlar uygulanamadığı için aynı sorunlar bir sonraki plan dönemine aktarılmıştır. Sporcu ve kulüp sayısında istenilen düzeye gelinememiş, AB ülkeleri ortalamasının çok altında kalınmıştır.</a:t>
            </a:r>
            <a:r>
              <a:rPr lang="tr-TR" sz="2400" dirty="0">
                <a:effectLst/>
                <a:latin typeface="Times New Roman" panose="02020603050405020304" pitchFamily="18" charset="0"/>
                <a:ea typeface="Calibri" panose="020F0502020204030204" pitchFamily="34" charset="0"/>
              </a:rPr>
              <a:t> Sporun hükümet programlarında, spor şuralarında, kalkınma planlarında, her zaman yer almasına rağmen aynı sorunların devam etmesi ve çözülememesi, alınan kararların hayata geçirilememesinden kaynaklanmaktadır (Yerlikaya, 2012).</a:t>
            </a:r>
            <a:endParaRPr lang="tr-TR"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075529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824E7241-5514-B791-8169-CF76BFB2E73F}"/>
              </a:ext>
            </a:extLst>
          </p:cNvPr>
          <p:cNvSpPr txBox="1"/>
          <p:nvPr/>
        </p:nvSpPr>
        <p:spPr>
          <a:xfrm>
            <a:off x="711200" y="827822"/>
            <a:ext cx="10769600" cy="4154984"/>
          </a:xfrm>
          <a:prstGeom prst="rect">
            <a:avLst/>
          </a:prstGeom>
          <a:noFill/>
        </p:spPr>
        <p:txBody>
          <a:bodyPr wrap="square">
            <a:spAutoFit/>
          </a:bodyPr>
          <a:lstStyle/>
          <a:p>
            <a:pPr algn="just">
              <a:buNone/>
            </a:pPr>
            <a:r>
              <a:rPr lang="tr-TR" sz="2400" dirty="0">
                <a:effectLst/>
                <a:latin typeface="Times New Roman" panose="02020603050405020304" pitchFamily="18" charset="0"/>
                <a:ea typeface="Times New Roman" panose="02020603050405020304" pitchFamily="18" charset="0"/>
              </a:rPr>
              <a:t>1982 Anayasası’nda sporun geliştirilmesi madde hükmü olarak yer almıştır.  639 sayılı KHK sayılı yasaya göre, Gençlik ve Spor Bakanlığı spor politikalarını uygulamakla görevlidir. Spor şuralarında benzer sorunlar ele alınmış, alınan kararların pek azı uygulanabilmiştir. Hükümet programlarında spor politikası giderek daha fazla önem kazanmış ve çoğu hükümet programında spor faaliyetleri ile ilgili ortak konulara yer verilmiştir. 1983 hükümet programında spor tesislerinin sayısının artırılması hedeflenmiş ve bu hedefe ulaşılmış, futbol sahalarının sayısı artmıştır.  1992 yılında Futbol Federasyonu idari ve mali özerkliğe kavuşmuştur. Seyir yönü yüksek olan futbol, geniş seyirci kitlesiyle büyük bir endüstri haline gelmiş, yazılı ve görsel basının, her yere yayılan futbol alanlarının etkisi ile diğer spor branşlarının önüne geçmiştir (Ertaş ve Petek, 2011). </a:t>
            </a:r>
          </a:p>
        </p:txBody>
      </p:sp>
    </p:spTree>
    <p:extLst>
      <p:ext uri="{BB962C8B-B14F-4D97-AF65-F5344CB8AC3E}">
        <p14:creationId xmlns:p14="http://schemas.microsoft.com/office/powerpoint/2010/main" val="2759589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67807228-7310-D6CB-4F13-89309D06150A}"/>
              </a:ext>
            </a:extLst>
          </p:cNvPr>
          <p:cNvSpPr txBox="1"/>
          <p:nvPr/>
        </p:nvSpPr>
        <p:spPr>
          <a:xfrm>
            <a:off x="904240" y="1310700"/>
            <a:ext cx="10576560" cy="3046988"/>
          </a:xfrm>
          <a:prstGeom prst="rect">
            <a:avLst/>
          </a:prstGeom>
          <a:noFill/>
        </p:spPr>
        <p:txBody>
          <a:bodyPr wrap="square">
            <a:spAutoFit/>
          </a:bodyPr>
          <a:lstStyle/>
          <a:p>
            <a:pPr algn="just"/>
            <a:r>
              <a:rPr lang="tr-TR" sz="1800" dirty="0">
                <a:effectLst/>
                <a:latin typeface="Times New Roman" panose="02020603050405020304" pitchFamily="18" charset="0"/>
                <a:ea typeface="Times New Roman" panose="02020603050405020304" pitchFamily="18" charset="0"/>
              </a:rPr>
              <a:t> </a:t>
            </a:r>
            <a:r>
              <a:rPr lang="tr-TR" sz="2400" dirty="0">
                <a:effectLst/>
                <a:latin typeface="Times New Roman" panose="02020603050405020304" pitchFamily="18" charset="0"/>
                <a:ea typeface="Times New Roman" panose="02020603050405020304" pitchFamily="18" charset="0"/>
              </a:rPr>
              <a:t>Spor, 1990’lı yıllardan sonra kitle iletişim araçlarının etkisi ile yaygınlaşmıştır. İnsanlar sağlıklı olmak,  fazla kiloları vermek, kaslı güçlü ya da güzel vücuda sahip olmak amacıyla spor yapmaya başlamışlardır (Akın, 2005). Özel spor merkezlerinde aerobik, vücut geliştirme,  </a:t>
            </a:r>
            <a:r>
              <a:rPr lang="tr-TR" sz="2400" dirty="0" err="1">
                <a:effectLst/>
                <a:latin typeface="Times New Roman" panose="02020603050405020304" pitchFamily="18" charset="0"/>
                <a:ea typeface="Times New Roman" panose="02020603050405020304" pitchFamily="18" charset="0"/>
              </a:rPr>
              <a:t>fitnes</a:t>
            </a:r>
            <a:r>
              <a:rPr lang="tr-TR" sz="2400" dirty="0">
                <a:effectLst/>
                <a:latin typeface="Times New Roman" panose="02020603050405020304" pitchFamily="18" charset="0"/>
                <a:ea typeface="Times New Roman" panose="02020603050405020304" pitchFamily="18" charset="0"/>
              </a:rPr>
              <a:t>, step, yoga ve pilates gibi giderek çeşitlenen fiziksel aktiviteleri yapan insan sayısı artmıştır. Devletin geniş halk kitlelerine spor kulüpleri, gençlik kampları ya da okul sporu yoluyla spor yaptırması politikası uygulanamamış, yerel yönetimlerin halka yönelik ucuz spor faaliyetleri yetersiz kalmış, halkın spor ihtiyacı karşılanamamıştır. </a:t>
            </a:r>
            <a:endParaRPr lang="tr-TR" sz="2400" dirty="0"/>
          </a:p>
        </p:txBody>
      </p:sp>
    </p:spTree>
    <p:extLst>
      <p:ext uri="{BB962C8B-B14F-4D97-AF65-F5344CB8AC3E}">
        <p14:creationId xmlns:p14="http://schemas.microsoft.com/office/powerpoint/2010/main" val="2012013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827F20E8-A9A6-3A29-833A-4149EAA56C7A}"/>
              </a:ext>
            </a:extLst>
          </p:cNvPr>
          <p:cNvSpPr txBox="1"/>
          <p:nvPr/>
        </p:nvSpPr>
        <p:spPr>
          <a:xfrm>
            <a:off x="675640" y="1618179"/>
            <a:ext cx="10840720" cy="2585323"/>
          </a:xfrm>
          <a:prstGeom prst="rect">
            <a:avLst/>
          </a:prstGeom>
          <a:noFill/>
        </p:spPr>
        <p:txBody>
          <a:bodyPr wrap="square">
            <a:spAutoFit/>
          </a:bodyPr>
          <a:lstStyle/>
          <a:p>
            <a:pPr algn="just">
              <a:buNone/>
            </a:pPr>
            <a:r>
              <a:rPr lang="tr-TR" sz="1800" dirty="0">
                <a:effectLst/>
                <a:latin typeface="Times New Roman" panose="02020603050405020304" pitchFamily="18" charset="0"/>
                <a:ea typeface="Times New Roman" panose="02020603050405020304" pitchFamily="18" charset="0"/>
              </a:rPr>
              <a:t> </a:t>
            </a:r>
            <a:r>
              <a:rPr lang="tr-TR" sz="2400" dirty="0">
                <a:effectLst/>
                <a:latin typeface="Times New Roman" panose="02020603050405020304" pitchFamily="18" charset="0"/>
                <a:ea typeface="Times New Roman" panose="02020603050405020304" pitchFamily="18" charset="0"/>
              </a:rPr>
              <a:t>Ülkemizde spor politikasına yön verecek Gençlik ve Spor Bakanlığı’nın kurulması ile spor hizmetleri bakanlık düzeyinde yönetilmeye başlanmıştır. </a:t>
            </a:r>
            <a:r>
              <a:rPr lang="tr-TR" sz="2400" dirty="0">
                <a:effectLst/>
                <a:latin typeface="Times New Roman" panose="02020603050405020304" pitchFamily="18" charset="0"/>
                <a:ea typeface="Calibri" panose="020F0502020204030204" pitchFamily="34" charset="0"/>
              </a:rPr>
              <a:t>Devlet, sporda düzenleyici olmaktan çıkmalı, spor faaliyetlerini özel sektöre, gönüllü kuruluşlara ve spor kulüplerine bırakmalıdır (OKP-ÖİK, 2014).</a:t>
            </a:r>
            <a:r>
              <a:rPr lang="tr-TR" sz="2400" dirty="0">
                <a:effectLst/>
                <a:latin typeface="Times New Roman" panose="02020603050405020304" pitchFamily="18" charset="0"/>
                <a:ea typeface="Times New Roman" panose="02020603050405020304" pitchFamily="18" charset="0"/>
              </a:rPr>
              <a:t> Sporda ulusal ve uluslararası alanda istenilen düzeye gelebilmek için tesis yapımı, sporcu ve antrenör eğitimi politikalarını uygulayabilecek mali kaynaklar yaratılmalıdır. </a:t>
            </a:r>
          </a:p>
          <a:p>
            <a:pPr algn="just">
              <a:buNone/>
            </a:pPr>
            <a:r>
              <a:rPr lang="tr-TR" sz="1800" dirty="0">
                <a:effectLst/>
                <a:latin typeface="TimesNewRomanPSMT"/>
                <a:ea typeface="Calibri" panose="020F0502020204030204" pitchFamily="34" charset="0"/>
                <a:cs typeface="TimesNewRomanPSMT"/>
              </a:rPr>
              <a:t> </a:t>
            </a:r>
            <a:endParaRPr lang="tr-TR" dirty="0"/>
          </a:p>
        </p:txBody>
      </p:sp>
    </p:spTree>
    <p:extLst>
      <p:ext uri="{BB962C8B-B14F-4D97-AF65-F5344CB8AC3E}">
        <p14:creationId xmlns:p14="http://schemas.microsoft.com/office/powerpoint/2010/main" val="7281888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998CA458-F6F7-BE55-76A5-39039BC3574D}"/>
              </a:ext>
            </a:extLst>
          </p:cNvPr>
          <p:cNvSpPr txBox="1"/>
          <p:nvPr/>
        </p:nvSpPr>
        <p:spPr>
          <a:xfrm>
            <a:off x="762000" y="112881"/>
            <a:ext cx="10830560" cy="6324808"/>
          </a:xfrm>
          <a:prstGeom prst="rect">
            <a:avLst/>
          </a:prstGeom>
          <a:noFill/>
        </p:spPr>
        <p:txBody>
          <a:bodyPr wrap="square">
            <a:spAutoFit/>
          </a:bodyPr>
          <a:lstStyle/>
          <a:p>
            <a:pPr algn="ctr">
              <a:buNone/>
            </a:pPr>
            <a:r>
              <a:rPr lang="tr-TR" sz="900" b="1" dirty="0">
                <a:effectLst/>
                <a:latin typeface="Times New Roman" panose="02020603050405020304" pitchFamily="18" charset="0"/>
                <a:ea typeface="Times New Roman" panose="02020603050405020304" pitchFamily="18" charset="0"/>
              </a:rPr>
              <a:t>KAYNAKLAR</a:t>
            </a:r>
            <a:endParaRPr lang="tr-TR" sz="900" dirty="0">
              <a:effectLst/>
              <a:latin typeface="Times New Roman" panose="02020603050405020304" pitchFamily="18" charset="0"/>
              <a:ea typeface="Times New Roman" panose="02020603050405020304" pitchFamily="18" charset="0"/>
            </a:endParaRPr>
          </a:p>
          <a:p>
            <a:pPr algn="just">
              <a:buNone/>
            </a:pPr>
            <a:r>
              <a:rPr lang="tr-TR" sz="900" dirty="0">
                <a:effectLst/>
                <a:latin typeface="Times New Roman" panose="02020603050405020304" pitchFamily="18" charset="0"/>
                <a:ea typeface="Times New Roman" panose="02020603050405020304" pitchFamily="18" charset="0"/>
              </a:rPr>
              <a:t>Acar,  M. (1993).Sporda Hedefler ve Politikalar (1923-1993)  DPT Sosyal Planlama Daire Başkanlığı.       </a:t>
            </a:r>
          </a:p>
          <a:p>
            <a:pPr algn="just">
              <a:buNone/>
            </a:pPr>
            <a:r>
              <a:rPr lang="tr-TR" sz="900" dirty="0">
                <a:effectLst/>
                <a:latin typeface="Times New Roman" panose="02020603050405020304" pitchFamily="18" charset="0"/>
                <a:ea typeface="Times New Roman" panose="02020603050405020304" pitchFamily="18" charset="0"/>
              </a:rPr>
              <a:t>           Ankara. </a:t>
            </a:r>
          </a:p>
          <a:p>
            <a:pPr>
              <a:buNone/>
            </a:pPr>
            <a:r>
              <a:rPr lang="tr-TR" sz="900" dirty="0" err="1">
                <a:effectLst/>
                <a:latin typeface="Times New Roman" panose="02020603050405020304" pitchFamily="18" charset="0"/>
                <a:ea typeface="Times New Roman" panose="02020603050405020304" pitchFamily="18" charset="0"/>
              </a:rPr>
              <a:t>Açıkada</a:t>
            </a:r>
            <a:r>
              <a:rPr lang="tr-TR" sz="900" dirty="0">
                <a:effectLst/>
                <a:latin typeface="Times New Roman" panose="02020603050405020304" pitchFamily="18" charset="0"/>
                <a:ea typeface="Times New Roman" panose="02020603050405020304" pitchFamily="18" charset="0"/>
              </a:rPr>
              <a:t> C., Ergen E. (1990). Bilim ve Spor.  Büro-Tek Ofset Matbaacılık, Ankara.</a:t>
            </a:r>
          </a:p>
          <a:p>
            <a:pPr>
              <a:buNone/>
            </a:pPr>
            <a:r>
              <a:rPr lang="tr-TR" sz="900" dirty="0">
                <a:effectLst/>
                <a:latin typeface="Times New Roman" panose="02020603050405020304" pitchFamily="18" charset="0"/>
                <a:ea typeface="Times New Roman" panose="02020603050405020304" pitchFamily="18" charset="0"/>
              </a:rPr>
              <a:t>AKP (1990). Altıncı Kalkınma Planı (1990-1994). http://www.kalkinma.gov.tr/Pages/ </a:t>
            </a:r>
            <a:r>
              <a:rPr lang="tr-TR" sz="900" dirty="0" err="1">
                <a:effectLst/>
                <a:latin typeface="Times New Roman" panose="02020603050405020304" pitchFamily="18" charset="0"/>
                <a:ea typeface="Times New Roman" panose="02020603050405020304" pitchFamily="18" charset="0"/>
              </a:rPr>
              <a:t>Kalkinma</a:t>
            </a:r>
            <a:r>
              <a:rPr lang="tr-TR" sz="900" dirty="0">
                <a:effectLst/>
                <a:latin typeface="Times New Roman" panose="02020603050405020304" pitchFamily="18" charset="0"/>
                <a:ea typeface="Times New Roman" panose="02020603050405020304" pitchFamily="18" charset="0"/>
              </a:rPr>
              <a:t> </a:t>
            </a:r>
            <a:r>
              <a:rPr lang="tr-TR" sz="900" dirty="0" err="1">
                <a:effectLst/>
                <a:latin typeface="Times New Roman" panose="02020603050405020304" pitchFamily="18" charset="0"/>
                <a:ea typeface="Times New Roman" panose="02020603050405020304" pitchFamily="18" charset="0"/>
              </a:rPr>
              <a:t>Planlari</a:t>
            </a:r>
            <a:r>
              <a:rPr lang="tr-TR" sz="900" dirty="0">
                <a:effectLst/>
                <a:latin typeface="Times New Roman" panose="02020603050405020304" pitchFamily="18" charset="0"/>
                <a:ea typeface="Times New Roman" panose="02020603050405020304" pitchFamily="18" charset="0"/>
              </a:rPr>
              <a:t>. </a:t>
            </a:r>
          </a:p>
          <a:p>
            <a:pPr>
              <a:buNone/>
            </a:pPr>
            <a:r>
              <a:rPr lang="tr-TR" sz="900" dirty="0">
                <a:effectLst/>
                <a:latin typeface="Times New Roman" panose="02020603050405020304" pitchFamily="18" charset="0"/>
                <a:ea typeface="Times New Roman" panose="02020603050405020304" pitchFamily="18" charset="0"/>
              </a:rPr>
              <a:t>          </a:t>
            </a:r>
            <a:r>
              <a:rPr lang="tr-TR" sz="900" dirty="0" err="1">
                <a:effectLst/>
                <a:latin typeface="Times New Roman" panose="02020603050405020304" pitchFamily="18" charset="0"/>
                <a:ea typeface="Times New Roman" panose="02020603050405020304" pitchFamily="18" charset="0"/>
              </a:rPr>
              <a:t>aspx</a:t>
            </a:r>
            <a:r>
              <a:rPr lang="tr-TR" sz="900" dirty="0">
                <a:effectLst/>
                <a:latin typeface="Times New Roman" panose="02020603050405020304" pitchFamily="18" charset="0"/>
                <a:ea typeface="Times New Roman" panose="02020603050405020304" pitchFamily="18" charset="0"/>
              </a:rPr>
              <a:t> </a:t>
            </a:r>
          </a:p>
          <a:p>
            <a:pPr algn="just">
              <a:buNone/>
            </a:pPr>
            <a:r>
              <a:rPr lang="tr-TR" sz="900" dirty="0">
                <a:effectLst/>
                <a:latin typeface="Times New Roman" panose="02020603050405020304" pitchFamily="18" charset="0"/>
                <a:ea typeface="Times New Roman" panose="02020603050405020304" pitchFamily="18" charset="0"/>
              </a:rPr>
              <a:t>Akın, Y. (2004). Gürbüz ve Yavuz Evlatlar: Erken Cumhuriyet’te Beden Terbiyesi ve Spor. İstanbul:    </a:t>
            </a:r>
          </a:p>
          <a:p>
            <a:pPr algn="just">
              <a:buNone/>
            </a:pPr>
            <a:r>
              <a:rPr lang="tr-TR" sz="900" dirty="0">
                <a:effectLst/>
                <a:latin typeface="Times New Roman" panose="02020603050405020304" pitchFamily="18" charset="0"/>
                <a:ea typeface="Times New Roman" panose="02020603050405020304" pitchFamily="18" charset="0"/>
              </a:rPr>
              <a:t>           İletişim Yayınları.</a:t>
            </a:r>
          </a:p>
          <a:p>
            <a:pPr algn="just">
              <a:buNone/>
            </a:pPr>
            <a:r>
              <a:rPr lang="tr-TR" sz="900" dirty="0">
                <a:effectLst/>
                <a:latin typeface="Times New Roman" panose="02020603050405020304" pitchFamily="18" charset="0"/>
                <a:ea typeface="Times New Roman" panose="02020603050405020304" pitchFamily="18" charset="0"/>
              </a:rPr>
              <a:t>Akın, Y. (2005). Ana Hatları</a:t>
            </a:r>
            <a:r>
              <a:rPr lang="tr-TR" sz="900" dirty="0">
                <a:effectLst/>
                <a:latin typeface="TimesNewRomanPSMT"/>
                <a:ea typeface="Times New Roman" panose="02020603050405020304" pitchFamily="18" charset="0"/>
                <a:cs typeface="TimesNewRomanPSMT"/>
              </a:rPr>
              <a:t> </a:t>
            </a:r>
            <a:r>
              <a:rPr lang="tr-TR" sz="900" dirty="0">
                <a:effectLst/>
                <a:latin typeface="Times New Roman" panose="02020603050405020304" pitchFamily="18" charset="0"/>
                <a:ea typeface="Times New Roman" panose="02020603050405020304" pitchFamily="18" charset="0"/>
              </a:rPr>
              <a:t>ile Cumhuriyet Döneminde Beden Terbiyesi ve Spor Politikaları. </a:t>
            </a:r>
          </a:p>
          <a:p>
            <a:r>
              <a:rPr lang="tr-TR" sz="900" dirty="0"/>
              <a:t> Toplum ve Bilim, 103, 53-92.</a:t>
            </a:r>
          </a:p>
          <a:p>
            <a:r>
              <a:rPr lang="tr-TR" sz="900" dirty="0"/>
              <a:t>Atabeyoğlu, C. (2001). Sporda Devlet mi? Devlette Spor mu? Türkiye Milli Olimpiyat Komitesi, </a:t>
            </a:r>
          </a:p>
          <a:p>
            <a:r>
              <a:rPr lang="tr-TR" sz="900" dirty="0"/>
              <a:t>            İstanbul. </a:t>
            </a:r>
          </a:p>
          <a:p>
            <a:r>
              <a:rPr lang="tr-TR" sz="900" dirty="0"/>
              <a:t>Atabeyoğlu, C. (1989). Atatürk ve Spor, Gençlik ve Spor Genel Müdürlüğü, Spor Eğitim Dairesi </a:t>
            </a:r>
          </a:p>
          <a:p>
            <a:r>
              <a:rPr lang="tr-TR" sz="900" dirty="0"/>
              <a:t>            Başbakanlığı, Yayın No: 90, Ankara.</a:t>
            </a:r>
          </a:p>
          <a:p>
            <a:r>
              <a:rPr lang="tr-TR" sz="900" dirty="0"/>
              <a:t>Aydın, D.A., Demir, H., Yetim, A. (2007). Türk Spor Politikalarında Öngörülen Hedeflerin Gerçekleşme    </a:t>
            </a:r>
          </a:p>
          <a:p>
            <a:r>
              <a:rPr lang="tr-TR" sz="900" dirty="0"/>
              <a:t>            Düzeylerinin Belirlenmesi Üzerine Bir Araştırma (GSGM Örneği), Niğde Üniversitesi Beden </a:t>
            </a:r>
          </a:p>
          <a:p>
            <a:r>
              <a:rPr lang="tr-TR" sz="900" dirty="0"/>
              <a:t>            Eğitimi ve Spor Bilimleri Dergisi 1 (2), 87-96.</a:t>
            </a:r>
          </a:p>
          <a:p>
            <a:r>
              <a:rPr lang="tr-TR" sz="900" dirty="0"/>
              <a:t>Bursalıoğlu. Z. (1987). Okul Yönetiminde Yeni Yapı Ve Davranış. Ankara Üniversitesi Eğitim </a:t>
            </a:r>
          </a:p>
          <a:p>
            <a:r>
              <a:rPr lang="tr-TR" sz="900" dirty="0"/>
              <a:t>            Bilimleri Fakültesi Yayınları. 100-103  </a:t>
            </a:r>
          </a:p>
          <a:p>
            <a:r>
              <a:rPr lang="tr-TR" sz="900" dirty="0"/>
              <a:t>Bernard, A.B., </a:t>
            </a:r>
            <a:r>
              <a:rPr lang="tr-TR" sz="900" dirty="0" err="1"/>
              <a:t>Busse</a:t>
            </a:r>
            <a:r>
              <a:rPr lang="tr-TR" sz="900" dirty="0"/>
              <a:t>, M.R., 2004. </a:t>
            </a:r>
            <a:r>
              <a:rPr lang="tr-TR" sz="900" dirty="0" err="1"/>
              <a:t>Who</a:t>
            </a:r>
            <a:r>
              <a:rPr lang="tr-TR" sz="900" dirty="0"/>
              <a:t> </a:t>
            </a:r>
            <a:r>
              <a:rPr lang="tr-TR" sz="900" dirty="0" err="1"/>
              <a:t>wins</a:t>
            </a:r>
            <a:r>
              <a:rPr lang="tr-TR" sz="900" dirty="0"/>
              <a:t> </a:t>
            </a:r>
            <a:r>
              <a:rPr lang="tr-TR" sz="900" dirty="0" err="1"/>
              <a:t>the</a:t>
            </a:r>
            <a:r>
              <a:rPr lang="tr-TR" sz="900" dirty="0"/>
              <a:t> </a:t>
            </a:r>
            <a:r>
              <a:rPr lang="tr-TR" sz="900" dirty="0" err="1"/>
              <a:t>olympic</a:t>
            </a:r>
            <a:r>
              <a:rPr lang="tr-TR" sz="900" dirty="0"/>
              <a:t> </a:t>
            </a:r>
            <a:r>
              <a:rPr lang="tr-TR" sz="900" dirty="0" err="1"/>
              <a:t>games</a:t>
            </a:r>
            <a:r>
              <a:rPr lang="tr-TR" sz="900" dirty="0"/>
              <a:t>: </a:t>
            </a:r>
            <a:r>
              <a:rPr lang="tr-TR" sz="900" dirty="0" err="1"/>
              <a:t>economic</a:t>
            </a:r>
            <a:r>
              <a:rPr lang="tr-TR" sz="900" dirty="0"/>
              <a:t> </a:t>
            </a:r>
            <a:r>
              <a:rPr lang="tr-TR" sz="900" dirty="0" err="1"/>
              <a:t>resources</a:t>
            </a:r>
            <a:r>
              <a:rPr lang="tr-TR" sz="900" dirty="0"/>
              <a:t> </a:t>
            </a:r>
            <a:r>
              <a:rPr lang="tr-TR" sz="900" dirty="0" err="1"/>
              <a:t>and</a:t>
            </a:r>
            <a:r>
              <a:rPr lang="tr-TR" sz="900" dirty="0"/>
              <a:t> </a:t>
            </a:r>
            <a:r>
              <a:rPr lang="tr-TR" sz="900" dirty="0" err="1"/>
              <a:t>medal</a:t>
            </a:r>
            <a:endParaRPr lang="tr-TR" sz="900" dirty="0"/>
          </a:p>
          <a:p>
            <a:r>
              <a:rPr lang="tr-TR" sz="900" dirty="0"/>
              <a:t>        </a:t>
            </a:r>
            <a:r>
              <a:rPr lang="tr-TR" sz="900" dirty="0" err="1"/>
              <a:t>totals</a:t>
            </a:r>
            <a:r>
              <a:rPr lang="tr-TR" sz="900" dirty="0"/>
              <a:t>. </a:t>
            </a:r>
            <a:r>
              <a:rPr lang="tr-TR" sz="900" dirty="0" err="1"/>
              <a:t>Review</a:t>
            </a:r>
            <a:r>
              <a:rPr lang="tr-TR" sz="900" dirty="0"/>
              <a:t> of </a:t>
            </a:r>
            <a:r>
              <a:rPr lang="tr-TR" sz="900" dirty="0" err="1"/>
              <a:t>economics</a:t>
            </a:r>
            <a:r>
              <a:rPr lang="tr-TR" sz="900" dirty="0"/>
              <a:t> </a:t>
            </a:r>
            <a:r>
              <a:rPr lang="tr-TR" sz="900" dirty="0" err="1"/>
              <a:t>and</a:t>
            </a:r>
            <a:r>
              <a:rPr lang="tr-TR" sz="900" dirty="0"/>
              <a:t> </a:t>
            </a:r>
            <a:r>
              <a:rPr lang="tr-TR" sz="900" dirty="0" err="1"/>
              <a:t>statistics</a:t>
            </a:r>
            <a:r>
              <a:rPr lang="tr-TR" sz="900" dirty="0"/>
              <a:t>, 86 (1), 413–417.</a:t>
            </a:r>
          </a:p>
          <a:p>
            <a:r>
              <a:rPr lang="tr-TR" sz="900" dirty="0"/>
              <a:t>BKP (1985). Beşinci Kalkınma Planı (1985-1989). http://www.kalkinma.gov.tr/</a:t>
            </a:r>
            <a:r>
              <a:rPr lang="tr-TR" sz="900" dirty="0" err="1"/>
              <a:t>Pages</a:t>
            </a:r>
            <a:r>
              <a:rPr lang="tr-TR" sz="900" dirty="0"/>
              <a:t>/</a:t>
            </a:r>
            <a:r>
              <a:rPr lang="tr-TR" sz="900" dirty="0" err="1"/>
              <a:t>KalkinmaPlanlari</a:t>
            </a:r>
            <a:r>
              <a:rPr lang="tr-TR" sz="900" dirty="0"/>
              <a:t>. </a:t>
            </a:r>
          </a:p>
          <a:p>
            <a:r>
              <a:rPr lang="tr-TR" sz="900" dirty="0"/>
              <a:t>         </a:t>
            </a:r>
            <a:r>
              <a:rPr lang="tr-TR" sz="900" dirty="0" err="1"/>
              <a:t>aspx</a:t>
            </a:r>
            <a:r>
              <a:rPr lang="tr-TR" sz="900" dirty="0"/>
              <a:t> </a:t>
            </a:r>
          </a:p>
          <a:p>
            <a:r>
              <a:rPr lang="tr-TR" sz="900" dirty="0"/>
              <a:t>BTK (1938). 3530 Sayılı Beden Terbiyesi Kanunu, Resmî Gazete, Tarih: 16/7/1938,  Sayı: 3961.                                                            </a:t>
            </a:r>
          </a:p>
          <a:p>
            <a:r>
              <a:rPr lang="tr-TR" sz="900" dirty="0" err="1"/>
              <a:t>Chaney</a:t>
            </a:r>
            <a:r>
              <a:rPr lang="tr-TR" sz="900" dirty="0"/>
              <a:t> P. (2015) </a:t>
            </a:r>
            <a:r>
              <a:rPr lang="tr-TR" sz="900" dirty="0" err="1"/>
              <a:t>Electoral</a:t>
            </a:r>
            <a:r>
              <a:rPr lang="tr-TR" sz="900" dirty="0"/>
              <a:t> </a:t>
            </a:r>
            <a:r>
              <a:rPr lang="tr-TR" sz="900" dirty="0" err="1"/>
              <a:t>discourse</a:t>
            </a:r>
            <a:r>
              <a:rPr lang="tr-TR" sz="900" dirty="0"/>
              <a:t> </a:t>
            </a:r>
            <a:r>
              <a:rPr lang="tr-TR" sz="900" dirty="0" err="1"/>
              <a:t>and</a:t>
            </a:r>
            <a:r>
              <a:rPr lang="tr-TR" sz="900" dirty="0"/>
              <a:t> </a:t>
            </a:r>
            <a:r>
              <a:rPr lang="tr-TR" sz="900" dirty="0" err="1"/>
              <a:t>the</a:t>
            </a:r>
            <a:r>
              <a:rPr lang="tr-TR" sz="900" dirty="0"/>
              <a:t> </a:t>
            </a:r>
            <a:r>
              <a:rPr lang="tr-TR" sz="900" dirty="0" err="1"/>
              <a:t>party</a:t>
            </a:r>
            <a:r>
              <a:rPr lang="tr-TR" sz="900" dirty="0"/>
              <a:t> </a:t>
            </a:r>
            <a:r>
              <a:rPr lang="tr-TR" sz="900" dirty="0" err="1"/>
              <a:t>politicization</a:t>
            </a:r>
            <a:r>
              <a:rPr lang="tr-TR" sz="900" dirty="0"/>
              <a:t> of </a:t>
            </a:r>
            <a:r>
              <a:rPr lang="tr-TR" sz="900" dirty="0" err="1"/>
              <a:t>sport</a:t>
            </a:r>
            <a:r>
              <a:rPr lang="tr-TR" sz="900" dirty="0"/>
              <a:t> in </a:t>
            </a:r>
            <a:r>
              <a:rPr lang="tr-TR" sz="900" dirty="0" err="1"/>
              <a:t>multi-level</a:t>
            </a:r>
            <a:r>
              <a:rPr lang="tr-TR" sz="900" dirty="0"/>
              <a:t> </a:t>
            </a:r>
            <a:r>
              <a:rPr lang="tr-TR" sz="900" dirty="0" err="1"/>
              <a:t>systems</a:t>
            </a:r>
            <a:r>
              <a:rPr lang="tr-TR" sz="900" dirty="0"/>
              <a:t>: </a:t>
            </a:r>
          </a:p>
          <a:p>
            <a:r>
              <a:rPr lang="tr-TR" sz="900" dirty="0"/>
              <a:t>         </a:t>
            </a:r>
            <a:r>
              <a:rPr lang="tr-TR" sz="900" dirty="0" err="1"/>
              <a:t>analysis</a:t>
            </a:r>
            <a:r>
              <a:rPr lang="tr-TR" sz="900" dirty="0"/>
              <a:t> of UK </a:t>
            </a:r>
            <a:r>
              <a:rPr lang="tr-TR" sz="900" dirty="0" err="1"/>
              <a:t>elections</a:t>
            </a:r>
            <a:r>
              <a:rPr lang="tr-TR" sz="900" dirty="0"/>
              <a:t> 1945–2011, International </a:t>
            </a:r>
            <a:r>
              <a:rPr lang="tr-TR" sz="900" dirty="0" err="1"/>
              <a:t>Journal</a:t>
            </a:r>
            <a:r>
              <a:rPr lang="tr-TR" sz="900" dirty="0"/>
              <a:t> of </a:t>
            </a:r>
            <a:r>
              <a:rPr lang="tr-TR" sz="900" dirty="0" err="1"/>
              <a:t>Sport</a:t>
            </a:r>
            <a:r>
              <a:rPr lang="tr-TR" sz="900" dirty="0"/>
              <a:t> </a:t>
            </a:r>
            <a:r>
              <a:rPr lang="tr-TR" sz="900" dirty="0" err="1"/>
              <a:t>Policy</a:t>
            </a:r>
            <a:r>
              <a:rPr lang="tr-TR" sz="900" dirty="0"/>
              <a:t> </a:t>
            </a:r>
            <a:r>
              <a:rPr lang="tr-TR" sz="900" dirty="0" err="1"/>
              <a:t>and</a:t>
            </a:r>
            <a:r>
              <a:rPr lang="tr-TR" sz="900" dirty="0"/>
              <a:t> </a:t>
            </a:r>
            <a:r>
              <a:rPr lang="tr-TR" sz="900" dirty="0" err="1"/>
              <a:t>Politics</a:t>
            </a:r>
            <a:r>
              <a:rPr lang="tr-TR" sz="900" dirty="0"/>
              <a:t>, 7:2, 159-</a:t>
            </a:r>
          </a:p>
          <a:p>
            <a:r>
              <a:rPr lang="tr-TR" sz="900" dirty="0"/>
              <a:t>         180, DOI: 10.1080/19406940.2014.921230</a:t>
            </a:r>
          </a:p>
          <a:p>
            <a:r>
              <a:rPr lang="tr-TR" sz="900" dirty="0"/>
              <a:t>DPT (1968). Kalkınma Planı ikinci Beş Yıl (1968-1977). Başbakanlık Devlet Planlama Teşkilatı, Ankara.</a:t>
            </a:r>
          </a:p>
          <a:p>
            <a:r>
              <a:rPr lang="tr-TR" sz="900" dirty="0"/>
              <a:t>DPT (1973). Kalkınma Planı Üçüncü Beş Yıl (1973- 1977). Başbakanlık Devlet Planlama Teşkilatı, </a:t>
            </a:r>
          </a:p>
          <a:p>
            <a:r>
              <a:rPr lang="tr-TR" sz="900" dirty="0"/>
              <a:t>        Ankara.</a:t>
            </a:r>
          </a:p>
          <a:p>
            <a:r>
              <a:rPr lang="tr-TR" sz="900" dirty="0"/>
              <a:t>DPT (1979). Kalkınma Planı Dördüncü Beş Yıl (1979-1983). Devlet Planlama Teşkilatı Ankara:  </a:t>
            </a:r>
          </a:p>
          <a:p>
            <a:r>
              <a:rPr lang="tr-TR" sz="900" dirty="0"/>
              <a:t>        Başbakanlık Devlet Planlama Teşkilatı.</a:t>
            </a:r>
          </a:p>
          <a:p>
            <a:r>
              <a:rPr lang="tr-TR" sz="900" dirty="0"/>
              <a:t>DPT-ÖİK (2000). Beden Eğitimi, Spor Ve İstanbul Olimpiyatları Özel İhtisas Komisyon Raporu.  Devlet </a:t>
            </a:r>
          </a:p>
          <a:p>
            <a:r>
              <a:rPr lang="tr-TR" sz="900" dirty="0"/>
              <a:t>         Planlama Teşkilatı, Ankara.</a:t>
            </a:r>
          </a:p>
          <a:p>
            <a:r>
              <a:rPr lang="tr-TR" sz="900" dirty="0"/>
              <a:t>Develioğlu Ç. (2012). Primde dördüncü madalyada sonuncuyuz, 03 Ağustos 2012, Hürriyet,  </a:t>
            </a:r>
          </a:p>
          <a:p>
            <a:r>
              <a:rPr lang="tr-TR" sz="900" dirty="0"/>
              <a:t>         http://www.hurriyet.com.tr/primde-dorduncu-madalyada-sonuncuyuz-21135376</a:t>
            </a:r>
          </a:p>
          <a:p>
            <a:r>
              <a:rPr lang="tr-TR" sz="900" dirty="0"/>
              <a:t>DİE (2004). Spor İstatistikleri 2002. Devlet İstatistik Enstitüsü, Ankara.</a:t>
            </a:r>
          </a:p>
          <a:p>
            <a:r>
              <a:rPr lang="tr-TR" sz="900" dirty="0"/>
              <a:t>DİE (2001a). Spor Faaliyetleri ve Tesisleri 1997, Devlet İstatistik Enstitüsü, Ankara. </a:t>
            </a:r>
          </a:p>
          <a:p>
            <a:r>
              <a:rPr lang="tr-TR" sz="900" dirty="0"/>
              <a:t>DİE. (2001b). Spor Kulüpleri İstatistikleri 1997, Devlet İstatistik Enstitüsü, Ankara.</a:t>
            </a:r>
          </a:p>
          <a:p>
            <a:r>
              <a:rPr lang="tr-TR" sz="900" dirty="0"/>
              <a:t>Doğar Y. (1997). Spor Yönetimi, Öz Akdeniz Ofset, Adana.</a:t>
            </a:r>
          </a:p>
          <a:p>
            <a:r>
              <a:rPr lang="tr-TR" sz="900" dirty="0"/>
              <a:t>Erkal E.M., Güven Ö., Ayan D. (1998). Sosyolojik Açıdan Spor, Der Yayınları, İstanbul.</a:t>
            </a:r>
          </a:p>
          <a:p>
            <a:r>
              <a:rPr lang="tr-TR" sz="900" dirty="0"/>
              <a:t>Ertaş Ş., Petek H. (2001). Spor Hukuku, Yetkin Yayınevi, Ankara</a:t>
            </a:r>
          </a:p>
          <a:p>
            <a:r>
              <a:rPr lang="tr-TR" sz="900" dirty="0"/>
              <a:t>Fişek K. (1983). Spor Yönetimi. Ankara Üniversitesi Siyasal Bilgiler Fakültesi Yayınları. 515. </a:t>
            </a:r>
          </a:p>
          <a:p>
            <a:r>
              <a:rPr lang="tr-TR" sz="900" dirty="0"/>
              <a:t>            Ankara. 308.</a:t>
            </a:r>
          </a:p>
          <a:p>
            <a:r>
              <a:rPr lang="tr-TR" sz="900" dirty="0"/>
              <a:t>Fişek  K. (1985). Türkiye Spor Tarihi. Gerçek Yayınevi. İstanbul.184-186.</a:t>
            </a:r>
            <a:endParaRPr lang="tr-TR" sz="9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068221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8D54D880-7222-ECE2-72E3-BA6F4B3EC797}"/>
              </a:ext>
            </a:extLst>
          </p:cNvPr>
          <p:cNvSpPr txBox="1"/>
          <p:nvPr/>
        </p:nvSpPr>
        <p:spPr>
          <a:xfrm>
            <a:off x="2377440" y="162570"/>
            <a:ext cx="8686800" cy="5493812"/>
          </a:xfrm>
          <a:prstGeom prst="rect">
            <a:avLst/>
          </a:prstGeom>
          <a:noFill/>
        </p:spPr>
        <p:txBody>
          <a:bodyPr wrap="square">
            <a:spAutoFit/>
          </a:bodyPr>
          <a:lstStyle/>
          <a:p>
            <a:pPr algn="just">
              <a:buNone/>
            </a:pPr>
            <a:r>
              <a:rPr lang="tr-TR" sz="900" dirty="0">
                <a:effectLst/>
                <a:latin typeface="Times New Roman" panose="02020603050405020304" pitchFamily="18" charset="0"/>
                <a:ea typeface="Times New Roman" panose="02020603050405020304" pitchFamily="18" charset="0"/>
              </a:rPr>
              <a:t>GSB (2010) T. C. Başbakanlık Gençlik ve Spor Genel Müdürlüğü 2010 Yılı Stratejik Planı, Yapım: </a:t>
            </a:r>
          </a:p>
          <a:p>
            <a:pPr algn="just">
              <a:buNone/>
            </a:pPr>
            <a:r>
              <a:rPr lang="tr-TR" sz="900" dirty="0">
                <a:effectLst/>
                <a:latin typeface="Times New Roman" panose="02020603050405020304" pitchFamily="18" charset="0"/>
                <a:ea typeface="Times New Roman" panose="02020603050405020304" pitchFamily="18" charset="0"/>
              </a:rPr>
              <a:t>          </a:t>
            </a:r>
            <a:r>
              <a:rPr lang="tr-TR" sz="900" dirty="0" err="1">
                <a:effectLst/>
                <a:latin typeface="Times New Roman" panose="02020603050405020304" pitchFamily="18" charset="0"/>
                <a:ea typeface="Times New Roman" panose="02020603050405020304" pitchFamily="18" charset="0"/>
              </a:rPr>
              <a:t>Onmedia</a:t>
            </a:r>
            <a:r>
              <a:rPr lang="tr-TR" sz="900" dirty="0">
                <a:effectLst/>
                <a:latin typeface="Times New Roman" panose="02020603050405020304" pitchFamily="18" charset="0"/>
                <a:ea typeface="Times New Roman" panose="02020603050405020304" pitchFamily="18" charset="0"/>
              </a:rPr>
              <a:t>, Ankara.</a:t>
            </a:r>
          </a:p>
          <a:p>
            <a:pPr>
              <a:buNone/>
            </a:pPr>
            <a:r>
              <a:rPr lang="tr-TR" sz="900" dirty="0">
                <a:effectLst/>
                <a:latin typeface="Times New Roman" panose="02020603050405020304" pitchFamily="18" charset="0"/>
                <a:ea typeface="Times New Roman" panose="02020603050405020304" pitchFamily="18" charset="0"/>
              </a:rPr>
              <a:t>GSB (2017).  Gençlik ve Spor Bakanlığı Sporcu İstatistikleri. http://sgm.gsb.gov.tr/</a:t>
            </a:r>
          </a:p>
          <a:p>
            <a:pPr algn="just">
              <a:buNone/>
            </a:pPr>
            <a:r>
              <a:rPr lang="tr-TR" sz="900" dirty="0">
                <a:effectLst/>
                <a:latin typeface="Times New Roman" panose="02020603050405020304" pitchFamily="18" charset="0"/>
                <a:ea typeface="Times New Roman" panose="02020603050405020304" pitchFamily="18" charset="0"/>
              </a:rPr>
              <a:t>GSB (2016). </a:t>
            </a:r>
            <a:r>
              <a:rPr lang="tr-TR" sz="900" kern="1800" dirty="0">
                <a:effectLst/>
                <a:latin typeface="Times New Roman" panose="02020603050405020304" pitchFamily="18" charset="0"/>
                <a:ea typeface="Times New Roman" panose="02020603050405020304" pitchFamily="18" charset="0"/>
              </a:rPr>
              <a:t>Spor Organizasyonlarında Marka Ülke Türkiye</a:t>
            </a:r>
            <a:r>
              <a:rPr lang="tr-TR" sz="900" dirty="0">
                <a:effectLst/>
                <a:latin typeface="Times New Roman" panose="02020603050405020304" pitchFamily="18" charset="0"/>
                <a:ea typeface="Times New Roman" panose="02020603050405020304" pitchFamily="18" charset="0"/>
              </a:rPr>
              <a:t> http://www.gsb.gov.tr/HaberDetaylari/ </a:t>
            </a:r>
          </a:p>
          <a:p>
            <a:pPr algn="just">
              <a:buNone/>
            </a:pPr>
            <a:r>
              <a:rPr lang="tr-TR" sz="900" dirty="0">
                <a:effectLst/>
                <a:latin typeface="Times New Roman" panose="02020603050405020304" pitchFamily="18" charset="0"/>
                <a:ea typeface="Times New Roman" panose="02020603050405020304" pitchFamily="18" charset="0"/>
              </a:rPr>
              <a:t>          1/62888/ spor-organizasyonlarinda-marka-ulke-turkiye.aspx</a:t>
            </a:r>
          </a:p>
          <a:p>
            <a:pPr>
              <a:buNone/>
            </a:pPr>
            <a:r>
              <a:rPr lang="tr-TR" sz="900" dirty="0">
                <a:effectLst/>
                <a:latin typeface="Times New Roman" panose="02020603050405020304" pitchFamily="18" charset="0"/>
                <a:ea typeface="Times New Roman" panose="02020603050405020304" pitchFamily="18" charset="0"/>
              </a:rPr>
              <a:t>GSGM (1999). Spor Şurası 1999, Başbakanlık Gençlik ve Spor Genel Müdürlüğü, Ankara.</a:t>
            </a:r>
          </a:p>
          <a:p>
            <a:pPr algn="just">
              <a:buNone/>
            </a:pPr>
            <a:r>
              <a:rPr lang="tr-TR" sz="900" dirty="0">
                <a:effectLst/>
                <a:latin typeface="Times New Roman" panose="02020603050405020304" pitchFamily="18" charset="0"/>
                <a:ea typeface="Times New Roman" panose="02020603050405020304" pitchFamily="18" charset="0"/>
              </a:rPr>
              <a:t>GSGM (1990). Spor Şurası 1990. Gençlik ve Spor genel Müdürlüğü Yayınları, Ankara</a:t>
            </a:r>
          </a:p>
          <a:p>
            <a:pPr>
              <a:buNone/>
            </a:pPr>
            <a:r>
              <a:rPr lang="tr-TR" sz="900" dirty="0">
                <a:effectLst/>
                <a:latin typeface="Times New Roman" panose="02020603050405020304" pitchFamily="18" charset="0"/>
                <a:ea typeface="Times New Roman" panose="02020603050405020304" pitchFamily="18" charset="0"/>
              </a:rPr>
              <a:t>GSGM (2008). Spor Şurası 2008, Başbakanlık Gençlik ve Spor Genel Müdürlüğü, Ankara. </a:t>
            </a:r>
          </a:p>
          <a:p>
            <a:pPr algn="just">
              <a:buNone/>
            </a:pPr>
            <a:r>
              <a:rPr lang="tr-TR" sz="900" dirty="0">
                <a:effectLst/>
                <a:latin typeface="Times New Roman" panose="02020603050405020304" pitchFamily="18" charset="0"/>
                <a:ea typeface="Calibri" panose="020F0502020204030204" pitchFamily="34" charset="0"/>
              </a:rPr>
              <a:t>Henry, I. (2009). </a:t>
            </a:r>
            <a:r>
              <a:rPr lang="tr-TR" sz="900" dirty="0" err="1">
                <a:effectLst/>
                <a:latin typeface="Times New Roman" panose="02020603050405020304" pitchFamily="18" charset="0"/>
                <a:ea typeface="Calibri" panose="020F0502020204030204" pitchFamily="34" charset="0"/>
              </a:rPr>
              <a:t>European</a:t>
            </a:r>
            <a:r>
              <a:rPr lang="tr-TR" sz="900" dirty="0">
                <a:effectLst/>
                <a:latin typeface="Times New Roman" panose="02020603050405020304" pitchFamily="18" charset="0"/>
                <a:ea typeface="Calibri" panose="020F0502020204030204" pitchFamily="34" charset="0"/>
              </a:rPr>
              <a:t> </a:t>
            </a:r>
            <a:r>
              <a:rPr lang="tr-TR" sz="900" dirty="0" err="1">
                <a:effectLst/>
                <a:latin typeface="Times New Roman" panose="02020603050405020304" pitchFamily="18" charset="0"/>
                <a:ea typeface="Calibri" panose="020F0502020204030204" pitchFamily="34" charset="0"/>
              </a:rPr>
              <a:t>Models</a:t>
            </a:r>
            <a:r>
              <a:rPr lang="tr-TR" sz="900" dirty="0">
                <a:effectLst/>
                <a:latin typeface="Times New Roman" panose="02020603050405020304" pitchFamily="18" charset="0"/>
                <a:ea typeface="Calibri" panose="020F0502020204030204" pitchFamily="34" charset="0"/>
              </a:rPr>
              <a:t> Of </a:t>
            </a:r>
            <a:r>
              <a:rPr lang="tr-TR" sz="900" dirty="0" err="1">
                <a:effectLst/>
                <a:latin typeface="Times New Roman" panose="02020603050405020304" pitchFamily="18" charset="0"/>
                <a:ea typeface="Calibri" panose="020F0502020204030204" pitchFamily="34" charset="0"/>
              </a:rPr>
              <a:t>Sport</a:t>
            </a:r>
            <a:r>
              <a:rPr lang="tr-TR" sz="900" dirty="0">
                <a:effectLst/>
                <a:latin typeface="Times New Roman" panose="02020603050405020304" pitchFamily="18" charset="0"/>
                <a:ea typeface="Calibri" panose="020F0502020204030204" pitchFamily="34" charset="0"/>
              </a:rPr>
              <a:t>: </a:t>
            </a:r>
            <a:r>
              <a:rPr lang="tr-TR" sz="900" dirty="0" err="1">
                <a:effectLst/>
                <a:latin typeface="Times New Roman" panose="02020603050405020304" pitchFamily="18" charset="0"/>
                <a:ea typeface="Calibri" panose="020F0502020204030204" pitchFamily="34" charset="0"/>
              </a:rPr>
              <a:t>Governance</a:t>
            </a:r>
            <a:r>
              <a:rPr lang="tr-TR" sz="900" dirty="0">
                <a:effectLst/>
                <a:latin typeface="Times New Roman" panose="02020603050405020304" pitchFamily="18" charset="0"/>
                <a:ea typeface="Calibri" panose="020F0502020204030204" pitchFamily="34" charset="0"/>
              </a:rPr>
              <a:t>, </a:t>
            </a:r>
            <a:r>
              <a:rPr lang="tr-TR" sz="900" dirty="0" err="1">
                <a:effectLst/>
                <a:latin typeface="Times New Roman" panose="02020603050405020304" pitchFamily="18" charset="0"/>
                <a:ea typeface="Calibri" panose="020F0502020204030204" pitchFamily="34" charset="0"/>
              </a:rPr>
              <a:t>Organisational</a:t>
            </a:r>
            <a:r>
              <a:rPr lang="tr-TR" sz="900" dirty="0">
                <a:effectLst/>
                <a:latin typeface="Times New Roman" panose="02020603050405020304" pitchFamily="18" charset="0"/>
                <a:ea typeface="Calibri" panose="020F0502020204030204" pitchFamily="34" charset="0"/>
              </a:rPr>
              <a:t> </a:t>
            </a:r>
            <a:r>
              <a:rPr lang="tr-TR" sz="900" dirty="0" err="1">
                <a:effectLst/>
                <a:latin typeface="Times New Roman" panose="02020603050405020304" pitchFamily="18" charset="0"/>
                <a:ea typeface="Calibri" panose="020F0502020204030204" pitchFamily="34" charset="0"/>
              </a:rPr>
              <a:t>Change</a:t>
            </a:r>
            <a:r>
              <a:rPr lang="tr-TR" sz="900" dirty="0">
                <a:effectLst/>
                <a:latin typeface="Times New Roman" panose="02020603050405020304" pitchFamily="18" charset="0"/>
                <a:ea typeface="Calibri" panose="020F0502020204030204" pitchFamily="34" charset="0"/>
              </a:rPr>
              <a:t> </a:t>
            </a:r>
            <a:r>
              <a:rPr lang="tr-TR" sz="900" dirty="0" err="1">
                <a:effectLst/>
                <a:latin typeface="Times New Roman" panose="02020603050405020304" pitchFamily="18" charset="0"/>
                <a:ea typeface="Calibri" panose="020F0502020204030204" pitchFamily="34" charset="0"/>
              </a:rPr>
              <a:t>And</a:t>
            </a:r>
            <a:r>
              <a:rPr lang="tr-TR" sz="900" dirty="0">
                <a:effectLst/>
                <a:latin typeface="Times New Roman" panose="02020603050405020304" pitchFamily="18" charset="0"/>
                <a:ea typeface="Calibri" panose="020F0502020204030204" pitchFamily="34" charset="0"/>
              </a:rPr>
              <a:t> Sports </a:t>
            </a:r>
            <a:r>
              <a:rPr lang="tr-TR" sz="900" dirty="0" err="1">
                <a:effectLst/>
                <a:latin typeface="Times New Roman" panose="02020603050405020304" pitchFamily="18" charset="0"/>
                <a:ea typeface="Calibri" panose="020F0502020204030204" pitchFamily="34" charset="0"/>
              </a:rPr>
              <a:t>Policy</a:t>
            </a:r>
            <a:r>
              <a:rPr lang="tr-TR" sz="900" dirty="0">
                <a:effectLst/>
                <a:latin typeface="Times New Roman" panose="02020603050405020304" pitchFamily="18" charset="0"/>
                <a:ea typeface="Calibri" panose="020F0502020204030204" pitchFamily="34" charset="0"/>
              </a:rPr>
              <a:t>         </a:t>
            </a:r>
            <a:endParaRPr lang="tr-TR" sz="900" dirty="0">
              <a:effectLst/>
              <a:latin typeface="Times New Roman" panose="02020603050405020304" pitchFamily="18" charset="0"/>
              <a:ea typeface="Times New Roman" panose="02020603050405020304" pitchFamily="18" charset="0"/>
            </a:endParaRPr>
          </a:p>
          <a:p>
            <a:pPr algn="just">
              <a:buNone/>
            </a:pPr>
            <a:r>
              <a:rPr lang="tr-TR" sz="900" dirty="0">
                <a:effectLst/>
                <a:latin typeface="Times New Roman" panose="02020603050405020304" pitchFamily="18" charset="0"/>
                <a:ea typeface="Calibri" panose="020F0502020204030204" pitchFamily="34" charset="0"/>
              </a:rPr>
              <a:t>        </a:t>
            </a:r>
            <a:r>
              <a:rPr lang="tr-TR" sz="900" dirty="0" err="1">
                <a:effectLst/>
                <a:latin typeface="Times New Roman" panose="02020603050405020304" pitchFamily="18" charset="0"/>
                <a:ea typeface="Calibri" panose="020F0502020204030204" pitchFamily="34" charset="0"/>
              </a:rPr>
              <a:t>In</a:t>
            </a:r>
            <a:r>
              <a:rPr lang="tr-TR" sz="900" dirty="0">
                <a:effectLst/>
                <a:latin typeface="Times New Roman" panose="02020603050405020304" pitchFamily="18" charset="0"/>
                <a:ea typeface="Calibri" panose="020F0502020204030204" pitchFamily="34" charset="0"/>
              </a:rPr>
              <a:t> </a:t>
            </a:r>
            <a:r>
              <a:rPr lang="tr-TR" sz="900" dirty="0" err="1">
                <a:effectLst/>
                <a:latin typeface="Times New Roman" panose="02020603050405020304" pitchFamily="18" charset="0"/>
                <a:ea typeface="Calibri" panose="020F0502020204030204" pitchFamily="34" charset="0"/>
              </a:rPr>
              <a:t>The</a:t>
            </a:r>
            <a:r>
              <a:rPr lang="tr-TR" sz="900" dirty="0">
                <a:effectLst/>
                <a:latin typeface="Times New Roman" panose="02020603050405020304" pitchFamily="18" charset="0"/>
                <a:ea typeface="Calibri" panose="020F0502020204030204" pitchFamily="34" charset="0"/>
              </a:rPr>
              <a:t> EU, </a:t>
            </a:r>
            <a:r>
              <a:rPr lang="tr-TR" sz="900" dirty="0" err="1">
                <a:effectLst/>
                <a:latin typeface="Times New Roman" panose="02020603050405020304" pitchFamily="18" charset="0"/>
                <a:ea typeface="Calibri" panose="020F0502020204030204" pitchFamily="34" charset="0"/>
              </a:rPr>
              <a:t>Hitotsubashi</a:t>
            </a:r>
            <a:r>
              <a:rPr lang="tr-TR" sz="900" dirty="0">
                <a:effectLst/>
                <a:latin typeface="Times New Roman" panose="02020603050405020304" pitchFamily="18" charset="0"/>
                <a:ea typeface="Calibri" panose="020F0502020204030204" pitchFamily="34" charset="0"/>
              </a:rPr>
              <a:t> </a:t>
            </a:r>
            <a:r>
              <a:rPr lang="tr-TR" sz="900" dirty="0" err="1">
                <a:effectLst/>
                <a:latin typeface="Times New Roman" panose="02020603050405020304" pitchFamily="18" charset="0"/>
                <a:ea typeface="Calibri" panose="020F0502020204030204" pitchFamily="34" charset="0"/>
              </a:rPr>
              <a:t>Journal</a:t>
            </a:r>
            <a:r>
              <a:rPr lang="tr-TR" sz="900" dirty="0">
                <a:effectLst/>
                <a:latin typeface="Times New Roman" panose="02020603050405020304" pitchFamily="18" charset="0"/>
                <a:ea typeface="Calibri" panose="020F0502020204030204" pitchFamily="34" charset="0"/>
              </a:rPr>
              <a:t> of </a:t>
            </a:r>
            <a:r>
              <a:rPr lang="tr-TR" sz="900" dirty="0" err="1">
                <a:effectLst/>
                <a:latin typeface="Times New Roman" panose="02020603050405020304" pitchFamily="18" charset="0"/>
                <a:ea typeface="Calibri" panose="020F0502020204030204" pitchFamily="34" charset="0"/>
              </a:rPr>
              <a:t>Arts</a:t>
            </a:r>
            <a:r>
              <a:rPr lang="tr-TR" sz="900" dirty="0">
                <a:effectLst/>
                <a:latin typeface="Times New Roman" panose="02020603050405020304" pitchFamily="18" charset="0"/>
                <a:ea typeface="Calibri" panose="020F0502020204030204" pitchFamily="34" charset="0"/>
              </a:rPr>
              <a:t> </a:t>
            </a:r>
            <a:r>
              <a:rPr lang="tr-TR" sz="900" dirty="0" err="1">
                <a:effectLst/>
                <a:latin typeface="Times New Roman" panose="02020603050405020304" pitchFamily="18" charset="0"/>
                <a:ea typeface="Calibri" panose="020F0502020204030204" pitchFamily="34" charset="0"/>
              </a:rPr>
              <a:t>and</a:t>
            </a:r>
            <a:r>
              <a:rPr lang="tr-TR" sz="900" dirty="0">
                <a:effectLst/>
                <a:latin typeface="Times New Roman" panose="02020603050405020304" pitchFamily="18" charset="0"/>
                <a:ea typeface="Calibri" panose="020F0502020204030204" pitchFamily="34" charset="0"/>
              </a:rPr>
              <a:t> </a:t>
            </a:r>
            <a:r>
              <a:rPr lang="tr-TR" sz="900" dirty="0" err="1">
                <a:effectLst/>
                <a:latin typeface="Times New Roman" panose="02020603050405020304" pitchFamily="18" charset="0"/>
                <a:ea typeface="Calibri" panose="020F0502020204030204" pitchFamily="34" charset="0"/>
              </a:rPr>
              <a:t>Sciences</a:t>
            </a:r>
            <a:r>
              <a:rPr lang="tr-TR" sz="900" dirty="0">
                <a:effectLst/>
                <a:latin typeface="Times New Roman" panose="02020603050405020304" pitchFamily="18" charset="0"/>
                <a:ea typeface="Calibri" panose="020F0502020204030204" pitchFamily="34" charset="0"/>
              </a:rPr>
              <a:t>, 50, 41-52.</a:t>
            </a:r>
            <a:endParaRPr lang="tr-TR" sz="900" dirty="0">
              <a:effectLst/>
              <a:latin typeface="Times New Roman" panose="02020603050405020304" pitchFamily="18" charset="0"/>
              <a:ea typeface="Times New Roman" panose="02020603050405020304" pitchFamily="18" charset="0"/>
            </a:endParaRPr>
          </a:p>
          <a:p>
            <a:pPr algn="just">
              <a:buNone/>
            </a:pPr>
            <a:r>
              <a:rPr lang="tr-TR" sz="900" dirty="0">
                <a:effectLst/>
                <a:latin typeface="Times New Roman" panose="02020603050405020304" pitchFamily="18" charset="0"/>
                <a:ea typeface="Times New Roman" panose="02020603050405020304" pitchFamily="18" charset="0"/>
              </a:rPr>
              <a:t>61. Hükümet Programı.  http://www.basbakanlik.gov.tr/Forms/</a:t>
            </a:r>
            <a:r>
              <a:rPr lang="tr-TR" sz="900" dirty="0" err="1">
                <a:effectLst/>
                <a:latin typeface="Times New Roman" panose="02020603050405020304" pitchFamily="18" charset="0"/>
                <a:ea typeface="Times New Roman" panose="02020603050405020304" pitchFamily="18" charset="0"/>
              </a:rPr>
              <a:t>pgGovProgramme</a:t>
            </a:r>
            <a:r>
              <a:rPr lang="tr-TR" sz="900" dirty="0">
                <a:effectLst/>
                <a:latin typeface="Times New Roman" panose="02020603050405020304" pitchFamily="18" charset="0"/>
                <a:ea typeface="Times New Roman" panose="02020603050405020304" pitchFamily="18" charset="0"/>
              </a:rPr>
              <a:t>. </a:t>
            </a:r>
            <a:r>
              <a:rPr lang="tr-TR" sz="900" dirty="0" err="1">
                <a:effectLst/>
                <a:latin typeface="Times New Roman" panose="02020603050405020304" pitchFamily="18" charset="0"/>
                <a:ea typeface="Times New Roman" panose="02020603050405020304" pitchFamily="18" charset="0"/>
              </a:rPr>
              <a:t>aspx</a:t>
            </a:r>
            <a:r>
              <a:rPr lang="tr-TR" sz="900" dirty="0">
                <a:effectLst/>
                <a:latin typeface="Times New Roman" panose="02020603050405020304" pitchFamily="18" charset="0"/>
                <a:ea typeface="Times New Roman" panose="02020603050405020304" pitchFamily="18" charset="0"/>
              </a:rPr>
              <a:t> </a:t>
            </a:r>
          </a:p>
          <a:p>
            <a:pPr algn="just">
              <a:buNone/>
            </a:pPr>
            <a:r>
              <a:rPr lang="tr-TR" sz="900" dirty="0">
                <a:effectLst/>
                <a:latin typeface="Times New Roman" panose="02020603050405020304" pitchFamily="18" charset="0"/>
                <a:ea typeface="Times New Roman" panose="02020603050405020304" pitchFamily="18" charset="0"/>
              </a:rPr>
              <a:t>62. Hükümet Programı.  http://www.basbakanlik.gov.tr/Forms/</a:t>
            </a:r>
            <a:r>
              <a:rPr lang="tr-TR" sz="900" dirty="0" err="1">
                <a:effectLst/>
                <a:latin typeface="Times New Roman" panose="02020603050405020304" pitchFamily="18" charset="0"/>
                <a:ea typeface="Times New Roman" panose="02020603050405020304" pitchFamily="18" charset="0"/>
              </a:rPr>
              <a:t>pgGovProgramme</a:t>
            </a:r>
            <a:r>
              <a:rPr lang="tr-TR" sz="900" dirty="0">
                <a:effectLst/>
                <a:latin typeface="Times New Roman" panose="02020603050405020304" pitchFamily="18" charset="0"/>
                <a:ea typeface="Times New Roman" panose="02020603050405020304" pitchFamily="18" charset="0"/>
              </a:rPr>
              <a:t>. </a:t>
            </a:r>
            <a:r>
              <a:rPr lang="tr-TR" sz="900" dirty="0" err="1">
                <a:effectLst/>
                <a:latin typeface="Times New Roman" panose="02020603050405020304" pitchFamily="18" charset="0"/>
                <a:ea typeface="Times New Roman" panose="02020603050405020304" pitchFamily="18" charset="0"/>
              </a:rPr>
              <a:t>aspx</a:t>
            </a:r>
            <a:r>
              <a:rPr lang="tr-TR" sz="900" dirty="0">
                <a:effectLst/>
                <a:latin typeface="Times New Roman" panose="02020603050405020304" pitchFamily="18" charset="0"/>
                <a:ea typeface="Times New Roman" panose="02020603050405020304" pitchFamily="18" charset="0"/>
              </a:rPr>
              <a:t>  </a:t>
            </a:r>
          </a:p>
          <a:p>
            <a:pPr algn="just">
              <a:buNone/>
            </a:pPr>
            <a:r>
              <a:rPr lang="tr-TR" sz="900" dirty="0">
                <a:effectLst/>
                <a:latin typeface="Times New Roman" panose="02020603050405020304" pitchFamily="18" charset="0"/>
                <a:ea typeface="Times New Roman" panose="02020603050405020304" pitchFamily="18" charset="0"/>
              </a:rPr>
              <a:t>64. Hükümet Programı. http://www.basbakanlik.gov.tr/docs/kurumsalhaberler/64.hukumet_programi.pdf</a:t>
            </a:r>
          </a:p>
          <a:p>
            <a:pPr>
              <a:buNone/>
            </a:pPr>
            <a:r>
              <a:rPr lang="tr-TR" sz="900" dirty="0">
                <a:effectLst/>
                <a:latin typeface="Times New Roman" panose="02020603050405020304" pitchFamily="18" charset="0"/>
                <a:ea typeface="Times New Roman" panose="02020603050405020304" pitchFamily="18" charset="0"/>
              </a:rPr>
              <a:t>65. Hükümet Programı. http://www.basbakanlik.gov.tr/forms/_global/_government/pg_Government </a:t>
            </a:r>
          </a:p>
          <a:p>
            <a:pPr>
              <a:buNone/>
            </a:pPr>
            <a:r>
              <a:rPr lang="tr-TR" sz="900" dirty="0">
                <a:effectLst/>
                <a:latin typeface="Times New Roman" panose="02020603050405020304" pitchFamily="18" charset="0"/>
                <a:ea typeface="Times New Roman" panose="02020603050405020304" pitchFamily="18" charset="0"/>
              </a:rPr>
              <a:t>         Program.aspx</a:t>
            </a:r>
          </a:p>
          <a:p>
            <a:r>
              <a:rPr lang="tr-TR" sz="900" dirty="0"/>
              <a:t>Hükümet Programları, https://www.tbmm.gov.tr/kutuphane/e_kaynaklar_kutuphane_hukumetler.html.</a:t>
            </a:r>
          </a:p>
          <a:p>
            <a:r>
              <a:rPr lang="tr-TR" sz="900" dirty="0"/>
              <a:t>Karaküçük S. (1999). “Cumhuriyet Döneminde Spor Şuraları”. Spor Şurası 1999.  GSGM, Ankara. </a:t>
            </a:r>
          </a:p>
          <a:p>
            <a:r>
              <a:rPr lang="tr-TR" sz="900" dirty="0" err="1"/>
              <a:t>Kapani</a:t>
            </a:r>
            <a:r>
              <a:rPr lang="tr-TR" sz="900" dirty="0"/>
              <a:t> M. (2003).Politika Bilimine Giriş. Bilgi Yayınevi. (15. Basım), Ankara.17-21.</a:t>
            </a:r>
          </a:p>
          <a:p>
            <a:r>
              <a:rPr lang="tr-TR" sz="900" dirty="0" err="1"/>
              <a:t>Karahüseyinoğlu</a:t>
            </a:r>
            <a:r>
              <a:rPr lang="tr-TR" sz="900" dirty="0"/>
              <a:t>, M. F., Ramazanoğlu, F., </a:t>
            </a:r>
            <a:r>
              <a:rPr lang="tr-TR" sz="900" dirty="0" err="1"/>
              <a:t>Nacar</a:t>
            </a:r>
            <a:r>
              <a:rPr lang="tr-TR" sz="900" dirty="0"/>
              <a:t>, E., Savucu, Y., Ramazanoğlu, M. O., &amp; </a:t>
            </a:r>
            <a:r>
              <a:rPr lang="tr-TR" sz="900" dirty="0" err="1"/>
              <a:t>Altungül</a:t>
            </a:r>
            <a:r>
              <a:rPr lang="tr-TR" sz="900" dirty="0"/>
              <a:t>, </a:t>
            </a:r>
          </a:p>
          <a:p>
            <a:r>
              <a:rPr lang="tr-TR" sz="900" dirty="0"/>
              <a:t>         O. (2005). Türkiye’nin spordaki konumunun bazı Avrupa ülkeleri ile karşılaştırılması. Doğu </a:t>
            </a:r>
          </a:p>
          <a:p>
            <a:r>
              <a:rPr lang="tr-TR" sz="900" dirty="0"/>
              <a:t>         Anadolu Araştırmaları Dergisi, 3(3), 75-82.</a:t>
            </a:r>
          </a:p>
          <a:p>
            <a:r>
              <a:rPr lang="tr-TR" sz="900" dirty="0"/>
              <a:t>MEGSB (1987). Kalkınma Planlarında Eğitim ve Gençlik ve Spor, Milli Eğitim Basımevi, Ankara.</a:t>
            </a:r>
          </a:p>
          <a:p>
            <a:r>
              <a:rPr lang="tr-TR" sz="900" dirty="0" err="1"/>
              <a:t>Moosa</a:t>
            </a:r>
            <a:r>
              <a:rPr lang="tr-TR" sz="900" dirty="0"/>
              <a:t>, I.A., Smith, L.(2004). </a:t>
            </a:r>
            <a:r>
              <a:rPr lang="tr-TR" sz="900" dirty="0" err="1"/>
              <a:t>Economic</a:t>
            </a:r>
            <a:r>
              <a:rPr lang="tr-TR" sz="900" dirty="0"/>
              <a:t> </a:t>
            </a:r>
            <a:r>
              <a:rPr lang="tr-TR" sz="900" dirty="0" err="1"/>
              <a:t>development</a:t>
            </a:r>
            <a:r>
              <a:rPr lang="tr-TR" sz="900" dirty="0"/>
              <a:t> </a:t>
            </a:r>
            <a:r>
              <a:rPr lang="tr-TR" sz="900" dirty="0" err="1"/>
              <a:t>indicators</a:t>
            </a:r>
            <a:r>
              <a:rPr lang="tr-TR" sz="900" dirty="0"/>
              <a:t> as </a:t>
            </a:r>
            <a:r>
              <a:rPr lang="tr-TR" sz="900" dirty="0" err="1"/>
              <a:t>determinants</a:t>
            </a:r>
            <a:r>
              <a:rPr lang="tr-TR" sz="900" dirty="0"/>
              <a:t> of </a:t>
            </a:r>
            <a:r>
              <a:rPr lang="tr-TR" sz="900" dirty="0" err="1"/>
              <a:t>medal</a:t>
            </a:r>
            <a:r>
              <a:rPr lang="tr-TR" sz="900" dirty="0"/>
              <a:t> </a:t>
            </a:r>
            <a:r>
              <a:rPr lang="tr-TR" sz="900" dirty="0" err="1"/>
              <a:t>winning</a:t>
            </a:r>
            <a:endParaRPr lang="tr-TR" sz="900" dirty="0"/>
          </a:p>
          <a:p>
            <a:r>
              <a:rPr lang="tr-TR" sz="900" dirty="0"/>
              <a:t>        at </a:t>
            </a:r>
            <a:r>
              <a:rPr lang="tr-TR" sz="900" dirty="0" err="1"/>
              <a:t>the</a:t>
            </a:r>
            <a:r>
              <a:rPr lang="tr-TR" sz="900" dirty="0"/>
              <a:t> Sydney </a:t>
            </a:r>
            <a:r>
              <a:rPr lang="tr-TR" sz="900" dirty="0" err="1"/>
              <a:t>olympics</a:t>
            </a:r>
            <a:r>
              <a:rPr lang="tr-TR" sz="900" dirty="0"/>
              <a:t>: an </a:t>
            </a:r>
            <a:r>
              <a:rPr lang="tr-TR" sz="900" dirty="0" err="1"/>
              <a:t>extreme</a:t>
            </a:r>
            <a:r>
              <a:rPr lang="tr-TR" sz="900" dirty="0"/>
              <a:t> </a:t>
            </a:r>
            <a:r>
              <a:rPr lang="tr-TR" sz="900" dirty="0" err="1"/>
              <a:t>bounds</a:t>
            </a:r>
            <a:r>
              <a:rPr lang="tr-TR" sz="900" dirty="0"/>
              <a:t> </a:t>
            </a:r>
            <a:r>
              <a:rPr lang="tr-TR" sz="900" dirty="0" err="1"/>
              <a:t>analysis</a:t>
            </a:r>
            <a:r>
              <a:rPr lang="tr-TR" sz="900" dirty="0"/>
              <a:t>. </a:t>
            </a:r>
            <a:r>
              <a:rPr lang="tr-TR" sz="900" dirty="0" err="1"/>
              <a:t>Australian</a:t>
            </a:r>
            <a:r>
              <a:rPr lang="tr-TR" sz="900" dirty="0"/>
              <a:t> </a:t>
            </a:r>
            <a:r>
              <a:rPr lang="tr-TR" sz="900" dirty="0" err="1"/>
              <a:t>economic</a:t>
            </a:r>
            <a:r>
              <a:rPr lang="tr-TR" sz="900" dirty="0"/>
              <a:t> </a:t>
            </a:r>
            <a:r>
              <a:rPr lang="tr-TR" sz="900" dirty="0" err="1"/>
              <a:t>papers</a:t>
            </a:r>
            <a:r>
              <a:rPr lang="tr-TR" sz="900" dirty="0"/>
              <a:t>, 43 (3), 288–301.</a:t>
            </a:r>
          </a:p>
          <a:p>
            <a:r>
              <a:rPr lang="tr-TR" sz="900" dirty="0"/>
              <a:t>Milliyet (2012). Bir madalya 946 milyon liraya mal oldu.(30.09.2012) http://www.milliyet.com.tr/bir- </a:t>
            </a:r>
          </a:p>
          <a:p>
            <a:r>
              <a:rPr lang="tr-TR" sz="900" dirty="0"/>
              <a:t>          madalya-946-milyon-liraya-mal-oldu--ekonomi-1604633/</a:t>
            </a:r>
          </a:p>
          <a:p>
            <a:r>
              <a:rPr lang="tr-TR" sz="900" dirty="0"/>
              <a:t>OKP (2014). Onuncu Kalkınma Planı, http://www.kalkinma.gov.tr/Lists/Kalknma%20Planlar/</a:t>
            </a:r>
          </a:p>
          <a:p>
            <a:r>
              <a:rPr lang="tr-TR" sz="900" dirty="0"/>
              <a:t>          </a:t>
            </a:r>
            <a:r>
              <a:rPr lang="tr-TR" sz="900" dirty="0" err="1"/>
              <a:t>Attachments</a:t>
            </a:r>
            <a:r>
              <a:rPr lang="tr-TR" sz="900" dirty="0"/>
              <a:t>/12/Onuncu%20Kalk%C4%B1nma%20Plan%C4%B1.pdf</a:t>
            </a:r>
          </a:p>
          <a:p>
            <a:r>
              <a:rPr lang="tr-TR" sz="900" dirty="0"/>
              <a:t>OKP-ÖİK (2014). Onuncu Kalkınma Planı, Spor özel İhtisas Komisyon Raporu http://www.kalkinma.                                                                                         </a:t>
            </a:r>
          </a:p>
          <a:p>
            <a:r>
              <a:rPr lang="tr-TR" sz="900" dirty="0"/>
              <a:t>         gov.tr/</a:t>
            </a:r>
            <a:r>
              <a:rPr lang="tr-TR" sz="900" dirty="0" err="1"/>
              <a:t>Pages</a:t>
            </a:r>
            <a:r>
              <a:rPr lang="tr-TR" sz="900" dirty="0"/>
              <a:t>/KalkinmaPlanlari.aspx</a:t>
            </a:r>
          </a:p>
          <a:p>
            <a:r>
              <a:rPr lang="tr-TR" sz="900" dirty="0"/>
              <a:t>Öğüt, E. E.  (2014). Türkiye’de Spor Yönetiminin Neoliberal Dönüşümü, Amme İdaresi Dergisi, 47(4), </a:t>
            </a:r>
          </a:p>
          <a:p>
            <a:r>
              <a:rPr lang="tr-TR" sz="900" dirty="0"/>
              <a:t>        31-38.</a:t>
            </a:r>
          </a:p>
          <a:p>
            <a:r>
              <a:rPr lang="tr-TR" sz="900" dirty="0" err="1"/>
              <a:t>Robson</a:t>
            </a:r>
            <a:r>
              <a:rPr lang="tr-TR" sz="900" dirty="0"/>
              <a:t> S, </a:t>
            </a:r>
            <a:r>
              <a:rPr lang="tr-TR" sz="900" dirty="0" err="1"/>
              <a:t>Mckenna</a:t>
            </a:r>
            <a:r>
              <a:rPr lang="tr-TR" sz="900" dirty="0"/>
              <a:t> J. (2008). </a:t>
            </a:r>
            <a:r>
              <a:rPr lang="tr-TR" sz="900" dirty="0" err="1"/>
              <a:t>Sport</a:t>
            </a:r>
            <a:r>
              <a:rPr lang="tr-TR" sz="900" dirty="0"/>
              <a:t> </a:t>
            </a:r>
            <a:r>
              <a:rPr lang="tr-TR" sz="900" dirty="0" err="1"/>
              <a:t>And</a:t>
            </a:r>
            <a:r>
              <a:rPr lang="tr-TR" sz="900" dirty="0"/>
              <a:t> </a:t>
            </a:r>
            <a:r>
              <a:rPr lang="tr-TR" sz="900" dirty="0" err="1"/>
              <a:t>Health</a:t>
            </a:r>
            <a:r>
              <a:rPr lang="tr-TR" sz="900" dirty="0"/>
              <a:t>.  Ed: Kevin </a:t>
            </a:r>
            <a:r>
              <a:rPr lang="tr-TR" sz="900" dirty="0" err="1"/>
              <a:t>Hylton</a:t>
            </a:r>
            <a:r>
              <a:rPr lang="tr-TR" sz="900" dirty="0"/>
              <a:t>, Peter </a:t>
            </a:r>
            <a:r>
              <a:rPr lang="tr-TR" sz="900" dirty="0" err="1"/>
              <a:t>Bramham</a:t>
            </a:r>
            <a:r>
              <a:rPr lang="tr-TR" sz="900" dirty="0"/>
              <a:t>, Sports </a:t>
            </a:r>
          </a:p>
          <a:p>
            <a:r>
              <a:rPr lang="tr-TR" sz="900" dirty="0"/>
              <a:t>         Development: </a:t>
            </a:r>
            <a:r>
              <a:rPr lang="tr-TR" sz="900" dirty="0" err="1"/>
              <a:t>Policy</a:t>
            </a:r>
            <a:r>
              <a:rPr lang="tr-TR" sz="900" dirty="0"/>
              <a:t>, </a:t>
            </a:r>
            <a:r>
              <a:rPr lang="tr-TR" sz="900" dirty="0" err="1"/>
              <a:t>Process</a:t>
            </a:r>
            <a:r>
              <a:rPr lang="tr-TR" sz="900" dirty="0"/>
              <a:t> </a:t>
            </a:r>
            <a:r>
              <a:rPr lang="tr-TR" sz="900" dirty="0" err="1"/>
              <a:t>and</a:t>
            </a:r>
            <a:r>
              <a:rPr lang="tr-TR" sz="900" dirty="0"/>
              <a:t> </a:t>
            </a:r>
            <a:r>
              <a:rPr lang="tr-TR" sz="900" dirty="0" err="1"/>
              <a:t>Practice</a:t>
            </a:r>
            <a:r>
              <a:rPr lang="tr-TR" sz="900" dirty="0"/>
              <a:t> Second Edition, </a:t>
            </a:r>
            <a:r>
              <a:rPr lang="tr-TR" sz="900" dirty="0" err="1"/>
              <a:t>Routledge</a:t>
            </a:r>
            <a:r>
              <a:rPr lang="tr-TR" sz="900" dirty="0"/>
              <a:t>: USA </a:t>
            </a:r>
          </a:p>
          <a:p>
            <a:r>
              <a:rPr lang="tr-TR" sz="900" dirty="0"/>
              <a:t>SGM (2016) İstatistikler, Spor Genel Müdürlüğü (http://sgm.gsb.gov.tr/Sayfalar/175/105/</a:t>
            </a:r>
            <a:r>
              <a:rPr lang="tr-TR" sz="900" dirty="0" err="1"/>
              <a:t>Istatistikler</a:t>
            </a:r>
            <a:r>
              <a:rPr lang="tr-TR" sz="900" dirty="0"/>
              <a:t>).</a:t>
            </a:r>
          </a:p>
          <a:p>
            <a:r>
              <a:rPr lang="tr-TR" sz="900" dirty="0"/>
              <a:t>SKP (2000). Sekizinci Kalkınma Planı (2001-2005). http://www.kalkinma.gov.tr/</a:t>
            </a:r>
            <a:r>
              <a:rPr lang="tr-TR" sz="900" dirty="0" err="1"/>
              <a:t>Pages</a:t>
            </a:r>
            <a:r>
              <a:rPr lang="tr-TR" sz="900" dirty="0"/>
              <a:t>/</a:t>
            </a:r>
            <a:r>
              <a:rPr lang="tr-TR" sz="900" dirty="0" err="1"/>
              <a:t>KalkinmaPlanlari</a:t>
            </a:r>
            <a:r>
              <a:rPr lang="tr-TR" sz="900" dirty="0"/>
              <a:t>. </a:t>
            </a:r>
          </a:p>
          <a:p>
            <a:r>
              <a:rPr lang="tr-TR" sz="900" dirty="0"/>
              <a:t>         </a:t>
            </a:r>
            <a:r>
              <a:rPr lang="tr-TR" sz="900" dirty="0" err="1"/>
              <a:t>aspx</a:t>
            </a:r>
            <a:endParaRPr lang="tr-TR" sz="900" dirty="0"/>
          </a:p>
          <a:p>
            <a:r>
              <a:rPr lang="tr-TR" sz="900" dirty="0"/>
              <a:t>Sümer, R. (1989). Sporda Demokrasi. Şafak Matbaası. Ankara. 106.</a:t>
            </a:r>
          </a:p>
          <a:p>
            <a:pPr>
              <a:buNone/>
            </a:pPr>
            <a:endParaRPr lang="tr-TR" sz="9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41535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52DE5A3A-5F54-2134-F8A5-6655E1B394C7}"/>
              </a:ext>
            </a:extLst>
          </p:cNvPr>
          <p:cNvSpPr txBox="1"/>
          <p:nvPr/>
        </p:nvSpPr>
        <p:spPr>
          <a:xfrm>
            <a:off x="944880" y="832019"/>
            <a:ext cx="9855200" cy="3970318"/>
          </a:xfrm>
          <a:prstGeom prst="rect">
            <a:avLst/>
          </a:prstGeom>
          <a:noFill/>
        </p:spPr>
        <p:txBody>
          <a:bodyPr wrap="square">
            <a:spAutoFit/>
          </a:bodyPr>
          <a:lstStyle/>
          <a:p>
            <a:pPr>
              <a:buNone/>
            </a:pPr>
            <a:r>
              <a:rPr lang="tr-TR" sz="900" dirty="0">
                <a:effectLst/>
                <a:latin typeface="Times New Roman" panose="02020603050405020304" pitchFamily="18" charset="0"/>
                <a:ea typeface="Times New Roman" panose="02020603050405020304" pitchFamily="18" charset="0"/>
              </a:rPr>
              <a:t>SYK (2001). “Spor Yüksek Konseyi Tasarısı”. Gençlik ve Spor Dergisi. Sayı: 3, 8-16.</a:t>
            </a:r>
          </a:p>
          <a:p>
            <a:pPr algn="just">
              <a:buNone/>
            </a:pPr>
            <a:r>
              <a:rPr lang="tr-TR" sz="900" dirty="0" err="1">
                <a:effectLst/>
                <a:latin typeface="Times New Roman" panose="02020603050405020304" pitchFamily="18" charset="0"/>
                <a:ea typeface="Times New Roman" panose="02020603050405020304" pitchFamily="18" charset="0"/>
              </a:rPr>
              <a:t>Talimciler</a:t>
            </a:r>
            <a:r>
              <a:rPr lang="tr-TR" sz="900" dirty="0">
                <a:effectLst/>
                <a:latin typeface="Times New Roman" panose="02020603050405020304" pitchFamily="18" charset="0"/>
                <a:ea typeface="Times New Roman" panose="02020603050405020304" pitchFamily="18" charset="0"/>
              </a:rPr>
              <a:t>, A. (2005). “Bir Meşrulaştırma Aracı Olarak Futbolun Türkiye’deki Son Yirmi Beş Yılı”, </a:t>
            </a:r>
          </a:p>
          <a:p>
            <a:pPr algn="just">
              <a:buNone/>
            </a:pPr>
            <a:r>
              <a:rPr lang="tr-TR" sz="900" dirty="0">
                <a:effectLst/>
                <a:latin typeface="Times New Roman" panose="02020603050405020304" pitchFamily="18" charset="0"/>
                <a:ea typeface="Times New Roman" panose="02020603050405020304" pitchFamily="18" charset="0"/>
              </a:rPr>
              <a:t>        Toplum ve Bilim, Sayı:103, 147-163.</a:t>
            </a:r>
          </a:p>
          <a:p>
            <a:pPr algn="just">
              <a:buNone/>
            </a:pPr>
            <a:r>
              <a:rPr lang="tr-TR" sz="900" dirty="0">
                <a:effectLst/>
                <a:latin typeface="Times New Roman" panose="02020603050405020304" pitchFamily="18" charset="0"/>
                <a:ea typeface="Times New Roman" panose="02020603050405020304" pitchFamily="18" charset="0"/>
              </a:rPr>
              <a:t>Tayga, Y. (1990). Türk Spor Tarihine Genel Bir Bakış. Başbakanlık Gençlik ve Spor Genel </a:t>
            </a:r>
          </a:p>
          <a:p>
            <a:pPr>
              <a:buNone/>
            </a:pPr>
            <a:r>
              <a:rPr lang="tr-TR" sz="900" dirty="0">
                <a:effectLst/>
                <a:latin typeface="Times New Roman" panose="02020603050405020304" pitchFamily="18" charset="0"/>
                <a:ea typeface="Times New Roman" panose="02020603050405020304" pitchFamily="18" charset="0"/>
              </a:rPr>
              <a:t>           Müdürlüğü, Yayın No:87, Ankara.</a:t>
            </a:r>
          </a:p>
          <a:p>
            <a:pPr algn="just">
              <a:buNone/>
            </a:pPr>
            <a:r>
              <a:rPr lang="tr-TR" sz="900" dirty="0">
                <a:effectLst/>
                <a:latin typeface="Times New Roman" panose="02020603050405020304" pitchFamily="18" charset="0"/>
                <a:ea typeface="Calibri" panose="020F0502020204030204" pitchFamily="34" charset="0"/>
              </a:rPr>
              <a:t>TBMM (2011). Spor Kulüplerinin Sorunları ile Sporda Şiddet Sorununun Araştırılarak </a:t>
            </a:r>
            <a:endParaRPr lang="tr-TR" sz="900" dirty="0">
              <a:effectLst/>
              <a:latin typeface="Times New Roman" panose="02020603050405020304" pitchFamily="18" charset="0"/>
              <a:ea typeface="Times New Roman" panose="02020603050405020304" pitchFamily="18" charset="0"/>
            </a:endParaRPr>
          </a:p>
          <a:p>
            <a:pPr algn="just">
              <a:buNone/>
            </a:pPr>
            <a:r>
              <a:rPr lang="tr-TR" sz="900" dirty="0">
                <a:effectLst/>
                <a:latin typeface="Times New Roman" panose="02020603050405020304" pitchFamily="18" charset="0"/>
                <a:ea typeface="Calibri" panose="020F0502020204030204" pitchFamily="34" charset="0"/>
              </a:rPr>
              <a:t>         Alınması Gereken Önlemlerin Belirlenmesi Amacıyla Kurulan Meclis Araştırması Komisyonu  </a:t>
            </a:r>
            <a:endParaRPr lang="tr-TR" sz="900" dirty="0">
              <a:effectLst/>
              <a:latin typeface="Times New Roman" panose="02020603050405020304" pitchFamily="18" charset="0"/>
              <a:ea typeface="Times New Roman" panose="02020603050405020304" pitchFamily="18" charset="0"/>
            </a:endParaRPr>
          </a:p>
          <a:p>
            <a:pPr algn="just">
              <a:buNone/>
            </a:pPr>
            <a:r>
              <a:rPr lang="tr-TR" sz="900" dirty="0">
                <a:effectLst/>
                <a:latin typeface="Times New Roman" panose="02020603050405020304" pitchFamily="18" charset="0"/>
                <a:ea typeface="Calibri" panose="020F0502020204030204" pitchFamily="34" charset="0"/>
              </a:rPr>
              <a:t>         Raporu (5. Yasama yılı, s. Sayısı: 733)</a:t>
            </a:r>
            <a:endParaRPr lang="tr-TR" sz="900" dirty="0">
              <a:effectLst/>
              <a:latin typeface="Times New Roman" panose="02020603050405020304" pitchFamily="18" charset="0"/>
              <a:ea typeface="Times New Roman" panose="02020603050405020304" pitchFamily="18" charset="0"/>
            </a:endParaRPr>
          </a:p>
          <a:p>
            <a:pPr>
              <a:buNone/>
            </a:pPr>
            <a:r>
              <a:rPr lang="tr-TR" sz="900" dirty="0">
                <a:effectLst/>
                <a:latin typeface="Times New Roman" panose="02020603050405020304" pitchFamily="18" charset="0"/>
                <a:ea typeface="Times New Roman" panose="02020603050405020304" pitchFamily="18" charset="0"/>
              </a:rPr>
              <a:t>TSK (2007).Türk Spor Kurumu Kanunu Tasarısı, T.C. Başbakanlık Gençlik Ve Spor Genel Müdürlüğü  </a:t>
            </a:r>
          </a:p>
          <a:p>
            <a:pPr>
              <a:buNone/>
            </a:pPr>
            <a:r>
              <a:rPr lang="tr-TR" sz="900" dirty="0">
                <a:effectLst/>
                <a:latin typeface="Times New Roman" panose="02020603050405020304" pitchFamily="18" charset="0"/>
                <a:ea typeface="Times New Roman" panose="02020603050405020304" pitchFamily="18" charset="0"/>
              </a:rPr>
              <a:t>         http://www.gsgm.gov.tr. </a:t>
            </a:r>
          </a:p>
          <a:p>
            <a:pPr>
              <a:buNone/>
            </a:pPr>
            <a:r>
              <a:rPr lang="tr-TR" sz="900" dirty="0">
                <a:solidFill>
                  <a:srgbClr val="000000"/>
                </a:solidFill>
                <a:effectLst/>
                <a:latin typeface="Times New Roman" panose="02020603050405020304" pitchFamily="18" charset="0"/>
                <a:ea typeface="Times New Roman" panose="02020603050405020304" pitchFamily="18" charset="0"/>
              </a:rPr>
              <a:t>TÜİK (2015). En fazla yapılan spor faaliyeti yürüyüş veya koşu oldu. Zaman Kullanım Araştırması.</a:t>
            </a:r>
            <a:endParaRPr lang="tr-TR" sz="900" dirty="0">
              <a:effectLst/>
              <a:latin typeface="Times New Roman" panose="02020603050405020304" pitchFamily="18" charset="0"/>
              <a:ea typeface="Times New Roman" panose="02020603050405020304" pitchFamily="18" charset="0"/>
            </a:endParaRPr>
          </a:p>
          <a:p>
            <a:pPr>
              <a:buNone/>
            </a:pPr>
            <a:r>
              <a:rPr lang="tr-TR" sz="900" dirty="0">
                <a:solidFill>
                  <a:srgbClr val="000000"/>
                </a:solidFill>
                <a:effectLst/>
                <a:latin typeface="Times New Roman" panose="02020603050405020304" pitchFamily="18" charset="0"/>
                <a:ea typeface="Times New Roman" panose="02020603050405020304" pitchFamily="18" charset="0"/>
              </a:rPr>
              <a:t>          Haber Bülteni Sayı: 18627</a:t>
            </a:r>
            <a:r>
              <a:rPr lang="tr-TR" sz="900" dirty="0">
                <a:effectLst/>
                <a:latin typeface="Times New Roman" panose="02020603050405020304" pitchFamily="18" charset="0"/>
                <a:ea typeface="Times New Roman" panose="02020603050405020304" pitchFamily="18" charset="0"/>
              </a:rPr>
              <a:t>, 04 Aralık 2015. </a:t>
            </a:r>
            <a:r>
              <a:rPr lang="tr-TR" sz="900" dirty="0">
                <a:solidFill>
                  <a:srgbClr val="000000"/>
                </a:solidFill>
                <a:effectLst/>
                <a:latin typeface="Times New Roman" panose="02020603050405020304" pitchFamily="18" charset="0"/>
                <a:ea typeface="Times New Roman" panose="02020603050405020304" pitchFamily="18" charset="0"/>
              </a:rPr>
              <a:t>http://www.tuik.gov.tr/PreHaber </a:t>
            </a:r>
            <a:r>
              <a:rPr lang="tr-TR" sz="900" dirty="0" err="1">
                <a:solidFill>
                  <a:srgbClr val="000000"/>
                </a:solidFill>
                <a:effectLst/>
                <a:latin typeface="Times New Roman" panose="02020603050405020304" pitchFamily="18" charset="0"/>
                <a:ea typeface="Times New Roman" panose="02020603050405020304" pitchFamily="18" charset="0"/>
              </a:rPr>
              <a:t>Bultenleri</a:t>
            </a:r>
            <a:r>
              <a:rPr lang="tr-TR" sz="900" dirty="0">
                <a:solidFill>
                  <a:srgbClr val="000000"/>
                </a:solidFill>
                <a:effectLst/>
                <a:latin typeface="Times New Roman" panose="02020603050405020304" pitchFamily="18" charset="0"/>
                <a:ea typeface="Times New Roman" panose="02020603050405020304" pitchFamily="18" charset="0"/>
              </a:rPr>
              <a:t>. </a:t>
            </a:r>
            <a:r>
              <a:rPr lang="tr-TR" sz="900" dirty="0" err="1">
                <a:solidFill>
                  <a:srgbClr val="000000"/>
                </a:solidFill>
                <a:effectLst/>
                <a:latin typeface="Times New Roman" panose="02020603050405020304" pitchFamily="18" charset="0"/>
                <a:ea typeface="Times New Roman" panose="02020603050405020304" pitchFamily="18" charset="0"/>
              </a:rPr>
              <a:t>do?id</a:t>
            </a:r>
            <a:r>
              <a:rPr lang="tr-TR" sz="900" dirty="0">
                <a:solidFill>
                  <a:srgbClr val="000000"/>
                </a:solidFill>
                <a:effectLst/>
                <a:latin typeface="Times New Roman" panose="02020603050405020304" pitchFamily="18" charset="0"/>
                <a:ea typeface="Times New Roman" panose="02020603050405020304" pitchFamily="18" charset="0"/>
              </a:rPr>
              <a:t> </a:t>
            </a:r>
            <a:endParaRPr lang="tr-TR" sz="900" dirty="0">
              <a:effectLst/>
              <a:latin typeface="Times New Roman" panose="02020603050405020304" pitchFamily="18" charset="0"/>
              <a:ea typeface="Times New Roman" panose="02020603050405020304" pitchFamily="18" charset="0"/>
            </a:endParaRPr>
          </a:p>
          <a:p>
            <a:pPr>
              <a:buNone/>
            </a:pPr>
            <a:r>
              <a:rPr lang="tr-TR" sz="900" dirty="0">
                <a:solidFill>
                  <a:srgbClr val="000000"/>
                </a:solidFill>
                <a:effectLst/>
                <a:latin typeface="Times New Roman" panose="02020603050405020304" pitchFamily="18" charset="0"/>
                <a:ea typeface="Times New Roman" panose="02020603050405020304" pitchFamily="18" charset="0"/>
              </a:rPr>
              <a:t>          =18627</a:t>
            </a:r>
            <a:endParaRPr lang="tr-TR" sz="900" dirty="0">
              <a:effectLst/>
              <a:latin typeface="Times New Roman" panose="02020603050405020304" pitchFamily="18" charset="0"/>
              <a:ea typeface="Times New Roman" panose="02020603050405020304" pitchFamily="18" charset="0"/>
            </a:endParaRPr>
          </a:p>
          <a:p>
            <a:pPr algn="just">
              <a:buNone/>
            </a:pPr>
            <a:r>
              <a:rPr lang="tr-TR" sz="900" dirty="0">
                <a:effectLst/>
                <a:latin typeface="Times New Roman" panose="02020603050405020304" pitchFamily="18" charset="0"/>
                <a:ea typeface="Times New Roman" panose="02020603050405020304" pitchFamily="18" charset="0"/>
              </a:rPr>
              <a:t>Türkmen, M. (2015). Kuruluş Döneminde Cumhuriyetin Milli Eğitim ve Beden Eğitimi Politikaları,    </a:t>
            </a:r>
          </a:p>
          <a:p>
            <a:pPr algn="just">
              <a:buNone/>
            </a:pPr>
            <a:r>
              <a:rPr lang="tr-TR" sz="900" dirty="0">
                <a:effectLst/>
                <a:latin typeface="Times New Roman" panose="02020603050405020304" pitchFamily="18" charset="0"/>
                <a:ea typeface="Times New Roman" panose="02020603050405020304" pitchFamily="18" charset="0"/>
              </a:rPr>
              <a:t>        International </a:t>
            </a:r>
            <a:r>
              <a:rPr lang="tr-TR" sz="900" dirty="0" err="1">
                <a:effectLst/>
                <a:latin typeface="Times New Roman" panose="02020603050405020304" pitchFamily="18" charset="0"/>
                <a:ea typeface="Times New Roman" panose="02020603050405020304" pitchFamily="18" charset="0"/>
              </a:rPr>
              <a:t>Journal</a:t>
            </a:r>
            <a:r>
              <a:rPr lang="tr-TR" sz="900" dirty="0">
                <a:effectLst/>
                <a:latin typeface="Times New Roman" panose="02020603050405020304" pitchFamily="18" charset="0"/>
                <a:ea typeface="Times New Roman" panose="02020603050405020304" pitchFamily="18" charset="0"/>
              </a:rPr>
              <a:t> of </a:t>
            </a:r>
            <a:r>
              <a:rPr lang="tr-TR" sz="900" dirty="0" err="1">
                <a:effectLst/>
                <a:latin typeface="Times New Roman" panose="02020603050405020304" pitchFamily="18" charset="0"/>
                <a:ea typeface="Times New Roman" panose="02020603050405020304" pitchFamily="18" charset="0"/>
              </a:rPr>
              <a:t>Contemporary</a:t>
            </a:r>
            <a:r>
              <a:rPr lang="tr-TR" sz="900" dirty="0">
                <a:effectLst/>
                <a:latin typeface="Times New Roman" panose="02020603050405020304" pitchFamily="18" charset="0"/>
                <a:ea typeface="Times New Roman" panose="02020603050405020304" pitchFamily="18" charset="0"/>
              </a:rPr>
              <a:t> </a:t>
            </a:r>
            <a:r>
              <a:rPr lang="tr-TR" sz="900" dirty="0" err="1">
                <a:effectLst/>
                <a:latin typeface="Times New Roman" panose="02020603050405020304" pitchFamily="18" charset="0"/>
                <a:ea typeface="Times New Roman" panose="02020603050405020304" pitchFamily="18" charset="0"/>
              </a:rPr>
              <a:t>Educational</a:t>
            </a:r>
            <a:r>
              <a:rPr lang="tr-TR" sz="900" dirty="0">
                <a:effectLst/>
                <a:latin typeface="Times New Roman" panose="02020603050405020304" pitchFamily="18" charset="0"/>
                <a:ea typeface="Times New Roman" panose="02020603050405020304" pitchFamily="18" charset="0"/>
              </a:rPr>
              <a:t> </a:t>
            </a:r>
            <a:r>
              <a:rPr lang="tr-TR" sz="900" dirty="0" err="1">
                <a:effectLst/>
                <a:latin typeface="Times New Roman" panose="02020603050405020304" pitchFamily="18" charset="0"/>
                <a:ea typeface="Times New Roman" panose="02020603050405020304" pitchFamily="18" charset="0"/>
              </a:rPr>
              <a:t>Studies</a:t>
            </a:r>
            <a:r>
              <a:rPr lang="tr-TR" sz="900" dirty="0">
                <a:effectLst/>
                <a:latin typeface="Times New Roman" panose="02020603050405020304" pitchFamily="18" charset="0"/>
                <a:ea typeface="Times New Roman" panose="02020603050405020304" pitchFamily="18" charset="0"/>
              </a:rPr>
              <a:t>, 1, 1-25.</a:t>
            </a:r>
          </a:p>
          <a:p>
            <a:pPr algn="just">
              <a:buNone/>
            </a:pPr>
            <a:r>
              <a:rPr lang="tr-TR" sz="900" dirty="0">
                <a:effectLst/>
                <a:latin typeface="Times New Roman" panose="02020603050405020304" pitchFamily="18" charset="0"/>
                <a:ea typeface="Times New Roman" panose="02020603050405020304" pitchFamily="18" charset="0"/>
              </a:rPr>
              <a:t>WHO (2013). </a:t>
            </a:r>
            <a:r>
              <a:rPr lang="tr-TR" sz="900" dirty="0" err="1">
                <a:effectLst/>
                <a:latin typeface="Times New Roman" panose="02020603050405020304" pitchFamily="18" charset="0"/>
                <a:ea typeface="Calibri" panose="020F0502020204030204" pitchFamily="34" charset="0"/>
              </a:rPr>
              <a:t>Nutrition</a:t>
            </a:r>
            <a:r>
              <a:rPr lang="tr-TR" sz="900" dirty="0">
                <a:effectLst/>
                <a:latin typeface="Times New Roman" panose="02020603050405020304" pitchFamily="18" charset="0"/>
                <a:ea typeface="Calibri" panose="020F0502020204030204" pitchFamily="34" charset="0"/>
              </a:rPr>
              <a:t>, </a:t>
            </a:r>
            <a:r>
              <a:rPr lang="tr-TR" sz="900" dirty="0" err="1">
                <a:effectLst/>
                <a:latin typeface="Times New Roman" panose="02020603050405020304" pitchFamily="18" charset="0"/>
                <a:ea typeface="Calibri" panose="020F0502020204030204" pitchFamily="34" charset="0"/>
              </a:rPr>
              <a:t>Physical</a:t>
            </a:r>
            <a:r>
              <a:rPr lang="tr-TR" sz="900" dirty="0">
                <a:effectLst/>
                <a:latin typeface="Times New Roman" panose="02020603050405020304" pitchFamily="18" charset="0"/>
                <a:ea typeface="Calibri" panose="020F0502020204030204" pitchFamily="34" charset="0"/>
              </a:rPr>
              <a:t> Activity </a:t>
            </a:r>
            <a:r>
              <a:rPr lang="tr-TR" sz="900" dirty="0" err="1">
                <a:effectLst/>
                <a:latin typeface="Times New Roman" panose="02020603050405020304" pitchFamily="18" charset="0"/>
                <a:ea typeface="Calibri" panose="020F0502020204030204" pitchFamily="34" charset="0"/>
              </a:rPr>
              <a:t>and</a:t>
            </a:r>
            <a:r>
              <a:rPr lang="tr-TR" sz="900" dirty="0">
                <a:effectLst/>
                <a:latin typeface="Times New Roman" panose="02020603050405020304" pitchFamily="18" charset="0"/>
                <a:ea typeface="Calibri" panose="020F0502020204030204" pitchFamily="34" charset="0"/>
              </a:rPr>
              <a:t> </a:t>
            </a:r>
            <a:r>
              <a:rPr lang="tr-TR" sz="900" dirty="0" err="1">
                <a:effectLst/>
                <a:latin typeface="Times New Roman" panose="02020603050405020304" pitchFamily="18" charset="0"/>
                <a:ea typeface="Calibri" panose="020F0502020204030204" pitchFamily="34" charset="0"/>
              </a:rPr>
              <a:t>Obesity</a:t>
            </a:r>
            <a:r>
              <a:rPr lang="tr-TR" sz="900" dirty="0">
                <a:effectLst/>
                <a:latin typeface="Times New Roman" panose="02020603050405020304" pitchFamily="18" charset="0"/>
                <a:ea typeface="Calibri" panose="020F0502020204030204" pitchFamily="34" charset="0"/>
              </a:rPr>
              <a:t> </a:t>
            </a:r>
            <a:r>
              <a:rPr lang="tr-TR" sz="900" dirty="0" err="1">
                <a:effectLst/>
                <a:latin typeface="Times New Roman" panose="02020603050405020304" pitchFamily="18" charset="0"/>
                <a:ea typeface="Calibri" panose="020F0502020204030204" pitchFamily="34" charset="0"/>
              </a:rPr>
              <a:t>Turkey</a:t>
            </a:r>
            <a:r>
              <a:rPr lang="tr-TR" sz="900" dirty="0">
                <a:effectLst/>
                <a:latin typeface="Times New Roman" panose="02020603050405020304" pitchFamily="18" charset="0"/>
                <a:ea typeface="Calibri" panose="020F0502020204030204" pitchFamily="34" charset="0"/>
              </a:rPr>
              <a:t>, </a:t>
            </a:r>
            <a:r>
              <a:rPr lang="tr-TR" sz="900" dirty="0">
                <a:effectLst/>
                <a:latin typeface="Times New Roman" panose="02020603050405020304" pitchFamily="18" charset="0"/>
                <a:ea typeface="Times New Roman" panose="02020603050405020304" pitchFamily="18" charset="0"/>
              </a:rPr>
              <a:t>WHO </a:t>
            </a:r>
            <a:r>
              <a:rPr lang="tr-TR" sz="900" dirty="0" err="1">
                <a:effectLst/>
                <a:latin typeface="Times New Roman" panose="02020603050405020304" pitchFamily="18" charset="0"/>
                <a:ea typeface="Times New Roman" panose="02020603050405020304" pitchFamily="18" charset="0"/>
              </a:rPr>
              <a:t>Regional</a:t>
            </a:r>
            <a:r>
              <a:rPr lang="tr-TR" sz="900" dirty="0">
                <a:effectLst/>
                <a:latin typeface="Times New Roman" panose="02020603050405020304" pitchFamily="18" charset="0"/>
                <a:ea typeface="Times New Roman" panose="02020603050405020304" pitchFamily="18" charset="0"/>
              </a:rPr>
              <a:t> Office </a:t>
            </a:r>
            <a:r>
              <a:rPr lang="tr-TR" sz="900" dirty="0" err="1">
                <a:effectLst/>
                <a:latin typeface="Times New Roman" panose="02020603050405020304" pitchFamily="18" charset="0"/>
                <a:ea typeface="Times New Roman" panose="02020603050405020304" pitchFamily="18" charset="0"/>
              </a:rPr>
              <a:t>for</a:t>
            </a:r>
            <a:r>
              <a:rPr lang="tr-TR" sz="900" dirty="0">
                <a:effectLst/>
                <a:latin typeface="Times New Roman" panose="02020603050405020304" pitchFamily="18" charset="0"/>
                <a:ea typeface="Times New Roman" panose="02020603050405020304" pitchFamily="18" charset="0"/>
              </a:rPr>
              <a:t> Europe</a:t>
            </a:r>
          </a:p>
          <a:p>
            <a:pPr algn="just">
              <a:buNone/>
            </a:pPr>
            <a:r>
              <a:rPr lang="tr-TR" sz="900" dirty="0">
                <a:effectLst/>
                <a:latin typeface="Times New Roman" panose="02020603050405020304" pitchFamily="18" charset="0"/>
                <a:ea typeface="Times New Roman" panose="02020603050405020304" pitchFamily="18" charset="0"/>
              </a:rPr>
              <a:t>       http://www.euro.who.int/__data/assets/pdf_file/0017/243332/Turkey-WHO-Country-</a:t>
            </a:r>
          </a:p>
          <a:p>
            <a:pPr algn="just">
              <a:buNone/>
            </a:pPr>
            <a:r>
              <a:rPr lang="tr-TR" sz="900" dirty="0">
                <a:effectLst/>
                <a:latin typeface="Times New Roman" panose="02020603050405020304" pitchFamily="18" charset="0"/>
                <a:ea typeface="Times New Roman" panose="02020603050405020304" pitchFamily="18" charset="0"/>
              </a:rPr>
              <a:t>        </a:t>
            </a:r>
            <a:r>
              <a:rPr lang="tr-TR" sz="900" dirty="0" err="1">
                <a:effectLst/>
                <a:latin typeface="Times New Roman" panose="02020603050405020304" pitchFamily="18" charset="0"/>
                <a:ea typeface="Times New Roman" panose="02020603050405020304" pitchFamily="18" charset="0"/>
              </a:rPr>
              <a:t>Profile.pdf?ua</a:t>
            </a:r>
            <a:r>
              <a:rPr lang="tr-TR" sz="900" dirty="0">
                <a:effectLst/>
                <a:latin typeface="Times New Roman" panose="02020603050405020304" pitchFamily="18" charset="0"/>
                <a:ea typeface="Times New Roman" panose="02020603050405020304" pitchFamily="18" charset="0"/>
              </a:rPr>
              <a:t>=1</a:t>
            </a:r>
          </a:p>
          <a:p>
            <a:pPr algn="just">
              <a:buNone/>
            </a:pPr>
            <a:r>
              <a:rPr lang="tr-TR" sz="900" dirty="0">
                <a:effectLst/>
                <a:latin typeface="Times New Roman" panose="02020603050405020304" pitchFamily="18" charset="0"/>
                <a:ea typeface="Calibri" panose="020F0502020204030204" pitchFamily="34" charset="0"/>
              </a:rPr>
              <a:t> </a:t>
            </a:r>
            <a:r>
              <a:rPr lang="tr-TR" sz="900" dirty="0" err="1">
                <a:effectLst/>
                <a:latin typeface="Times New Roman" panose="02020603050405020304" pitchFamily="18" charset="0"/>
                <a:ea typeface="Calibri" panose="020F0502020204030204" pitchFamily="34" charset="0"/>
              </a:rPr>
              <a:t>Wenyun</a:t>
            </a:r>
            <a:r>
              <a:rPr lang="tr-TR" sz="900" dirty="0">
                <a:effectLst/>
                <a:latin typeface="Times New Roman" panose="02020603050405020304" pitchFamily="18" charset="0"/>
                <a:ea typeface="Calibri" panose="020F0502020204030204" pitchFamily="34" charset="0"/>
              </a:rPr>
              <a:t>, L., Henry I.P. (2011) </a:t>
            </a:r>
            <a:r>
              <a:rPr lang="tr-TR" sz="900" dirty="0" err="1">
                <a:effectLst/>
                <a:latin typeface="Times New Roman" panose="02020603050405020304" pitchFamily="18" charset="0"/>
                <a:ea typeface="Calibri" panose="020F0502020204030204" pitchFamily="34" charset="0"/>
              </a:rPr>
              <a:t>Historical</a:t>
            </a:r>
            <a:r>
              <a:rPr lang="tr-TR" sz="900" dirty="0">
                <a:effectLst/>
                <a:latin typeface="Times New Roman" panose="02020603050405020304" pitchFamily="18" charset="0"/>
                <a:ea typeface="Calibri" panose="020F0502020204030204" pitchFamily="34" charset="0"/>
              </a:rPr>
              <a:t> </a:t>
            </a:r>
            <a:r>
              <a:rPr lang="tr-TR" sz="900" dirty="0" err="1">
                <a:effectLst/>
                <a:latin typeface="Times New Roman" panose="02020603050405020304" pitchFamily="18" charset="0"/>
                <a:ea typeface="Calibri" panose="020F0502020204030204" pitchFamily="34" charset="0"/>
              </a:rPr>
              <a:t>Review</a:t>
            </a:r>
            <a:r>
              <a:rPr lang="tr-TR" sz="900" dirty="0">
                <a:effectLst/>
                <a:latin typeface="Times New Roman" panose="02020603050405020304" pitchFamily="18" charset="0"/>
                <a:ea typeface="Calibri" panose="020F0502020204030204" pitchFamily="34" charset="0"/>
              </a:rPr>
              <a:t> of Sports </a:t>
            </a:r>
            <a:r>
              <a:rPr lang="tr-TR" sz="900" dirty="0" err="1">
                <a:effectLst/>
                <a:latin typeface="Times New Roman" panose="02020603050405020304" pitchFamily="18" charset="0"/>
                <a:ea typeface="Calibri" panose="020F0502020204030204" pitchFamily="34" charset="0"/>
              </a:rPr>
              <a:t>Policy</a:t>
            </a:r>
            <a:r>
              <a:rPr lang="tr-TR" sz="900" dirty="0">
                <a:effectLst/>
                <a:latin typeface="Times New Roman" panose="02020603050405020304" pitchFamily="18" charset="0"/>
                <a:ea typeface="Calibri" panose="020F0502020204030204" pitchFamily="34" charset="0"/>
              </a:rPr>
              <a:t> in </a:t>
            </a:r>
            <a:r>
              <a:rPr lang="tr-TR" sz="900" dirty="0" err="1">
                <a:effectLst/>
                <a:latin typeface="Times New Roman" panose="02020603050405020304" pitchFamily="18" charset="0"/>
                <a:ea typeface="Calibri" panose="020F0502020204030204" pitchFamily="34" charset="0"/>
              </a:rPr>
              <a:t>Rural</a:t>
            </a:r>
            <a:r>
              <a:rPr lang="tr-TR" sz="900" dirty="0">
                <a:effectLst/>
                <a:latin typeface="Times New Roman" panose="02020603050405020304" pitchFamily="18" charset="0"/>
                <a:ea typeface="Calibri" panose="020F0502020204030204" pitchFamily="34" charset="0"/>
              </a:rPr>
              <a:t> </a:t>
            </a:r>
            <a:r>
              <a:rPr lang="tr-TR" sz="900" dirty="0" err="1">
                <a:effectLst/>
                <a:latin typeface="Times New Roman" panose="02020603050405020304" pitchFamily="18" charset="0"/>
                <a:ea typeface="Calibri" panose="020F0502020204030204" pitchFamily="34" charset="0"/>
              </a:rPr>
              <a:t>China</a:t>
            </a:r>
            <a:r>
              <a:rPr lang="tr-TR" sz="900" dirty="0">
                <a:effectLst/>
                <a:latin typeface="Times New Roman" panose="02020603050405020304" pitchFamily="18" charset="0"/>
                <a:ea typeface="Calibri" panose="020F0502020204030204" pitchFamily="34" charset="0"/>
              </a:rPr>
              <a:t> (1949–2008), </a:t>
            </a:r>
            <a:endParaRPr lang="tr-TR" sz="900" dirty="0">
              <a:effectLst/>
              <a:latin typeface="Times New Roman" panose="02020603050405020304" pitchFamily="18" charset="0"/>
              <a:ea typeface="Times New Roman" panose="02020603050405020304" pitchFamily="18" charset="0"/>
            </a:endParaRPr>
          </a:p>
          <a:p>
            <a:pPr algn="just">
              <a:buNone/>
            </a:pPr>
            <a:r>
              <a:rPr lang="tr-TR" sz="900" dirty="0">
                <a:effectLst/>
                <a:latin typeface="Times New Roman" panose="02020603050405020304" pitchFamily="18" charset="0"/>
                <a:ea typeface="Calibri" panose="020F0502020204030204" pitchFamily="34" charset="0"/>
              </a:rPr>
              <a:t>       </a:t>
            </a:r>
            <a:r>
              <a:rPr lang="tr-TR" sz="900" dirty="0" err="1">
                <a:effectLst/>
                <a:latin typeface="Times New Roman" panose="02020603050405020304" pitchFamily="18" charset="0"/>
                <a:ea typeface="Calibri" panose="020F0502020204030204" pitchFamily="34" charset="0"/>
              </a:rPr>
              <a:t>The</a:t>
            </a:r>
            <a:r>
              <a:rPr lang="tr-TR" sz="900" dirty="0">
                <a:effectLst/>
                <a:latin typeface="Times New Roman" panose="02020603050405020304" pitchFamily="18" charset="0"/>
                <a:ea typeface="Calibri" panose="020F0502020204030204" pitchFamily="34" charset="0"/>
              </a:rPr>
              <a:t> International </a:t>
            </a:r>
            <a:r>
              <a:rPr lang="tr-TR" sz="900" dirty="0" err="1">
                <a:effectLst/>
                <a:latin typeface="Times New Roman" panose="02020603050405020304" pitchFamily="18" charset="0"/>
                <a:ea typeface="Calibri" panose="020F0502020204030204" pitchFamily="34" charset="0"/>
              </a:rPr>
              <a:t>Journal</a:t>
            </a:r>
            <a:r>
              <a:rPr lang="tr-TR" sz="900" dirty="0">
                <a:effectLst/>
                <a:latin typeface="Times New Roman" panose="02020603050405020304" pitchFamily="18" charset="0"/>
                <a:ea typeface="Calibri" panose="020F0502020204030204" pitchFamily="34" charset="0"/>
              </a:rPr>
              <a:t> of </a:t>
            </a:r>
            <a:r>
              <a:rPr lang="tr-TR" sz="900" dirty="0" err="1">
                <a:effectLst/>
                <a:latin typeface="Times New Roman" panose="02020603050405020304" pitchFamily="18" charset="0"/>
                <a:ea typeface="Calibri" panose="020F0502020204030204" pitchFamily="34" charset="0"/>
              </a:rPr>
              <a:t>the</a:t>
            </a:r>
            <a:r>
              <a:rPr lang="tr-TR" sz="900" dirty="0">
                <a:effectLst/>
                <a:latin typeface="Times New Roman" panose="02020603050405020304" pitchFamily="18" charset="0"/>
                <a:ea typeface="Calibri" panose="020F0502020204030204" pitchFamily="34" charset="0"/>
              </a:rPr>
              <a:t> </a:t>
            </a:r>
            <a:r>
              <a:rPr lang="tr-TR" sz="900" dirty="0" err="1">
                <a:effectLst/>
                <a:latin typeface="Times New Roman" panose="02020603050405020304" pitchFamily="18" charset="0"/>
                <a:ea typeface="Calibri" panose="020F0502020204030204" pitchFamily="34" charset="0"/>
              </a:rPr>
              <a:t>History</a:t>
            </a:r>
            <a:r>
              <a:rPr lang="tr-TR" sz="900" dirty="0">
                <a:effectLst/>
                <a:latin typeface="Times New Roman" panose="02020603050405020304" pitchFamily="18" charset="0"/>
                <a:ea typeface="Calibri" panose="020F0502020204030204" pitchFamily="34" charset="0"/>
              </a:rPr>
              <a:t> of </a:t>
            </a:r>
            <a:r>
              <a:rPr lang="tr-TR" sz="900" dirty="0" err="1">
                <a:effectLst/>
                <a:latin typeface="Times New Roman" panose="02020603050405020304" pitchFamily="18" charset="0"/>
                <a:ea typeface="Calibri" panose="020F0502020204030204" pitchFamily="34" charset="0"/>
              </a:rPr>
              <a:t>Sport</a:t>
            </a:r>
            <a:r>
              <a:rPr lang="tr-TR" sz="900" dirty="0">
                <a:effectLst/>
                <a:latin typeface="Times New Roman" panose="02020603050405020304" pitchFamily="18" charset="0"/>
                <a:ea typeface="Calibri" panose="020F0502020204030204" pitchFamily="34" charset="0"/>
              </a:rPr>
              <a:t>, 28:7, 1055-1071, DOI:</a:t>
            </a:r>
            <a:endParaRPr lang="tr-TR" sz="900" dirty="0">
              <a:effectLst/>
              <a:latin typeface="Times New Roman" panose="02020603050405020304" pitchFamily="18" charset="0"/>
              <a:ea typeface="Times New Roman" panose="02020603050405020304" pitchFamily="18" charset="0"/>
            </a:endParaRPr>
          </a:p>
          <a:p>
            <a:pPr algn="just">
              <a:buNone/>
            </a:pPr>
            <a:r>
              <a:rPr lang="tr-TR" sz="900" dirty="0">
                <a:effectLst/>
                <a:latin typeface="Times New Roman" panose="02020603050405020304" pitchFamily="18" charset="0"/>
                <a:ea typeface="Calibri" panose="020F0502020204030204" pitchFamily="34" charset="0"/>
              </a:rPr>
              <a:t>       10.1080/09523367.2011.563640</a:t>
            </a:r>
            <a:endParaRPr lang="tr-TR" sz="900" dirty="0">
              <a:effectLst/>
              <a:latin typeface="Times New Roman" panose="02020603050405020304" pitchFamily="18" charset="0"/>
              <a:ea typeface="Times New Roman" panose="02020603050405020304" pitchFamily="18" charset="0"/>
            </a:endParaRPr>
          </a:p>
          <a:p>
            <a:pPr algn="just">
              <a:buNone/>
            </a:pPr>
            <a:r>
              <a:rPr lang="tr-TR" sz="900" dirty="0">
                <a:effectLst/>
                <a:latin typeface="Times New Roman" panose="02020603050405020304" pitchFamily="18" charset="0"/>
                <a:ea typeface="Calibri" panose="020F0502020204030204" pitchFamily="34" charset="0"/>
              </a:rPr>
              <a:t>Yerlikaya B. (2012). Spor Kavramında Dönüşüm Ve Sporun Bir Sosyal Politika Aracı Olarak </a:t>
            </a:r>
            <a:endParaRPr lang="tr-TR" sz="900" dirty="0">
              <a:effectLst/>
              <a:latin typeface="Times New Roman" panose="02020603050405020304" pitchFamily="18" charset="0"/>
              <a:ea typeface="Times New Roman" panose="02020603050405020304" pitchFamily="18" charset="0"/>
            </a:endParaRPr>
          </a:p>
          <a:p>
            <a:pPr algn="just">
              <a:buNone/>
            </a:pPr>
            <a:r>
              <a:rPr lang="tr-TR" sz="900" dirty="0">
                <a:effectLst/>
                <a:latin typeface="Times New Roman" panose="02020603050405020304" pitchFamily="18" charset="0"/>
                <a:ea typeface="Calibri" panose="020F0502020204030204" pitchFamily="34" charset="0"/>
              </a:rPr>
              <a:t>         Kullanımı. Marmara Üniversitesi Sosyal Bilimler Enstitüsü Çalışma Ekonomisi Ve Endüstri </a:t>
            </a:r>
            <a:endParaRPr lang="tr-TR" sz="900" dirty="0">
              <a:effectLst/>
              <a:latin typeface="Times New Roman" panose="02020603050405020304" pitchFamily="18" charset="0"/>
              <a:ea typeface="Times New Roman" panose="02020603050405020304" pitchFamily="18" charset="0"/>
            </a:endParaRPr>
          </a:p>
          <a:p>
            <a:pPr algn="just">
              <a:buNone/>
            </a:pPr>
            <a:r>
              <a:rPr lang="tr-TR" sz="900" dirty="0">
                <a:effectLst/>
                <a:latin typeface="Times New Roman" panose="02020603050405020304" pitchFamily="18" charset="0"/>
                <a:ea typeface="Calibri" panose="020F0502020204030204" pitchFamily="34" charset="0"/>
              </a:rPr>
              <a:t>         İlişkileri Anabilim Dalı Çalışma Ekonomisi Bilim Dalı, Yüksek Lisans Tezi, İstanbul. </a:t>
            </a:r>
            <a:endParaRPr lang="tr-TR" sz="900" dirty="0">
              <a:effectLst/>
              <a:latin typeface="Times New Roman" panose="02020603050405020304" pitchFamily="18" charset="0"/>
              <a:ea typeface="Times New Roman" panose="02020603050405020304" pitchFamily="18" charset="0"/>
            </a:endParaRPr>
          </a:p>
          <a:p>
            <a:pPr algn="just">
              <a:buNone/>
            </a:pPr>
            <a:r>
              <a:rPr lang="tr-TR" sz="900" dirty="0">
                <a:effectLst/>
                <a:latin typeface="Times New Roman" panose="02020603050405020304" pitchFamily="18" charset="0"/>
                <a:ea typeface="Times New Roman" panose="02020603050405020304" pitchFamily="18" charset="0"/>
              </a:rPr>
              <a:t>YKP (1995). Yedinci Kalkınma Planı (1996-2000). http://www.kalkinma.gov.tr/</a:t>
            </a:r>
            <a:r>
              <a:rPr lang="tr-TR" sz="900" dirty="0" err="1">
                <a:effectLst/>
                <a:latin typeface="Times New Roman" panose="02020603050405020304" pitchFamily="18" charset="0"/>
                <a:ea typeface="Times New Roman" panose="02020603050405020304" pitchFamily="18" charset="0"/>
              </a:rPr>
              <a:t>Pages</a:t>
            </a:r>
            <a:r>
              <a:rPr lang="tr-TR" sz="900" dirty="0">
                <a:effectLst/>
                <a:latin typeface="Times New Roman" panose="02020603050405020304" pitchFamily="18" charset="0"/>
                <a:ea typeface="Times New Roman" panose="02020603050405020304" pitchFamily="18" charset="0"/>
              </a:rPr>
              <a:t>/</a:t>
            </a:r>
            <a:r>
              <a:rPr lang="tr-TR" sz="900" dirty="0" err="1">
                <a:effectLst/>
                <a:latin typeface="Times New Roman" panose="02020603050405020304" pitchFamily="18" charset="0"/>
                <a:ea typeface="Times New Roman" panose="02020603050405020304" pitchFamily="18" charset="0"/>
              </a:rPr>
              <a:t>KalkinmaPlanlari</a:t>
            </a:r>
            <a:r>
              <a:rPr lang="tr-TR" sz="900" dirty="0">
                <a:effectLst/>
                <a:latin typeface="Times New Roman" panose="02020603050405020304" pitchFamily="18" charset="0"/>
                <a:ea typeface="Times New Roman" panose="02020603050405020304" pitchFamily="18" charset="0"/>
              </a:rPr>
              <a:t>. </a:t>
            </a:r>
          </a:p>
          <a:p>
            <a:pPr algn="just">
              <a:buNone/>
            </a:pPr>
            <a:r>
              <a:rPr lang="tr-TR" sz="900" dirty="0">
                <a:effectLst/>
                <a:latin typeface="Times New Roman" panose="02020603050405020304" pitchFamily="18" charset="0"/>
                <a:ea typeface="Times New Roman" panose="02020603050405020304" pitchFamily="18" charset="0"/>
              </a:rPr>
              <a:t>         </a:t>
            </a:r>
            <a:r>
              <a:rPr lang="tr-TR" sz="900" dirty="0" err="1">
                <a:effectLst/>
                <a:latin typeface="Times New Roman" panose="02020603050405020304" pitchFamily="18" charset="0"/>
                <a:ea typeface="Times New Roman" panose="02020603050405020304" pitchFamily="18" charset="0"/>
              </a:rPr>
              <a:t>aspx</a:t>
            </a:r>
            <a:endParaRPr lang="tr-TR" sz="900" dirty="0">
              <a:effectLst/>
              <a:latin typeface="Times New Roman" panose="02020603050405020304" pitchFamily="18" charset="0"/>
              <a:ea typeface="Times New Roman" panose="02020603050405020304" pitchFamily="18" charset="0"/>
            </a:endParaRPr>
          </a:p>
          <a:p>
            <a:pPr algn="just">
              <a:buNone/>
            </a:pPr>
            <a:r>
              <a:rPr lang="tr-TR" sz="1800" dirty="0">
                <a:effectLst/>
                <a:latin typeface="Times New Roman" panose="02020603050405020304" pitchFamily="18" charset="0"/>
                <a:ea typeface="Times New Roman" panose="02020603050405020304" pitchFamily="18" charset="0"/>
              </a:rPr>
              <a:t> </a:t>
            </a:r>
            <a:endParaRPr lang="tr-TR"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48413451"/>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76</TotalTime>
  <Words>1920</Words>
  <Application>Microsoft Office PowerPoint</Application>
  <PresentationFormat>Geniş ekran</PresentationFormat>
  <Paragraphs>118</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Calibri</vt:lpstr>
      <vt:lpstr>Calibri Light</vt:lpstr>
      <vt:lpstr>Times New Roman</vt:lpstr>
      <vt:lpstr>TimesNewRomanPSMT</vt:lpstr>
      <vt:lpstr>Geçmişe bakış</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SPOR TESİS POLİTİKALARI</dc:title>
  <dc:creator>Oğuz Özbek</dc:creator>
  <cp:lastModifiedBy>oguz özbek</cp:lastModifiedBy>
  <cp:revision>15</cp:revision>
  <dcterms:created xsi:type="dcterms:W3CDTF">2017-12-10T19:18:07Z</dcterms:created>
  <dcterms:modified xsi:type="dcterms:W3CDTF">2026-04-02T07:41:16Z</dcterms:modified>
</cp:coreProperties>
</file>