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38EBDEE-D7C5-4AEC-9EB7-4AE1E965BB2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3549954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38EBDEE-D7C5-4AEC-9EB7-4AE1E965BB2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1172344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38EBDEE-D7C5-4AEC-9EB7-4AE1E965BB2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844622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38EBDEE-D7C5-4AEC-9EB7-4AE1E965BB2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1253110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38EBDEE-D7C5-4AEC-9EB7-4AE1E965BB2D}" type="datetimeFigureOut">
              <a:rPr lang="tr-TR" smtClean="0"/>
              <a:t>14.05.2020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84811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38EBDEE-D7C5-4AEC-9EB7-4AE1E965BB2D}" type="datetimeFigureOut">
              <a:rPr lang="tr-TR" smtClean="0"/>
              <a:t>14.05.2020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3031026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38EBDEE-D7C5-4AEC-9EB7-4AE1E965BB2D}" type="datetimeFigureOut">
              <a:rPr lang="tr-TR" smtClean="0"/>
              <a:t>14.05.2020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1679207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38EBDEE-D7C5-4AEC-9EB7-4AE1E965BB2D}" type="datetimeFigureOut">
              <a:rPr lang="tr-TR" smtClean="0"/>
              <a:t>14.05.2020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2897045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38EBDEE-D7C5-4AEC-9EB7-4AE1E965BB2D}" type="datetimeFigureOut">
              <a:rPr lang="tr-TR" smtClean="0"/>
              <a:t>14.05.2020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347673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38EBDEE-D7C5-4AEC-9EB7-4AE1E965BB2D}" type="datetimeFigureOut">
              <a:rPr lang="tr-TR" smtClean="0"/>
              <a:t>14.05.2020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149611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38EBDEE-D7C5-4AEC-9EB7-4AE1E965BB2D}" type="datetimeFigureOut">
              <a:rPr lang="tr-TR" smtClean="0"/>
              <a:t>14.05.2020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11CA3A3-8CD8-401B-B6AC-A07F2379A19B}" type="slidenum">
              <a:rPr lang="tr-TR" smtClean="0"/>
              <a:t>‹#›</a:t>
            </a:fld>
            <a:endParaRPr lang="tr-TR"/>
          </a:p>
        </p:txBody>
      </p:sp>
    </p:spTree>
    <p:extLst>
      <p:ext uri="{BB962C8B-B14F-4D97-AF65-F5344CB8AC3E}">
        <p14:creationId xmlns:p14="http://schemas.microsoft.com/office/powerpoint/2010/main" val="3660541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8EBDEE-D7C5-4AEC-9EB7-4AE1E965BB2D}" type="datetimeFigureOut">
              <a:rPr lang="tr-TR" smtClean="0"/>
              <a:t>14.05.2020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CA3A3-8CD8-401B-B6AC-A07F2379A19B}" type="slidenum">
              <a:rPr lang="tr-TR" smtClean="0"/>
              <a:t>‹#›</a:t>
            </a:fld>
            <a:endParaRPr lang="tr-TR"/>
          </a:p>
        </p:txBody>
      </p:sp>
    </p:spTree>
    <p:extLst>
      <p:ext uri="{BB962C8B-B14F-4D97-AF65-F5344CB8AC3E}">
        <p14:creationId xmlns:p14="http://schemas.microsoft.com/office/powerpoint/2010/main" val="4216031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mazon.com.tr/s/ref=dp_byline_sr_book_2?ie=UTF8&amp;field-author=%C3%9Cmm%C3%BChan+Nazan+Yatk%C4%B1n&amp;search-alias=books" TargetMode="External"/><Relationship Id="rId2" Type="http://schemas.openxmlformats.org/officeDocument/2006/relationships/hyperlink" Target="https://www.amazon.com.tr/s/ref=dp_byline_sr_book_1?ie=UTF8&amp;field-author=Ahmet+Yatk%C4%B1n&amp;search-alias=book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Halkla İlişkiler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40868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Sosyal sorumlulukta ki en önemli amaç, toplumsal fayda oluşturmaktadır. Bunu yaparken de kişisel çıkarlar gözetilmeksizin toplumun ihtiyaçları ve sorunları hedef alınarak gerçekleştirilen işlemler gerçek bir sosyal sorumluluk olarak değerlendirilebilir. </a:t>
            </a:r>
          </a:p>
          <a:p>
            <a:r>
              <a:rPr lang="tr-TR" dirty="0" smtClean="0"/>
              <a:t/>
            </a:r>
            <a:br>
              <a:rPr lang="tr-TR" dirty="0" smtClean="0"/>
            </a:br>
            <a:r>
              <a:rPr lang="tr-TR" dirty="0" smtClean="0"/>
              <a:t/>
            </a:r>
            <a:br>
              <a:rPr lang="tr-TR" dirty="0" smtClean="0"/>
            </a:br>
            <a:endParaRPr lang="tr-TR" dirty="0"/>
          </a:p>
        </p:txBody>
      </p:sp>
    </p:spTree>
    <p:extLst>
      <p:ext uri="{BB962C8B-B14F-4D97-AF65-F5344CB8AC3E}">
        <p14:creationId xmlns:p14="http://schemas.microsoft.com/office/powerpoint/2010/main" val="204532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Sosyal sorumluluk projeleri sayesinde bireylerde, empati, fedakarlık, hayırseverlik, yaşam felsefesi, bir gruba ait hissetme ve toplumsal değerler gibi birçok farkındalık ve olumlu kişilik özellikleri yer etmeye başlamaktadır. Sosyal sorumlulukta herhangi bir kar amacı güdülmemek ile birlikte bu durum sivil toplum örgütleri veya işletmeler aracılığı ile gerçekleştirilmektedir.</a:t>
            </a:r>
          </a:p>
          <a:p>
            <a:endParaRPr lang="tr-TR" dirty="0"/>
          </a:p>
        </p:txBody>
      </p:sp>
    </p:spTree>
    <p:extLst>
      <p:ext uri="{BB962C8B-B14F-4D97-AF65-F5344CB8AC3E}">
        <p14:creationId xmlns:p14="http://schemas.microsoft.com/office/powerpoint/2010/main" val="4219837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b="1" dirty="0" smtClean="0"/>
              <a:t>Sosyal sorumluluk çalışmaları nelerdir?</a:t>
            </a:r>
            <a:endParaRPr lang="tr-TR" altLang="tr-TR" dirty="0" smtClean="0"/>
          </a:p>
          <a:p>
            <a:r>
              <a:rPr lang="tr-TR" altLang="tr-TR" dirty="0" smtClean="0"/>
              <a:t>kaliteli ürün ve hizmet ortaya çıkarmak, </a:t>
            </a:r>
          </a:p>
          <a:p>
            <a:r>
              <a:rPr lang="tr-TR" altLang="tr-TR" dirty="0" smtClean="0"/>
              <a:t>çevre sorunlarına karşı duyarlı olmak, </a:t>
            </a:r>
          </a:p>
          <a:p>
            <a:r>
              <a:rPr lang="tr-TR" altLang="tr-TR" dirty="0" smtClean="0"/>
              <a:t>halkın istek ve şikâyetlerini önemsemek, </a:t>
            </a:r>
          </a:p>
          <a:p>
            <a:r>
              <a:rPr lang="tr-TR" altLang="tr-TR" dirty="0" smtClean="0"/>
              <a:t>çalışanların hak ve hukukuna saygılı olmak, </a:t>
            </a:r>
          </a:p>
          <a:p>
            <a:endParaRPr lang="tr-TR" dirty="0"/>
          </a:p>
        </p:txBody>
      </p:sp>
    </p:spTree>
    <p:extLst>
      <p:ext uri="{BB962C8B-B14F-4D97-AF65-F5344CB8AC3E}">
        <p14:creationId xmlns:p14="http://schemas.microsoft.com/office/powerpoint/2010/main" val="1964267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smtClean="0"/>
              <a:t>çalışanların karar alam sürecine katılmalarını sağlamak, </a:t>
            </a:r>
          </a:p>
          <a:p>
            <a:r>
              <a:rPr lang="tr-TR" altLang="tr-TR" dirty="0" smtClean="0"/>
              <a:t>sosyal, kültürel ve eğitsel etkinliklere yer vermek gelir.</a:t>
            </a:r>
          </a:p>
          <a:p>
            <a:r>
              <a:rPr lang="tr-TR" altLang="tr-TR" dirty="0" smtClean="0"/>
              <a:t>Şeffaf olma</a:t>
            </a:r>
          </a:p>
          <a:p>
            <a:r>
              <a:rPr lang="tr-TR" altLang="tr-TR" dirty="0" smtClean="0"/>
              <a:t>Dürüstlük</a:t>
            </a:r>
          </a:p>
          <a:p>
            <a:r>
              <a:rPr lang="tr-TR" altLang="tr-TR" dirty="0" smtClean="0"/>
              <a:t>Açık olma</a:t>
            </a:r>
          </a:p>
          <a:p>
            <a:r>
              <a:rPr lang="tr-TR" altLang="tr-TR" dirty="0" smtClean="0"/>
              <a:t>Güven sağlama</a:t>
            </a:r>
          </a:p>
          <a:p>
            <a:endParaRPr lang="tr-TR" dirty="0"/>
          </a:p>
        </p:txBody>
      </p:sp>
    </p:spTree>
    <p:extLst>
      <p:ext uri="{BB962C8B-B14F-4D97-AF65-F5344CB8AC3E}">
        <p14:creationId xmlns:p14="http://schemas.microsoft.com/office/powerpoint/2010/main" val="2102988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Her sektörden bir çok firma sosyal sorumluluk projeleri içinde faaliyet göstererek hem halkın sempatisini hem de güvenini kazanabilmektedir.</a:t>
            </a:r>
            <a:endParaRPr lang="tr-TR" dirty="0"/>
          </a:p>
        </p:txBody>
      </p:sp>
    </p:spTree>
    <p:extLst>
      <p:ext uri="{BB962C8B-B14F-4D97-AF65-F5344CB8AC3E}">
        <p14:creationId xmlns:p14="http://schemas.microsoft.com/office/powerpoint/2010/main" val="2215285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smtClean="0"/>
              <a:t>Tengilimoğlu</a:t>
            </a:r>
            <a:r>
              <a:rPr lang="tr-TR" dirty="0" smtClean="0"/>
              <a:t>, D. Sağlık Kurumlarında Halkla İlişkiler.</a:t>
            </a:r>
          </a:p>
          <a:p>
            <a:r>
              <a:rPr lang="tr-TR" dirty="0" smtClean="0"/>
              <a:t>Halkla İlişkiler ve İletişim , 2018, </a:t>
            </a:r>
            <a:r>
              <a:rPr lang="tr-TR" u="sng" dirty="0" smtClean="0">
                <a:hlinkClick r:id="rId2"/>
              </a:rPr>
              <a:t>Ahmet Yatkın</a:t>
            </a:r>
            <a:r>
              <a:rPr lang="tr-TR" dirty="0" smtClean="0"/>
              <a:t> , </a:t>
            </a:r>
            <a:r>
              <a:rPr lang="tr-TR" u="sng" dirty="0" smtClean="0">
                <a:hlinkClick r:id="rId3"/>
              </a:rPr>
              <a:t>Ümmühan Nazan Yatkın</a:t>
            </a:r>
            <a:r>
              <a:rPr lang="tr-TR" dirty="0" smtClean="0"/>
              <a:t> , Nobel Akademik Yayıncılık; 5. baskı </a:t>
            </a:r>
            <a:endParaRPr lang="tr-TR" b="1" dirty="0" smtClean="0"/>
          </a:p>
          <a:p>
            <a:r>
              <a:rPr lang="tr-TR" dirty="0" smtClean="0"/>
              <a:t>Bülbül, R. (2000). Halkla İlişkiler ve Tanıtım, Nobel Yayın, Ankara</a:t>
            </a:r>
            <a:endParaRPr lang="tr-TR" b="1" dirty="0" smtClean="0"/>
          </a:p>
          <a:p>
            <a:r>
              <a:rPr lang="tr-TR" dirty="0" smtClean="0"/>
              <a:t>Ertekin, Y. (2000). Halkla İlişkiler, Yargı Yayıncılık, Ankara</a:t>
            </a:r>
          </a:p>
          <a:p>
            <a:r>
              <a:rPr lang="tr-TR" dirty="0" smtClean="0"/>
              <a:t>Mısırlı, İ. (2003). Genel İletişim, Detay Yayıncılık, Ankara </a:t>
            </a:r>
          </a:p>
          <a:p>
            <a:r>
              <a:rPr lang="tr-TR" dirty="0" smtClean="0"/>
              <a:t>T.C. Anadolu Üniversitesi Yayını No: 2713 </a:t>
            </a:r>
            <a:r>
              <a:rPr lang="tr-TR" dirty="0" err="1" smtClean="0"/>
              <a:t>Açıköğretim</a:t>
            </a:r>
            <a:r>
              <a:rPr lang="tr-TR" dirty="0" smtClean="0"/>
              <a:t> Fakültesi Yayını No: 1676</a:t>
            </a:r>
          </a:p>
          <a:p>
            <a:r>
              <a:rPr lang="tr-TR" dirty="0" smtClean="0"/>
              <a:t>Halkla İlişkiler</a:t>
            </a:r>
          </a:p>
          <a:p>
            <a:r>
              <a:rPr lang="tr-TR" dirty="0" smtClean="0"/>
              <a:t>Yazarlar </a:t>
            </a:r>
            <a:r>
              <a:rPr lang="tr-TR" dirty="0" err="1" smtClean="0"/>
              <a:t>Prof.Dr</a:t>
            </a:r>
            <a:r>
              <a:rPr lang="tr-TR" dirty="0" smtClean="0"/>
              <a:t>. Ahmet Kalender (Ünite 1) </a:t>
            </a:r>
            <a:r>
              <a:rPr lang="tr-TR" dirty="0" err="1" smtClean="0"/>
              <a:t>Prof.Dr</a:t>
            </a:r>
            <a:r>
              <a:rPr lang="tr-TR" dirty="0" smtClean="0"/>
              <a:t>. Zeynep Filiz </a:t>
            </a:r>
            <a:r>
              <a:rPr lang="tr-TR" dirty="0" err="1" smtClean="0"/>
              <a:t>Peltekoğlu</a:t>
            </a:r>
            <a:r>
              <a:rPr lang="tr-TR" dirty="0" smtClean="0"/>
              <a:t> (Ünite 2) </a:t>
            </a:r>
            <a:r>
              <a:rPr lang="tr-TR" dirty="0" err="1" smtClean="0"/>
              <a:t>Doç.Dr</a:t>
            </a:r>
            <a:r>
              <a:rPr lang="tr-TR" dirty="0" smtClean="0"/>
              <a:t>. Sevil </a:t>
            </a:r>
            <a:r>
              <a:rPr lang="tr-TR" dirty="0" err="1" smtClean="0"/>
              <a:t>Bayçu</a:t>
            </a:r>
            <a:r>
              <a:rPr lang="tr-TR" dirty="0" smtClean="0"/>
              <a:t> (Ünite 3) </a:t>
            </a:r>
            <a:r>
              <a:rPr lang="tr-TR" dirty="0" err="1" smtClean="0"/>
              <a:t>Dr.Öğr.Üyesi</a:t>
            </a:r>
            <a:r>
              <a:rPr lang="tr-TR" dirty="0" smtClean="0"/>
              <a:t> Mehmet Sinan Ergüven (Ünite 4) </a:t>
            </a:r>
            <a:r>
              <a:rPr lang="tr-TR" dirty="0" err="1" smtClean="0"/>
              <a:t>Prof.Dr</a:t>
            </a:r>
            <a:r>
              <a:rPr lang="tr-TR" dirty="0" smtClean="0"/>
              <a:t>. </a:t>
            </a:r>
            <a:r>
              <a:rPr lang="tr-TR" dirty="0" err="1" smtClean="0"/>
              <a:t>Rasime</a:t>
            </a:r>
            <a:r>
              <a:rPr lang="tr-TR" dirty="0" smtClean="0"/>
              <a:t> Ayhan Yılmaz (Ünite 5) </a:t>
            </a:r>
            <a:r>
              <a:rPr lang="tr-TR" dirty="0" err="1" smtClean="0"/>
              <a:t>Prof.Dr</a:t>
            </a:r>
            <a:r>
              <a:rPr lang="tr-TR" dirty="0" smtClean="0"/>
              <a:t>. Ayla Okay (Ünite 6) </a:t>
            </a:r>
            <a:r>
              <a:rPr lang="tr-TR" dirty="0" err="1" smtClean="0"/>
              <a:t>Prof.Dr</a:t>
            </a:r>
            <a:r>
              <a:rPr lang="tr-TR" dirty="0" smtClean="0"/>
              <a:t>. Aylin Göztaş (Ünite 7) </a:t>
            </a:r>
            <a:r>
              <a:rPr lang="tr-TR" dirty="0" err="1" smtClean="0"/>
              <a:t>Prof.Dr</a:t>
            </a:r>
            <a:r>
              <a:rPr lang="tr-TR" dirty="0" smtClean="0"/>
              <a:t>. Sema Becerikli (Ünite 8)  </a:t>
            </a:r>
          </a:p>
          <a:p>
            <a:r>
              <a:rPr lang="tr-TR" dirty="0" smtClean="0"/>
              <a:t>Editör </a:t>
            </a:r>
            <a:r>
              <a:rPr lang="tr-TR" dirty="0" err="1" smtClean="0"/>
              <a:t>Prof.Dr</a:t>
            </a:r>
            <a:r>
              <a:rPr lang="tr-TR" dirty="0" smtClean="0"/>
              <a:t>. Aydın Ziya Özgür</a:t>
            </a:r>
          </a:p>
          <a:p>
            <a:r>
              <a:rPr lang="tr-TR" dirty="0" err="1" smtClean="0"/>
              <a:t>Megep</a:t>
            </a:r>
            <a:r>
              <a:rPr lang="tr-TR" dirty="0" smtClean="0"/>
              <a:t> (Mesleki Eğitim Ve Öğretim Sisteminin Güçlendirilmesi Projesi) Halkla İlişkiler Ve  Organizasyon Hizmetleri Alanı , Ankara 2007, Milli Eğitim Bakanlığı</a:t>
            </a:r>
          </a:p>
          <a:p>
            <a:endParaRPr lang="tr-TR" dirty="0"/>
          </a:p>
        </p:txBody>
      </p:sp>
    </p:spTree>
    <p:extLst>
      <p:ext uri="{BB962C8B-B14F-4D97-AF65-F5344CB8AC3E}">
        <p14:creationId xmlns:p14="http://schemas.microsoft.com/office/powerpoint/2010/main" val="2171806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T.C. Anadolu </a:t>
            </a:r>
            <a:r>
              <a:rPr lang="tr-TR" dirty="0" err="1" smtClean="0"/>
              <a:t>Ün‹Vers‹Tes</a:t>
            </a:r>
            <a:r>
              <a:rPr lang="tr-TR" dirty="0" smtClean="0"/>
              <a:t>‹ Yayını No: 2613  </a:t>
            </a:r>
            <a:r>
              <a:rPr lang="tr-TR" dirty="0" err="1" smtClean="0"/>
              <a:t>Açıköğretim</a:t>
            </a:r>
            <a:r>
              <a:rPr lang="tr-TR" dirty="0" smtClean="0"/>
              <a:t> Fakültesi Yayını No: 1581</a:t>
            </a:r>
          </a:p>
          <a:p>
            <a:r>
              <a:rPr lang="tr-TR" dirty="0" smtClean="0"/>
              <a:t>Halkla İlişkiler Uygulama Teknikleri</a:t>
            </a:r>
          </a:p>
          <a:p>
            <a:r>
              <a:rPr lang="tr-TR" dirty="0" smtClean="0"/>
              <a:t>Yazarlar </a:t>
            </a:r>
            <a:r>
              <a:rPr lang="tr-TR" dirty="0" err="1" smtClean="0"/>
              <a:t>Öğr.Gör.Dr</a:t>
            </a:r>
            <a:r>
              <a:rPr lang="tr-TR" dirty="0" smtClean="0"/>
              <a:t>. Melike </a:t>
            </a:r>
            <a:r>
              <a:rPr lang="tr-TR" dirty="0" err="1" smtClean="0"/>
              <a:t>Taﬁcıoğlu</a:t>
            </a:r>
            <a:r>
              <a:rPr lang="tr-TR" dirty="0" smtClean="0"/>
              <a:t> (Ünite 1) </a:t>
            </a:r>
            <a:r>
              <a:rPr lang="tr-TR" dirty="0" err="1" smtClean="0"/>
              <a:t>Yrd.Doç.Dr</a:t>
            </a:r>
            <a:r>
              <a:rPr lang="tr-TR" dirty="0" smtClean="0"/>
              <a:t>. Feyyaz Bodur (Ünite 2) </a:t>
            </a:r>
            <a:r>
              <a:rPr lang="tr-TR" dirty="0" err="1" smtClean="0"/>
              <a:t>Doç.Dr</a:t>
            </a:r>
            <a:r>
              <a:rPr lang="tr-TR" dirty="0" smtClean="0"/>
              <a:t>. Hüseyin Eryılmaz (Ünite 3) </a:t>
            </a:r>
            <a:r>
              <a:rPr lang="tr-TR" dirty="0" err="1" smtClean="0"/>
              <a:t>Yrd.Doç.Dr</a:t>
            </a:r>
            <a:r>
              <a:rPr lang="tr-TR" dirty="0" smtClean="0"/>
              <a:t>. Berrin </a:t>
            </a:r>
            <a:r>
              <a:rPr lang="tr-TR" dirty="0" err="1" smtClean="0"/>
              <a:t>Özkanal</a:t>
            </a:r>
            <a:r>
              <a:rPr lang="tr-TR" dirty="0" smtClean="0"/>
              <a:t> (Ünite 4) </a:t>
            </a:r>
            <a:r>
              <a:rPr lang="tr-TR" dirty="0" err="1" smtClean="0"/>
              <a:t>Prof.Dr</a:t>
            </a:r>
            <a:r>
              <a:rPr lang="tr-TR" dirty="0" smtClean="0"/>
              <a:t>. Cengiz Hakan Aydın (Ünite 5) </a:t>
            </a:r>
            <a:r>
              <a:rPr lang="tr-TR" dirty="0" err="1" smtClean="0"/>
              <a:t>Öğr.Gör</a:t>
            </a:r>
            <a:r>
              <a:rPr lang="tr-TR" dirty="0" smtClean="0"/>
              <a:t>. Eren Göksel (Ünite 6)</a:t>
            </a:r>
          </a:p>
          <a:p>
            <a:r>
              <a:rPr lang="tr-TR" dirty="0" smtClean="0"/>
              <a:t>Editör </a:t>
            </a:r>
            <a:r>
              <a:rPr lang="tr-TR" dirty="0" err="1" smtClean="0"/>
              <a:t>Yrd.Doç.Dr</a:t>
            </a:r>
            <a:r>
              <a:rPr lang="tr-TR" dirty="0" smtClean="0"/>
              <a:t>. Berrin </a:t>
            </a:r>
            <a:r>
              <a:rPr lang="tr-TR" dirty="0" err="1" smtClean="0"/>
              <a:t>Özkanal</a:t>
            </a:r>
            <a:endParaRPr lang="tr-TR" dirty="0" smtClean="0"/>
          </a:p>
          <a:p>
            <a:r>
              <a:rPr lang="tr-TR" dirty="0" smtClean="0"/>
              <a:t> </a:t>
            </a:r>
          </a:p>
          <a:p>
            <a:r>
              <a:rPr lang="tr-TR" dirty="0" smtClean="0"/>
              <a:t>T.C. Anadolu Üniversitesi Yayını No: 2603 </a:t>
            </a:r>
            <a:r>
              <a:rPr lang="tr-TR" dirty="0" err="1" smtClean="0"/>
              <a:t>Açıköğretim</a:t>
            </a:r>
            <a:r>
              <a:rPr lang="tr-TR" dirty="0" smtClean="0"/>
              <a:t> Fakültesi Yayını No: 1571 </a:t>
            </a:r>
          </a:p>
          <a:p>
            <a:r>
              <a:rPr lang="tr-TR" dirty="0" smtClean="0"/>
              <a:t>Halkla İlişkiler Yönetimi </a:t>
            </a:r>
          </a:p>
          <a:p>
            <a:r>
              <a:rPr lang="tr-TR" dirty="0" smtClean="0"/>
              <a:t>Yazarlar </a:t>
            </a:r>
            <a:r>
              <a:rPr lang="tr-TR" dirty="0" err="1" smtClean="0"/>
              <a:t>Doç.Dr</a:t>
            </a:r>
            <a:r>
              <a:rPr lang="tr-TR" dirty="0" smtClean="0"/>
              <a:t>. Filiz Demir (Ünite 1, 3) </a:t>
            </a:r>
            <a:r>
              <a:rPr lang="tr-TR" dirty="0" err="1" smtClean="0"/>
              <a:t>Arş.Gör.Dr</a:t>
            </a:r>
            <a:r>
              <a:rPr lang="tr-TR" dirty="0" smtClean="0"/>
              <a:t>. Ozan </a:t>
            </a:r>
            <a:r>
              <a:rPr lang="tr-TR" dirty="0" err="1" smtClean="0"/>
              <a:t>Ağlargöz</a:t>
            </a:r>
            <a:r>
              <a:rPr lang="tr-TR" dirty="0" smtClean="0"/>
              <a:t> (Ünite 2) </a:t>
            </a:r>
            <a:r>
              <a:rPr lang="tr-TR" dirty="0" err="1" smtClean="0"/>
              <a:t>Yrd.Doç.Dr</a:t>
            </a:r>
            <a:r>
              <a:rPr lang="tr-TR" dirty="0" smtClean="0"/>
              <a:t>. N. Bilge İspir (Ünite 4) </a:t>
            </a:r>
            <a:r>
              <a:rPr lang="tr-TR" dirty="0" err="1" smtClean="0"/>
              <a:t>Doç.Dr</a:t>
            </a:r>
            <a:r>
              <a:rPr lang="tr-TR" dirty="0" smtClean="0"/>
              <a:t>. İdil Süher (Ünite 5) </a:t>
            </a:r>
            <a:r>
              <a:rPr lang="tr-TR" dirty="0" err="1" smtClean="0"/>
              <a:t>Öğr.Gör</a:t>
            </a:r>
            <a:r>
              <a:rPr lang="tr-TR" dirty="0" smtClean="0"/>
              <a:t>. Levent </a:t>
            </a:r>
            <a:r>
              <a:rPr lang="tr-TR" dirty="0" err="1" smtClean="0"/>
              <a:t>Özkoçak</a:t>
            </a:r>
            <a:r>
              <a:rPr lang="tr-TR" dirty="0" smtClean="0"/>
              <a:t> (Ünite 6)    Editör </a:t>
            </a:r>
            <a:r>
              <a:rPr lang="tr-TR" dirty="0" err="1" smtClean="0"/>
              <a:t>Yrd.Doç.Dr</a:t>
            </a:r>
            <a:r>
              <a:rPr lang="tr-TR" dirty="0" smtClean="0"/>
              <a:t>. Nuray Tokgöz</a:t>
            </a:r>
          </a:p>
          <a:p>
            <a:r>
              <a:rPr lang="tr-TR" dirty="0" smtClean="0"/>
              <a:t> </a:t>
            </a:r>
          </a:p>
          <a:p>
            <a:r>
              <a:rPr lang="tr-TR" dirty="0" err="1" smtClean="0"/>
              <a:t>Megep</a:t>
            </a:r>
            <a:r>
              <a:rPr lang="tr-TR" dirty="0" smtClean="0"/>
              <a:t> (Meslekî Eğitim Ve Öğretim Sisteminin  Güçlendirilmesi Projesi) </a:t>
            </a:r>
          </a:p>
          <a:p>
            <a:r>
              <a:rPr lang="tr-TR" dirty="0" smtClean="0"/>
              <a:t>Halkla İlişkiler Ve Organizasyon Hizmetleri </a:t>
            </a:r>
          </a:p>
          <a:p>
            <a:r>
              <a:rPr lang="tr-TR" dirty="0" smtClean="0"/>
              <a:t>Halkla İlişkiler Kavramı </a:t>
            </a:r>
          </a:p>
          <a:p>
            <a:r>
              <a:rPr lang="tr-TR" dirty="0" smtClean="0"/>
              <a:t> Ankara 2006, Milli Eğitim Bakanlığı</a:t>
            </a:r>
          </a:p>
          <a:p>
            <a:endParaRPr lang="tr-TR" dirty="0"/>
          </a:p>
        </p:txBody>
      </p:sp>
    </p:spTree>
    <p:extLst>
      <p:ext uri="{BB962C8B-B14F-4D97-AF65-F5344CB8AC3E}">
        <p14:creationId xmlns:p14="http://schemas.microsoft.com/office/powerpoint/2010/main" val="32627783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248</Words>
  <Application>Microsoft Office PowerPoint</Application>
  <PresentationFormat>Ekran Gösterisi (4:3)</PresentationFormat>
  <Paragraphs>39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Halkla İlişkiler</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dc:title>
  <dc:creator>EDA</dc:creator>
  <cp:lastModifiedBy>EDA</cp:lastModifiedBy>
  <cp:revision>6</cp:revision>
  <dcterms:created xsi:type="dcterms:W3CDTF">2020-05-14T11:52:10Z</dcterms:created>
  <dcterms:modified xsi:type="dcterms:W3CDTF">2020-05-14T11:58:30Z</dcterms:modified>
</cp:coreProperties>
</file>