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2" r:id="rId3"/>
    <p:sldId id="303" r:id="rId4"/>
    <p:sldId id="304" r:id="rId5"/>
    <p:sldId id="305" r:id="rId6"/>
    <p:sldId id="30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Üyesi 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2900" b="1" dirty="0" smtClean="0">
                <a:latin typeface="Book Antiqua" panose="02040602050305030304" pitchFamily="18" charset="0"/>
              </a:rPr>
              <a:t>Kaynakça Örnekleri</a:t>
            </a:r>
            <a:endParaRPr lang="en-US" sz="1300" dirty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04404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Grup 15"/>
          <p:cNvGrpSpPr/>
          <p:nvPr/>
        </p:nvGrpSpPr>
        <p:grpSpPr>
          <a:xfrm>
            <a:off x="1187624" y="1556792"/>
            <a:ext cx="6912768" cy="1440160"/>
            <a:chOff x="0" y="0"/>
            <a:chExt cx="4467225" cy="1184003"/>
          </a:xfrm>
        </p:grpSpPr>
        <p:sp>
          <p:nvSpPr>
            <p:cNvPr id="17" name="Metin Kutusu 8"/>
            <p:cNvSpPr txBox="1">
              <a:spLocks noChangeArrowheads="1"/>
            </p:cNvSpPr>
            <p:nvPr/>
          </p:nvSpPr>
          <p:spPr bwMode="auto">
            <a:xfrm>
              <a:off x="2013857" y="957943"/>
              <a:ext cx="5372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150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etin Kutusu 9"/>
            <p:cNvSpPr txBox="1">
              <a:spLocks noChangeArrowheads="1"/>
            </p:cNvSpPr>
            <p:nvPr/>
          </p:nvSpPr>
          <p:spPr bwMode="auto">
            <a:xfrm>
              <a:off x="250372" y="925286"/>
              <a:ext cx="788035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78-91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259205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Katy</a:t>
              </a:r>
              <a:r>
                <a:rPr lang="tr-TR" sz="1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tr-TR" sz="14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Carlson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4467225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Prediction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contrast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in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sentences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with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and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without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focus</a:t>
              </a:r>
              <a:r>
                <a:rPr lang="tr-TR" sz="16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 </a:t>
              </a:r>
              <a:r>
                <a:rPr lang="tr-TR" sz="16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MinionPro-Regular"/>
                </a:rPr>
                <a:t>marking</a:t>
              </a:r>
              <a:endParaRPr lang="en-US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Metin Kutusu 12"/>
            <p:cNvSpPr txBox="1">
              <a:spLocks noChangeArrowheads="1"/>
            </p:cNvSpPr>
            <p:nvPr/>
          </p:nvSpPr>
          <p:spPr bwMode="auto">
            <a:xfrm>
              <a:off x="3483429" y="457200"/>
              <a:ext cx="955675" cy="2546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MinionPro-Regular"/>
                </a:rPr>
                <a:t>Lingua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Metin Kutusu 13"/>
            <p:cNvSpPr txBox="1">
              <a:spLocks noChangeArrowheads="1"/>
            </p:cNvSpPr>
            <p:nvPr/>
          </p:nvSpPr>
          <p:spPr bwMode="auto">
            <a:xfrm>
              <a:off x="1621972" y="457200"/>
              <a:ext cx="133350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Elsevier</a:t>
              </a:r>
              <a:r>
                <a:rPr lang="tr-TR" sz="16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Yayınları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Metin Kutusu 14"/>
            <p:cNvSpPr txBox="1">
              <a:spLocks noChangeArrowheads="1"/>
            </p:cNvSpPr>
            <p:nvPr/>
          </p:nvSpPr>
          <p:spPr bwMode="auto">
            <a:xfrm>
              <a:off x="3614057" y="925286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2014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Grup 15"/>
          <p:cNvGrpSpPr/>
          <p:nvPr/>
        </p:nvGrpSpPr>
        <p:grpSpPr>
          <a:xfrm>
            <a:off x="1187624" y="1556792"/>
            <a:ext cx="6912768" cy="1404300"/>
            <a:chOff x="0" y="0"/>
            <a:chExt cx="4467225" cy="1154521"/>
          </a:xfrm>
        </p:grpSpPr>
        <p:sp>
          <p:nvSpPr>
            <p:cNvPr id="17" name="Metin Kutusu 8"/>
            <p:cNvSpPr txBox="1">
              <a:spLocks noChangeArrowheads="1"/>
            </p:cNvSpPr>
            <p:nvPr/>
          </p:nvSpPr>
          <p:spPr bwMode="auto">
            <a:xfrm>
              <a:off x="1821266" y="928461"/>
              <a:ext cx="731625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Baskı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etin Kutusu 9"/>
            <p:cNvSpPr txBox="1">
              <a:spLocks noChangeArrowheads="1"/>
            </p:cNvSpPr>
            <p:nvPr/>
          </p:nvSpPr>
          <p:spPr bwMode="auto">
            <a:xfrm>
              <a:off x="250372" y="925286"/>
              <a:ext cx="788035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65-74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259205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Xiaonong</a:t>
              </a: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Zhu</a:t>
              </a:r>
              <a:endParaRPr lang="en-US" sz="16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4467225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Encyclopedia of </a:t>
              </a: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the</a:t>
              </a: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</a:t>
              </a: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&amp; </a:t>
              </a: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Behavioral</a:t>
              </a: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tr-TR" sz="1600" dirty="0" err="1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Sciences</a:t>
              </a:r>
              <a:r>
                <a:rPr lang="tr-TR" sz="16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16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Metin Kutusu 12"/>
            <p:cNvSpPr txBox="1">
              <a:spLocks noChangeArrowheads="1"/>
            </p:cNvSpPr>
            <p:nvPr/>
          </p:nvSpPr>
          <p:spPr bwMode="auto">
            <a:xfrm>
              <a:off x="2955472" y="457200"/>
              <a:ext cx="1511753" cy="2546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 err="1">
                  <a:latin typeface="Book Antiqua" panose="02040602050305030304" pitchFamily="18" charset="0"/>
                </a:rPr>
                <a:t>Phonetics</a:t>
              </a:r>
              <a:r>
                <a:rPr lang="tr-TR" sz="1600" dirty="0">
                  <a:latin typeface="Book Antiqua" panose="02040602050305030304" pitchFamily="18" charset="0"/>
                </a:rPr>
                <a:t>, </a:t>
              </a:r>
              <a:r>
                <a:rPr lang="tr-TR" sz="1600" dirty="0" err="1" smtClean="0">
                  <a:latin typeface="Book Antiqua" panose="02040602050305030304" pitchFamily="18" charset="0"/>
                </a:rPr>
                <a:t>Articulatory</a:t>
              </a:r>
              <a:endParaRPr lang="en-US" sz="1600" dirty="0">
                <a:latin typeface="Book Antiqua" panose="02040602050305030304" pitchFamily="18" charset="0"/>
              </a:endParaRPr>
            </a:p>
            <a:p>
              <a:r>
                <a:rPr lang="tr-TR" sz="1600" dirty="0">
                  <a:latin typeface="Book Antiqua" panose="02040602050305030304" pitchFamily="18" charset="0"/>
                </a:rPr>
                <a:t> 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2" name="Metin Kutusu 13"/>
            <p:cNvSpPr txBox="1">
              <a:spLocks noChangeArrowheads="1"/>
            </p:cNvSpPr>
            <p:nvPr/>
          </p:nvSpPr>
          <p:spPr bwMode="auto">
            <a:xfrm>
              <a:off x="1474163" y="446087"/>
              <a:ext cx="133350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Elsevier</a:t>
              </a:r>
              <a:r>
                <a:rPr lang="tr-TR" sz="16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Yayınları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Metin Kutusu 14"/>
            <p:cNvSpPr txBox="1">
              <a:spLocks noChangeArrowheads="1"/>
            </p:cNvSpPr>
            <p:nvPr/>
          </p:nvSpPr>
          <p:spPr bwMode="auto">
            <a:xfrm>
              <a:off x="3614057" y="925286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2015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Metin Kutusu 10"/>
          <p:cNvSpPr txBox="1">
            <a:spLocks noChangeArrowheads="1"/>
          </p:cNvSpPr>
          <p:nvPr/>
        </p:nvSpPr>
        <p:spPr bwMode="auto">
          <a:xfrm>
            <a:off x="1165506" y="3239199"/>
            <a:ext cx="4198581" cy="33675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600" dirty="0" smtClean="0">
                <a:latin typeface="+mj-lt"/>
              </a:rPr>
              <a:t>Yay. </a:t>
            </a:r>
            <a:r>
              <a:rPr lang="en-US" sz="1600" dirty="0" smtClean="0">
                <a:latin typeface="+mj-lt"/>
              </a:rPr>
              <a:t>Neil </a:t>
            </a:r>
            <a:r>
              <a:rPr lang="en-US" sz="1600" dirty="0">
                <a:latin typeface="+mj-lt"/>
              </a:rPr>
              <a:t>J. </a:t>
            </a:r>
            <a:r>
              <a:rPr lang="en-US" sz="1600" dirty="0" err="1">
                <a:latin typeface="+mj-lt"/>
              </a:rPr>
              <a:t>Smelser</a:t>
            </a:r>
            <a:r>
              <a:rPr lang="en-US" sz="1600" dirty="0">
                <a:latin typeface="+mj-lt"/>
              </a:rPr>
              <a:t> and Paul B. </a:t>
            </a:r>
            <a:r>
              <a:rPr lang="en-US" sz="1600" dirty="0" err="1">
                <a:latin typeface="+mj-lt"/>
              </a:rPr>
              <a:t>Baltes</a:t>
            </a:r>
            <a:endParaRPr lang="en-US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Grup 15"/>
          <p:cNvGrpSpPr/>
          <p:nvPr/>
        </p:nvGrpSpPr>
        <p:grpSpPr>
          <a:xfrm>
            <a:off x="1176668" y="1488441"/>
            <a:ext cx="6939070" cy="945222"/>
            <a:chOff x="-7080" y="-56194"/>
            <a:chExt cx="4484222" cy="777098"/>
          </a:xfrm>
        </p:grpSpPr>
        <p:sp>
          <p:nvSpPr>
            <p:cNvPr id="17" name="Metin Kutusu 8"/>
            <p:cNvSpPr txBox="1">
              <a:spLocks noChangeArrowheads="1"/>
            </p:cNvSpPr>
            <p:nvPr/>
          </p:nvSpPr>
          <p:spPr bwMode="auto">
            <a:xfrm>
              <a:off x="2435846" y="494844"/>
              <a:ext cx="731625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Baskı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etin Kutusu 9"/>
            <p:cNvSpPr txBox="1">
              <a:spLocks noChangeArrowheads="1"/>
            </p:cNvSpPr>
            <p:nvPr/>
          </p:nvSpPr>
          <p:spPr bwMode="auto">
            <a:xfrm>
              <a:off x="1405576" y="474184"/>
              <a:ext cx="788035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65-74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etin Kutusu 10"/>
            <p:cNvSpPr txBox="1">
              <a:spLocks noChangeArrowheads="1"/>
            </p:cNvSpPr>
            <p:nvPr/>
          </p:nvSpPr>
          <p:spPr bwMode="auto">
            <a:xfrm>
              <a:off x="2373213" y="-52784"/>
              <a:ext cx="1259205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Nadir Engin Uzun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0" name="Metin Kutusu 11"/>
            <p:cNvSpPr txBox="1">
              <a:spLocks noChangeArrowheads="1"/>
            </p:cNvSpPr>
            <p:nvPr/>
          </p:nvSpPr>
          <p:spPr bwMode="auto">
            <a:xfrm>
              <a:off x="-7080" y="-56194"/>
              <a:ext cx="2187079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Biçimbilim, Temel Kavramlar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2" name="Metin Kutusu 13"/>
            <p:cNvSpPr txBox="1">
              <a:spLocks noChangeArrowheads="1"/>
            </p:cNvSpPr>
            <p:nvPr/>
          </p:nvSpPr>
          <p:spPr bwMode="auto">
            <a:xfrm>
              <a:off x="-7079" y="444044"/>
              <a:ext cx="117042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Papatya Bilim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3" name="Metin Kutusu 14"/>
            <p:cNvSpPr txBox="1">
              <a:spLocks noChangeArrowheads="1"/>
            </p:cNvSpPr>
            <p:nvPr/>
          </p:nvSpPr>
          <p:spPr bwMode="auto">
            <a:xfrm>
              <a:off x="3825632" y="-27384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2006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4" name="Grup 13"/>
          <p:cNvGrpSpPr/>
          <p:nvPr/>
        </p:nvGrpSpPr>
        <p:grpSpPr>
          <a:xfrm>
            <a:off x="1176668" y="3861048"/>
            <a:ext cx="6939070" cy="945222"/>
            <a:chOff x="-7080" y="-56194"/>
            <a:chExt cx="4484222" cy="777098"/>
          </a:xfrm>
        </p:grpSpPr>
        <p:sp>
          <p:nvSpPr>
            <p:cNvPr id="15" name="Metin Kutusu 8"/>
            <p:cNvSpPr txBox="1">
              <a:spLocks noChangeArrowheads="1"/>
            </p:cNvSpPr>
            <p:nvPr/>
          </p:nvSpPr>
          <p:spPr bwMode="auto">
            <a:xfrm>
              <a:off x="2435846" y="494844"/>
              <a:ext cx="731625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Baskı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Metin Kutusu 9"/>
            <p:cNvSpPr txBox="1">
              <a:spLocks noChangeArrowheads="1"/>
            </p:cNvSpPr>
            <p:nvPr/>
          </p:nvSpPr>
          <p:spPr bwMode="auto">
            <a:xfrm>
              <a:off x="1405576" y="474184"/>
              <a:ext cx="788035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25-38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Metin Kutusu 10"/>
            <p:cNvSpPr txBox="1">
              <a:spLocks noChangeArrowheads="1"/>
            </p:cNvSpPr>
            <p:nvPr/>
          </p:nvSpPr>
          <p:spPr bwMode="auto">
            <a:xfrm>
              <a:off x="1535609" y="-52784"/>
              <a:ext cx="209681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 smtClean="0">
                  <a:latin typeface="Book Antiqua" panose="02040602050305030304" pitchFamily="18" charset="0"/>
                </a:rPr>
                <a:t>İclal Ergenç, İ. Pınar Bekar Uzun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7" name="Metin Kutusu 11"/>
            <p:cNvSpPr txBox="1">
              <a:spLocks noChangeArrowheads="1"/>
            </p:cNvSpPr>
            <p:nvPr/>
          </p:nvSpPr>
          <p:spPr bwMode="auto">
            <a:xfrm>
              <a:off x="-7080" y="-56194"/>
              <a:ext cx="1449621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Türkçenin Ses Dizgesi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8" name="Metin Kutusu 13"/>
            <p:cNvSpPr txBox="1">
              <a:spLocks noChangeArrowheads="1"/>
            </p:cNvSpPr>
            <p:nvPr/>
          </p:nvSpPr>
          <p:spPr bwMode="auto">
            <a:xfrm>
              <a:off x="-7079" y="444044"/>
              <a:ext cx="117042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 smtClean="0">
                  <a:latin typeface="Book Antiqua" panose="02040602050305030304" pitchFamily="18" charset="0"/>
                </a:rPr>
                <a:t>Seçkin Yayıncılık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9" name="Metin Kutusu 14"/>
            <p:cNvSpPr txBox="1">
              <a:spLocks noChangeArrowheads="1"/>
            </p:cNvSpPr>
            <p:nvPr/>
          </p:nvSpPr>
          <p:spPr bwMode="auto">
            <a:xfrm>
              <a:off x="3825632" y="-27384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2017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53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Grup 15"/>
          <p:cNvGrpSpPr/>
          <p:nvPr/>
        </p:nvGrpSpPr>
        <p:grpSpPr>
          <a:xfrm>
            <a:off x="1187624" y="1556792"/>
            <a:ext cx="6925020" cy="892873"/>
            <a:chOff x="0" y="0"/>
            <a:chExt cx="4475143" cy="734060"/>
          </a:xfrm>
        </p:grpSpPr>
        <p:sp>
          <p:nvSpPr>
            <p:cNvPr id="17" name="Metin Kutusu 8"/>
            <p:cNvSpPr txBox="1">
              <a:spLocks noChangeArrowheads="1"/>
            </p:cNvSpPr>
            <p:nvPr/>
          </p:nvSpPr>
          <p:spPr bwMode="auto">
            <a:xfrm>
              <a:off x="3743518" y="457200"/>
              <a:ext cx="731625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Baskı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etin Kutusu 9"/>
            <p:cNvSpPr txBox="1">
              <a:spLocks noChangeArrowheads="1"/>
            </p:cNvSpPr>
            <p:nvPr/>
          </p:nvSpPr>
          <p:spPr bwMode="auto">
            <a:xfrm>
              <a:off x="3490020" y="0"/>
              <a:ext cx="788035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405-408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259205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 err="1">
                  <a:latin typeface="Book Antiqua" panose="02040602050305030304" pitchFamily="18" charset="0"/>
                </a:rPr>
                <a:t>Syntax</a:t>
              </a:r>
              <a:r>
                <a:rPr lang="tr-TR" sz="1600" dirty="0">
                  <a:latin typeface="Book Antiqua" panose="02040602050305030304" pitchFamily="18" charset="0"/>
                </a:rPr>
                <a:t> of </a:t>
              </a:r>
              <a:r>
                <a:rPr lang="tr-TR" sz="1600" dirty="0" err="1">
                  <a:latin typeface="Book Antiqua" panose="02040602050305030304" pitchFamily="18" charset="0"/>
                </a:rPr>
                <a:t>Words</a:t>
              </a:r>
              <a:endParaRPr lang="en-US" sz="1600" dirty="0">
                <a:latin typeface="Book Antiqua" panose="02040602050305030304" pitchFamily="18" charset="0"/>
              </a:endParaRPr>
            </a:p>
            <a:p>
              <a:r>
                <a:rPr lang="tr-TR" dirty="0"/>
                <a:t> </a:t>
              </a:r>
              <a:endParaRPr lang="en-US" dirty="0"/>
            </a:p>
          </p:txBody>
        </p:sp>
        <p:sp>
          <p:nvSpPr>
            <p:cNvPr id="20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2512814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Encyclopedia of Language &amp; </a:t>
              </a:r>
              <a:r>
                <a:rPr lang="tr-TR" sz="1600" dirty="0" err="1">
                  <a:latin typeface="Book Antiqua" panose="02040602050305030304" pitchFamily="18" charset="0"/>
                </a:rPr>
                <a:t>Linguistics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1" name="Metin Kutusu 12"/>
            <p:cNvSpPr txBox="1">
              <a:spLocks noChangeArrowheads="1"/>
            </p:cNvSpPr>
            <p:nvPr/>
          </p:nvSpPr>
          <p:spPr bwMode="auto">
            <a:xfrm>
              <a:off x="2955473" y="457200"/>
              <a:ext cx="658585" cy="2546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R. </a:t>
              </a:r>
              <a:r>
                <a:rPr lang="tr-TR" sz="1600" dirty="0" err="1">
                  <a:latin typeface="Book Antiqua" panose="02040602050305030304" pitchFamily="18" charset="0"/>
                </a:rPr>
                <a:t>Lieber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2" name="Metin Kutusu 13"/>
            <p:cNvSpPr txBox="1">
              <a:spLocks noChangeArrowheads="1"/>
            </p:cNvSpPr>
            <p:nvPr/>
          </p:nvSpPr>
          <p:spPr bwMode="auto">
            <a:xfrm>
              <a:off x="1474163" y="446087"/>
              <a:ext cx="1333500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err="1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Elsevier</a:t>
              </a:r>
              <a:r>
                <a:rPr lang="tr-TR" sz="1600" dirty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Yayınları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Metin Kutusu 14"/>
            <p:cNvSpPr txBox="1">
              <a:spLocks noChangeArrowheads="1"/>
            </p:cNvSpPr>
            <p:nvPr/>
          </p:nvSpPr>
          <p:spPr bwMode="auto">
            <a:xfrm>
              <a:off x="2629718" y="14512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2006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Metin Kutusu 10"/>
          <p:cNvSpPr txBox="1">
            <a:spLocks noChangeArrowheads="1"/>
          </p:cNvSpPr>
          <p:nvPr/>
        </p:nvSpPr>
        <p:spPr bwMode="auto">
          <a:xfrm>
            <a:off x="1183294" y="2752071"/>
            <a:ext cx="1948546" cy="33675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tr-TR" sz="1600" dirty="0" smtClean="0">
                <a:latin typeface="Book Antiqua" panose="02040602050305030304" pitchFamily="18" charset="0"/>
              </a:rPr>
              <a:t>Yay. </a:t>
            </a:r>
            <a:r>
              <a:rPr lang="en-US" sz="1600" dirty="0" smtClean="0">
                <a:latin typeface="Book Antiqua" panose="02040602050305030304" pitchFamily="18" charset="0"/>
              </a:rPr>
              <a:t>Keith </a:t>
            </a:r>
            <a:r>
              <a:rPr lang="en-US" sz="1600" dirty="0">
                <a:latin typeface="Book Antiqua" panose="02040602050305030304" pitchFamily="18" charset="0"/>
              </a:rPr>
              <a:t>Brown</a:t>
            </a:r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95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1479</TotalTime>
  <Words>126</Words>
  <Application>Microsoft Office PowerPoint</Application>
  <PresentationFormat>Ekran Gösterisi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6" baseType="lpstr">
      <vt:lpstr>Arial</vt:lpstr>
      <vt:lpstr>Book Antiqua</vt:lpstr>
      <vt:lpstr>Bookman Old Style</vt:lpstr>
      <vt:lpstr>Calibri</vt:lpstr>
      <vt:lpstr>Gill Sans MT</vt:lpstr>
      <vt:lpstr>MinionPro-Regular</vt:lpstr>
      <vt:lpstr>Times New Roman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427</cp:revision>
  <dcterms:created xsi:type="dcterms:W3CDTF">2015-09-22T13:45:05Z</dcterms:created>
  <dcterms:modified xsi:type="dcterms:W3CDTF">2019-10-27T08:49:18Z</dcterms:modified>
</cp:coreProperties>
</file>