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02" r:id="rId3"/>
    <p:sldId id="303" r:id="rId4"/>
    <p:sldId id="304" r:id="rId5"/>
    <p:sldId id="305" r:id="rId6"/>
    <p:sldId id="306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90" d="100"/>
          <a:sy n="90" d="100"/>
        </p:scale>
        <p:origin x="960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9EEA02-A089-4CA0-B6DB-5656DABF50C4}" type="datetimeFigureOut">
              <a:rPr lang="tr-TR" smtClean="0"/>
              <a:pPr/>
              <a:t>27.10.2019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0100" y="3786190"/>
            <a:ext cx="7215238" cy="1000132"/>
          </a:xfrm>
        </p:spPr>
        <p:txBody>
          <a:bodyPr>
            <a:noAutofit/>
          </a:bodyPr>
          <a:lstStyle/>
          <a:p>
            <a:r>
              <a:rPr lang="tr-TR" sz="2800" dirty="0" smtClean="0">
                <a:latin typeface="+mn-lt"/>
              </a:rPr>
              <a:t>DBB134</a:t>
            </a:r>
            <a:r>
              <a:rPr lang="tr-TR" sz="2800" b="1" dirty="0" smtClean="0">
                <a:latin typeface="+mn-lt"/>
              </a:rPr>
              <a:t/>
            </a:r>
            <a:br>
              <a:rPr lang="tr-TR" sz="2800" b="1" dirty="0" smtClean="0">
                <a:latin typeface="+mn-lt"/>
              </a:rPr>
            </a:br>
            <a:r>
              <a:rPr lang="tr-TR" sz="3000" b="1" dirty="0" smtClean="0">
                <a:latin typeface="+mn-lt"/>
              </a:rPr>
              <a:t>Bilimsel Araştırmanın Temelleri</a:t>
            </a:r>
            <a:endParaRPr lang="tr-TR" sz="3000" b="1" dirty="0"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5072074"/>
            <a:ext cx="6858048" cy="642942"/>
          </a:xfrm>
          <a:prstGeom prst="rect">
            <a:avLst/>
          </a:prstGeom>
        </p:spPr>
        <p:txBody>
          <a:bodyPr vert="horz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dirty="0" smtClean="0">
                <a:ea typeface="+mj-ea"/>
                <a:cs typeface="+mj-cs"/>
              </a:rPr>
              <a:t>Çarşamba, 09.00-11.00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Dr. </a:t>
            </a:r>
            <a:r>
              <a:rPr kumimoji="0" lang="tr-TR" sz="16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Öğr</a:t>
            </a:r>
            <a:r>
              <a:rPr kumimoji="0" lang="tr-TR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. Üyesi İpek Pınar</a:t>
            </a:r>
            <a:r>
              <a:rPr kumimoji="0" lang="tr-TR" sz="16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Uzun</a:t>
            </a:r>
            <a:endParaRPr kumimoji="0" lang="tr-TR" sz="1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endParaRPr lang="tr-TR" sz="3200" b="1" dirty="0" smtClean="0">
              <a:latin typeface="Book Antiqua" panose="02040602050305030304" pitchFamily="18" charset="0"/>
            </a:endParaRPr>
          </a:p>
          <a:p>
            <a:pPr algn="just"/>
            <a:endParaRPr lang="tr-TR" sz="3200" b="1" dirty="0" smtClean="0">
              <a:latin typeface="Book Antiqua" panose="02040602050305030304" pitchFamily="18" charset="0"/>
            </a:endParaRPr>
          </a:p>
          <a:p>
            <a:pPr algn="just"/>
            <a:endParaRPr lang="tr-TR" sz="3200" b="1" dirty="0" smtClean="0">
              <a:latin typeface="Book Antiqua" panose="02040602050305030304" pitchFamily="18" charset="0"/>
            </a:endParaRPr>
          </a:p>
          <a:p>
            <a:pPr algn="just"/>
            <a:endParaRPr lang="tr-TR" sz="3200" b="1" dirty="0" smtClean="0">
              <a:latin typeface="Book Antiqua" panose="02040602050305030304" pitchFamily="18" charset="0"/>
            </a:endParaRPr>
          </a:p>
          <a:p>
            <a:pPr lvl="1" algn="just"/>
            <a:r>
              <a:rPr lang="tr-TR" sz="2900" b="1" dirty="0" smtClean="0">
                <a:latin typeface="Book Antiqua" panose="02040602050305030304" pitchFamily="18" charset="0"/>
              </a:rPr>
              <a:t>Kaynakça Örnekleri</a:t>
            </a:r>
            <a:endParaRPr lang="en-US" sz="1300" dirty="0">
              <a:latin typeface="Book Antiqua" panose="02040602050305030304" pitchFamily="18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MAKALE İncelemeleri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404404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MAKALE İncelemeleri</a:t>
            </a:r>
            <a:endParaRPr lang="tr-TR" sz="2800" b="1" dirty="0"/>
          </a:p>
        </p:txBody>
      </p:sp>
      <p:sp>
        <p:nvSpPr>
          <p:cNvPr id="5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6" name="Grup 15"/>
          <p:cNvGrpSpPr/>
          <p:nvPr/>
        </p:nvGrpSpPr>
        <p:grpSpPr>
          <a:xfrm>
            <a:off x="1187624" y="1556792"/>
            <a:ext cx="6912768" cy="1440160"/>
            <a:chOff x="0" y="0"/>
            <a:chExt cx="4467225" cy="1184003"/>
          </a:xfrm>
        </p:grpSpPr>
        <p:sp>
          <p:nvSpPr>
            <p:cNvPr id="17" name="Metin Kutusu 8"/>
            <p:cNvSpPr txBox="1">
              <a:spLocks noChangeArrowheads="1"/>
            </p:cNvSpPr>
            <p:nvPr/>
          </p:nvSpPr>
          <p:spPr bwMode="auto">
            <a:xfrm>
              <a:off x="2013857" y="957943"/>
              <a:ext cx="537210" cy="2260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tr-TR" sz="1400" dirty="0"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150</a:t>
              </a:r>
              <a:endPara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Metin Kutusu 9"/>
            <p:cNvSpPr txBox="1">
              <a:spLocks noChangeArrowheads="1"/>
            </p:cNvSpPr>
            <p:nvPr/>
          </p:nvSpPr>
          <p:spPr bwMode="auto">
            <a:xfrm>
              <a:off x="250372" y="925286"/>
              <a:ext cx="788035" cy="22923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tr-TR" sz="1400" dirty="0"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78-91</a:t>
              </a:r>
              <a:endPara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Metin Kutusu 10"/>
            <p:cNvSpPr txBox="1">
              <a:spLocks noChangeArrowheads="1"/>
            </p:cNvSpPr>
            <p:nvPr/>
          </p:nvSpPr>
          <p:spPr bwMode="auto">
            <a:xfrm>
              <a:off x="0" y="457200"/>
              <a:ext cx="1259205" cy="2768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tr-TR" sz="1400" dirty="0" err="1"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Katy</a:t>
              </a:r>
              <a:r>
                <a:rPr lang="tr-TR" sz="1400" dirty="0"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tr-TR" sz="1400" dirty="0" err="1"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Carlson</a:t>
              </a:r>
              <a:endPara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Metin Kutusu 11"/>
            <p:cNvSpPr txBox="1">
              <a:spLocks noChangeArrowheads="1"/>
            </p:cNvSpPr>
            <p:nvPr/>
          </p:nvSpPr>
          <p:spPr bwMode="auto">
            <a:xfrm>
              <a:off x="0" y="0"/>
              <a:ext cx="4467225" cy="3149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tr-TR" sz="1600" dirty="0" err="1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MinionPro-Regular"/>
                </a:rPr>
                <a:t>Prediction</a:t>
              </a:r>
              <a:r>
                <a:rPr lang="tr-TR" sz="1600" dirty="0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MinionPro-Regular"/>
                </a:rPr>
                <a:t> </a:t>
              </a:r>
              <a:r>
                <a:rPr lang="tr-TR" sz="1600" dirty="0" err="1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MinionPro-Regular"/>
                </a:rPr>
                <a:t>contrast</a:t>
              </a:r>
              <a:r>
                <a:rPr lang="tr-TR" sz="1600" dirty="0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MinionPro-Regular"/>
                </a:rPr>
                <a:t> in </a:t>
              </a:r>
              <a:r>
                <a:rPr lang="tr-TR" sz="1600" dirty="0" err="1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MinionPro-Regular"/>
                </a:rPr>
                <a:t>sentences</a:t>
              </a:r>
              <a:r>
                <a:rPr lang="tr-TR" sz="1600" dirty="0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MinionPro-Regular"/>
                </a:rPr>
                <a:t> </a:t>
              </a:r>
              <a:r>
                <a:rPr lang="tr-TR" sz="1600" dirty="0" err="1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MinionPro-Regular"/>
                </a:rPr>
                <a:t>with</a:t>
              </a:r>
              <a:r>
                <a:rPr lang="tr-TR" sz="1600" dirty="0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MinionPro-Regular"/>
                </a:rPr>
                <a:t> </a:t>
              </a:r>
              <a:r>
                <a:rPr lang="tr-TR" sz="1600" dirty="0" err="1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MinionPro-Regular"/>
                </a:rPr>
                <a:t>and</a:t>
              </a:r>
              <a:r>
                <a:rPr lang="tr-TR" sz="1600" dirty="0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MinionPro-Regular"/>
                </a:rPr>
                <a:t> </a:t>
              </a:r>
              <a:r>
                <a:rPr lang="tr-TR" sz="1600" dirty="0" err="1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MinionPro-Regular"/>
                </a:rPr>
                <a:t>without</a:t>
              </a:r>
              <a:r>
                <a:rPr lang="tr-TR" sz="1600" dirty="0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MinionPro-Regular"/>
                </a:rPr>
                <a:t> </a:t>
              </a:r>
              <a:r>
                <a:rPr lang="tr-TR" sz="1600" dirty="0" err="1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MinionPro-Regular"/>
                </a:rPr>
                <a:t>focus</a:t>
              </a:r>
              <a:r>
                <a:rPr lang="tr-TR" sz="1600" dirty="0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MinionPro-Regular"/>
                </a:rPr>
                <a:t> </a:t>
              </a:r>
              <a:r>
                <a:rPr lang="tr-TR" sz="1600" dirty="0" err="1">
                  <a:effectLst/>
                  <a:latin typeface="Book Antiqua" panose="02040602050305030304" pitchFamily="18" charset="0"/>
                  <a:ea typeface="Calibri" panose="020F0502020204030204" pitchFamily="34" charset="0"/>
                  <a:cs typeface="MinionPro-Regular"/>
                </a:rPr>
                <a:t>marking</a:t>
              </a:r>
              <a:endParaRPr lang="en-US" sz="20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Metin Kutusu 12"/>
            <p:cNvSpPr txBox="1">
              <a:spLocks noChangeArrowheads="1"/>
            </p:cNvSpPr>
            <p:nvPr/>
          </p:nvSpPr>
          <p:spPr bwMode="auto">
            <a:xfrm>
              <a:off x="3483429" y="457200"/>
              <a:ext cx="955675" cy="25463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tr-TR" sz="1400" dirty="0" err="1"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MinionPro-Regular"/>
                </a:rPr>
                <a:t>Lingua</a:t>
              </a:r>
              <a:endPara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Metin Kutusu 13"/>
            <p:cNvSpPr txBox="1">
              <a:spLocks noChangeArrowheads="1"/>
            </p:cNvSpPr>
            <p:nvPr/>
          </p:nvSpPr>
          <p:spPr bwMode="auto">
            <a:xfrm>
              <a:off x="1621972" y="457200"/>
              <a:ext cx="1333500" cy="2768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tr-TR" sz="1600" dirty="0" err="1"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Elsevier</a:t>
              </a:r>
              <a:r>
                <a:rPr lang="tr-TR" sz="1600" dirty="0"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Yayınları</a:t>
              </a:r>
              <a:endPara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Metin Kutusu 14"/>
            <p:cNvSpPr txBox="1">
              <a:spLocks noChangeArrowheads="1"/>
            </p:cNvSpPr>
            <p:nvPr/>
          </p:nvSpPr>
          <p:spPr bwMode="auto">
            <a:xfrm>
              <a:off x="3614057" y="925286"/>
              <a:ext cx="651510" cy="2260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tr-TR" sz="1400" dirty="0"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2014</a:t>
              </a:r>
              <a:endPara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4" name="Rectangle 3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95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MAKALE İncelemeleri</a:t>
            </a:r>
            <a:endParaRPr lang="tr-TR" sz="2800" b="1" dirty="0"/>
          </a:p>
        </p:txBody>
      </p:sp>
      <p:sp>
        <p:nvSpPr>
          <p:cNvPr id="5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6" name="Grup 15"/>
          <p:cNvGrpSpPr/>
          <p:nvPr/>
        </p:nvGrpSpPr>
        <p:grpSpPr>
          <a:xfrm>
            <a:off x="1187624" y="1556792"/>
            <a:ext cx="6912768" cy="1404300"/>
            <a:chOff x="0" y="0"/>
            <a:chExt cx="4467225" cy="1154521"/>
          </a:xfrm>
        </p:grpSpPr>
        <p:sp>
          <p:nvSpPr>
            <p:cNvPr id="17" name="Metin Kutusu 8"/>
            <p:cNvSpPr txBox="1">
              <a:spLocks noChangeArrowheads="1"/>
            </p:cNvSpPr>
            <p:nvPr/>
          </p:nvSpPr>
          <p:spPr bwMode="auto">
            <a:xfrm>
              <a:off x="1821266" y="928461"/>
              <a:ext cx="731625" cy="2260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tr-TR" sz="1400" dirty="0" smtClean="0"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2. Baskı</a:t>
              </a:r>
              <a:endPara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Metin Kutusu 9"/>
            <p:cNvSpPr txBox="1">
              <a:spLocks noChangeArrowheads="1"/>
            </p:cNvSpPr>
            <p:nvPr/>
          </p:nvSpPr>
          <p:spPr bwMode="auto">
            <a:xfrm>
              <a:off x="250372" y="925286"/>
              <a:ext cx="788035" cy="22923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tr-TR" sz="1400" dirty="0" smtClean="0"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65-74</a:t>
              </a:r>
              <a:endPara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Metin Kutusu 10"/>
            <p:cNvSpPr txBox="1">
              <a:spLocks noChangeArrowheads="1"/>
            </p:cNvSpPr>
            <p:nvPr/>
          </p:nvSpPr>
          <p:spPr bwMode="auto">
            <a:xfrm>
              <a:off x="0" y="457200"/>
              <a:ext cx="1259205" cy="2768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tr-TR" sz="1600" dirty="0" err="1"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Xiaonong</a:t>
              </a:r>
              <a:r>
                <a:rPr lang="tr-TR" sz="1600" dirty="0"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tr-TR" sz="1600" dirty="0" err="1"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Zhu</a:t>
              </a:r>
              <a:endParaRPr lang="en-US" sz="16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Metin Kutusu 11"/>
            <p:cNvSpPr txBox="1">
              <a:spLocks noChangeArrowheads="1"/>
            </p:cNvSpPr>
            <p:nvPr/>
          </p:nvSpPr>
          <p:spPr bwMode="auto">
            <a:xfrm>
              <a:off x="0" y="0"/>
              <a:ext cx="4467225" cy="3149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tr-TR" sz="1600" dirty="0"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Encyclopedia of </a:t>
              </a:r>
              <a:r>
                <a:rPr lang="tr-TR" sz="1600" dirty="0" err="1"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the</a:t>
              </a:r>
              <a:r>
                <a:rPr lang="tr-TR" sz="1600" dirty="0"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tr-TR" sz="1600" dirty="0" err="1"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Social</a:t>
              </a:r>
              <a:r>
                <a:rPr lang="tr-TR" sz="1600" dirty="0"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&amp; </a:t>
              </a:r>
              <a:r>
                <a:rPr lang="tr-TR" sz="1600" dirty="0" err="1"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Behavioral</a:t>
              </a:r>
              <a:r>
                <a:rPr lang="tr-TR" sz="1600" dirty="0"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tr-TR" sz="1600" dirty="0" err="1"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Sciences</a:t>
              </a:r>
              <a:r>
                <a:rPr lang="tr-TR" sz="1600" dirty="0"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en-US" sz="16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Metin Kutusu 12"/>
            <p:cNvSpPr txBox="1">
              <a:spLocks noChangeArrowheads="1"/>
            </p:cNvSpPr>
            <p:nvPr/>
          </p:nvSpPr>
          <p:spPr bwMode="auto">
            <a:xfrm>
              <a:off x="2955472" y="457200"/>
              <a:ext cx="1511753" cy="25463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r>
                <a:rPr lang="tr-TR" sz="1600" dirty="0" err="1">
                  <a:latin typeface="Book Antiqua" panose="02040602050305030304" pitchFamily="18" charset="0"/>
                </a:rPr>
                <a:t>Phonetics</a:t>
              </a:r>
              <a:r>
                <a:rPr lang="tr-TR" sz="1600" dirty="0">
                  <a:latin typeface="Book Antiqua" panose="02040602050305030304" pitchFamily="18" charset="0"/>
                </a:rPr>
                <a:t>, </a:t>
              </a:r>
              <a:r>
                <a:rPr lang="tr-TR" sz="1600" dirty="0" err="1" smtClean="0">
                  <a:latin typeface="Book Antiqua" panose="02040602050305030304" pitchFamily="18" charset="0"/>
                </a:rPr>
                <a:t>Articulatory</a:t>
              </a:r>
              <a:endParaRPr lang="en-US" sz="1600" dirty="0">
                <a:latin typeface="Book Antiqua" panose="02040602050305030304" pitchFamily="18" charset="0"/>
              </a:endParaRPr>
            </a:p>
            <a:p>
              <a:r>
                <a:rPr lang="tr-TR" sz="1600" dirty="0">
                  <a:latin typeface="Book Antiqua" panose="02040602050305030304" pitchFamily="18" charset="0"/>
                </a:rPr>
                <a:t> </a:t>
              </a:r>
              <a:endParaRPr lang="en-US" sz="1600" dirty="0">
                <a:latin typeface="Book Antiqua" panose="02040602050305030304" pitchFamily="18" charset="0"/>
              </a:endParaRPr>
            </a:p>
          </p:txBody>
        </p:sp>
        <p:sp>
          <p:nvSpPr>
            <p:cNvPr id="22" name="Metin Kutusu 13"/>
            <p:cNvSpPr txBox="1">
              <a:spLocks noChangeArrowheads="1"/>
            </p:cNvSpPr>
            <p:nvPr/>
          </p:nvSpPr>
          <p:spPr bwMode="auto">
            <a:xfrm>
              <a:off x="1474163" y="446087"/>
              <a:ext cx="1333500" cy="2768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tr-TR" sz="1600" dirty="0" err="1"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Elsevier</a:t>
              </a:r>
              <a:r>
                <a:rPr lang="tr-TR" sz="1600" dirty="0"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Yayınları</a:t>
              </a:r>
              <a:endPara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Metin Kutusu 14"/>
            <p:cNvSpPr txBox="1">
              <a:spLocks noChangeArrowheads="1"/>
            </p:cNvSpPr>
            <p:nvPr/>
          </p:nvSpPr>
          <p:spPr bwMode="auto">
            <a:xfrm>
              <a:off x="3614057" y="925286"/>
              <a:ext cx="651510" cy="2260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tr-TR" sz="1400" dirty="0" smtClean="0"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2015</a:t>
              </a:r>
              <a:endPara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4" name="Rectangle 3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Metin Kutusu 10"/>
          <p:cNvSpPr txBox="1">
            <a:spLocks noChangeArrowheads="1"/>
          </p:cNvSpPr>
          <p:nvPr/>
        </p:nvSpPr>
        <p:spPr bwMode="auto">
          <a:xfrm>
            <a:off x="1165506" y="3239199"/>
            <a:ext cx="4198581" cy="33675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1600" dirty="0" smtClean="0">
                <a:latin typeface="+mj-lt"/>
              </a:rPr>
              <a:t>Yay. </a:t>
            </a:r>
            <a:r>
              <a:rPr lang="en-US" sz="1600" dirty="0" smtClean="0">
                <a:latin typeface="+mj-lt"/>
              </a:rPr>
              <a:t>Neil </a:t>
            </a:r>
            <a:r>
              <a:rPr lang="en-US" sz="1600" dirty="0">
                <a:latin typeface="+mj-lt"/>
              </a:rPr>
              <a:t>J. </a:t>
            </a:r>
            <a:r>
              <a:rPr lang="en-US" sz="1600" dirty="0" err="1">
                <a:latin typeface="+mj-lt"/>
              </a:rPr>
              <a:t>Smelser</a:t>
            </a:r>
            <a:r>
              <a:rPr lang="en-US" sz="1600" dirty="0">
                <a:latin typeface="+mj-lt"/>
              </a:rPr>
              <a:t> and Paul B. </a:t>
            </a:r>
            <a:r>
              <a:rPr lang="en-US" sz="1600" dirty="0" err="1">
                <a:latin typeface="+mj-lt"/>
              </a:rPr>
              <a:t>Baltes</a:t>
            </a:r>
            <a:endParaRPr lang="en-US" sz="16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MAKALE İncelemeleri</a:t>
            </a:r>
            <a:endParaRPr lang="tr-TR" sz="2800" b="1" dirty="0"/>
          </a:p>
        </p:txBody>
      </p:sp>
      <p:sp>
        <p:nvSpPr>
          <p:cNvPr id="5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6" name="Grup 15"/>
          <p:cNvGrpSpPr/>
          <p:nvPr/>
        </p:nvGrpSpPr>
        <p:grpSpPr>
          <a:xfrm>
            <a:off x="1176668" y="1488441"/>
            <a:ext cx="6939070" cy="945222"/>
            <a:chOff x="-7080" y="-56194"/>
            <a:chExt cx="4484222" cy="777098"/>
          </a:xfrm>
        </p:grpSpPr>
        <p:sp>
          <p:nvSpPr>
            <p:cNvPr id="17" name="Metin Kutusu 8"/>
            <p:cNvSpPr txBox="1">
              <a:spLocks noChangeArrowheads="1"/>
            </p:cNvSpPr>
            <p:nvPr/>
          </p:nvSpPr>
          <p:spPr bwMode="auto">
            <a:xfrm>
              <a:off x="2435846" y="494844"/>
              <a:ext cx="731625" cy="2260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tr-TR" sz="1400" dirty="0"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r>
                <a:rPr lang="tr-TR" sz="1400" dirty="0" smtClean="0"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 Baskı</a:t>
              </a:r>
              <a:endPara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Metin Kutusu 9"/>
            <p:cNvSpPr txBox="1">
              <a:spLocks noChangeArrowheads="1"/>
            </p:cNvSpPr>
            <p:nvPr/>
          </p:nvSpPr>
          <p:spPr bwMode="auto">
            <a:xfrm>
              <a:off x="1405576" y="474184"/>
              <a:ext cx="788035" cy="22923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tr-TR" sz="1400" dirty="0" smtClean="0"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65-74</a:t>
              </a:r>
              <a:endPara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Metin Kutusu 10"/>
            <p:cNvSpPr txBox="1">
              <a:spLocks noChangeArrowheads="1"/>
            </p:cNvSpPr>
            <p:nvPr/>
          </p:nvSpPr>
          <p:spPr bwMode="auto">
            <a:xfrm>
              <a:off x="2373213" y="-52784"/>
              <a:ext cx="1259205" cy="2768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r>
                <a:rPr lang="tr-TR" sz="1600" dirty="0">
                  <a:latin typeface="Book Antiqua" panose="02040602050305030304" pitchFamily="18" charset="0"/>
                </a:rPr>
                <a:t>Nadir Engin Uzun</a:t>
              </a:r>
              <a:endParaRPr lang="en-US" sz="1600" dirty="0">
                <a:latin typeface="Book Antiqua" panose="02040602050305030304" pitchFamily="18" charset="0"/>
              </a:endParaRPr>
            </a:p>
          </p:txBody>
        </p:sp>
        <p:sp>
          <p:nvSpPr>
            <p:cNvPr id="20" name="Metin Kutusu 11"/>
            <p:cNvSpPr txBox="1">
              <a:spLocks noChangeArrowheads="1"/>
            </p:cNvSpPr>
            <p:nvPr/>
          </p:nvSpPr>
          <p:spPr bwMode="auto">
            <a:xfrm>
              <a:off x="-7080" y="-56194"/>
              <a:ext cx="2187079" cy="3149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/>
              <a:r>
                <a:rPr lang="tr-TR" sz="1600" dirty="0">
                  <a:latin typeface="Book Antiqua" panose="02040602050305030304" pitchFamily="18" charset="0"/>
                </a:rPr>
                <a:t>Biçimbilim, Temel Kavramlar</a:t>
              </a:r>
              <a:endParaRPr lang="en-US" sz="1600" dirty="0">
                <a:latin typeface="Book Antiqua" panose="02040602050305030304" pitchFamily="18" charset="0"/>
              </a:endParaRPr>
            </a:p>
          </p:txBody>
        </p:sp>
        <p:sp>
          <p:nvSpPr>
            <p:cNvPr id="22" name="Metin Kutusu 13"/>
            <p:cNvSpPr txBox="1">
              <a:spLocks noChangeArrowheads="1"/>
            </p:cNvSpPr>
            <p:nvPr/>
          </p:nvSpPr>
          <p:spPr bwMode="auto">
            <a:xfrm>
              <a:off x="-7079" y="444044"/>
              <a:ext cx="1170420" cy="2768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/>
              <a:r>
                <a:rPr lang="tr-TR" sz="1600" dirty="0">
                  <a:latin typeface="Book Antiqua" panose="02040602050305030304" pitchFamily="18" charset="0"/>
                </a:rPr>
                <a:t>Papatya Bilim</a:t>
              </a:r>
              <a:endParaRPr lang="en-US" sz="1600" dirty="0">
                <a:latin typeface="Book Antiqua" panose="02040602050305030304" pitchFamily="18" charset="0"/>
              </a:endParaRPr>
            </a:p>
          </p:txBody>
        </p:sp>
        <p:sp>
          <p:nvSpPr>
            <p:cNvPr id="23" name="Metin Kutusu 14"/>
            <p:cNvSpPr txBox="1">
              <a:spLocks noChangeArrowheads="1"/>
            </p:cNvSpPr>
            <p:nvPr/>
          </p:nvSpPr>
          <p:spPr bwMode="auto">
            <a:xfrm>
              <a:off x="3825632" y="-27384"/>
              <a:ext cx="651510" cy="2260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tr-TR" sz="1400" dirty="0" smtClean="0"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2006</a:t>
              </a:r>
              <a:endPara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4" name="Rectangle 3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4" name="Grup 13"/>
          <p:cNvGrpSpPr/>
          <p:nvPr/>
        </p:nvGrpSpPr>
        <p:grpSpPr>
          <a:xfrm>
            <a:off x="1176668" y="3861048"/>
            <a:ext cx="6939070" cy="945222"/>
            <a:chOff x="-7080" y="-56194"/>
            <a:chExt cx="4484222" cy="777098"/>
          </a:xfrm>
        </p:grpSpPr>
        <p:sp>
          <p:nvSpPr>
            <p:cNvPr id="15" name="Metin Kutusu 8"/>
            <p:cNvSpPr txBox="1">
              <a:spLocks noChangeArrowheads="1"/>
            </p:cNvSpPr>
            <p:nvPr/>
          </p:nvSpPr>
          <p:spPr bwMode="auto">
            <a:xfrm>
              <a:off x="2435846" y="494844"/>
              <a:ext cx="731625" cy="2260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tr-TR" sz="1400" dirty="0"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r>
                <a:rPr lang="tr-TR" sz="1400" dirty="0" smtClean="0"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 Baskı</a:t>
              </a:r>
              <a:endPara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Metin Kutusu 9"/>
            <p:cNvSpPr txBox="1">
              <a:spLocks noChangeArrowheads="1"/>
            </p:cNvSpPr>
            <p:nvPr/>
          </p:nvSpPr>
          <p:spPr bwMode="auto">
            <a:xfrm>
              <a:off x="1405576" y="474184"/>
              <a:ext cx="788035" cy="22923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tr-TR" sz="1400" dirty="0" smtClean="0"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25-38</a:t>
              </a:r>
              <a:endPara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Metin Kutusu 10"/>
            <p:cNvSpPr txBox="1">
              <a:spLocks noChangeArrowheads="1"/>
            </p:cNvSpPr>
            <p:nvPr/>
          </p:nvSpPr>
          <p:spPr bwMode="auto">
            <a:xfrm>
              <a:off x="1535609" y="-52784"/>
              <a:ext cx="2096810" cy="2768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r>
                <a:rPr lang="tr-TR" sz="1600" dirty="0" smtClean="0">
                  <a:latin typeface="Book Antiqua" panose="02040602050305030304" pitchFamily="18" charset="0"/>
                </a:rPr>
                <a:t>İclal Ergenç, İ. Pınar Bekar Uzun</a:t>
              </a:r>
              <a:endParaRPr lang="en-US" sz="1600" dirty="0">
                <a:latin typeface="Book Antiqua" panose="02040602050305030304" pitchFamily="18" charset="0"/>
              </a:endParaRPr>
            </a:p>
          </p:txBody>
        </p:sp>
        <p:sp>
          <p:nvSpPr>
            <p:cNvPr id="27" name="Metin Kutusu 11"/>
            <p:cNvSpPr txBox="1">
              <a:spLocks noChangeArrowheads="1"/>
            </p:cNvSpPr>
            <p:nvPr/>
          </p:nvSpPr>
          <p:spPr bwMode="auto">
            <a:xfrm>
              <a:off x="-7080" y="-56194"/>
              <a:ext cx="1449621" cy="3149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/>
              <a:r>
                <a:rPr lang="tr-TR" sz="1600" dirty="0" smtClean="0">
                  <a:latin typeface="Book Antiqua" panose="02040602050305030304" pitchFamily="18" charset="0"/>
                </a:rPr>
                <a:t>Türkçenin Ses Dizgesi</a:t>
              </a:r>
              <a:endParaRPr lang="en-US" sz="1600" dirty="0">
                <a:latin typeface="Book Antiqua" panose="02040602050305030304" pitchFamily="18" charset="0"/>
              </a:endParaRPr>
            </a:p>
          </p:txBody>
        </p:sp>
        <p:sp>
          <p:nvSpPr>
            <p:cNvPr id="28" name="Metin Kutusu 13"/>
            <p:cNvSpPr txBox="1">
              <a:spLocks noChangeArrowheads="1"/>
            </p:cNvSpPr>
            <p:nvPr/>
          </p:nvSpPr>
          <p:spPr bwMode="auto">
            <a:xfrm>
              <a:off x="-7079" y="444044"/>
              <a:ext cx="1170420" cy="2768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/>
              <a:r>
                <a:rPr lang="tr-TR" sz="1600" dirty="0" smtClean="0">
                  <a:latin typeface="Book Antiqua" panose="02040602050305030304" pitchFamily="18" charset="0"/>
                </a:rPr>
                <a:t>Seçkin Yayıncılık</a:t>
              </a:r>
              <a:endParaRPr lang="en-US" sz="1600" dirty="0">
                <a:latin typeface="Book Antiqua" panose="02040602050305030304" pitchFamily="18" charset="0"/>
              </a:endParaRPr>
            </a:p>
          </p:txBody>
        </p:sp>
        <p:sp>
          <p:nvSpPr>
            <p:cNvPr id="29" name="Metin Kutusu 14"/>
            <p:cNvSpPr txBox="1">
              <a:spLocks noChangeArrowheads="1"/>
            </p:cNvSpPr>
            <p:nvPr/>
          </p:nvSpPr>
          <p:spPr bwMode="auto">
            <a:xfrm>
              <a:off x="3825632" y="-27384"/>
              <a:ext cx="651510" cy="2260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tr-TR" sz="1400" dirty="0" smtClean="0"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2017</a:t>
              </a:r>
              <a:endPara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536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						DBB 134 - İpek Pınar Uzun</a:t>
            </a:r>
            <a:endParaRPr lang="tr-TR" sz="1600" dirty="0"/>
          </a:p>
        </p:txBody>
      </p:sp>
      <p:sp>
        <p:nvSpPr>
          <p:cNvPr id="7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MAKALE İncelemeleri</a:t>
            </a:r>
            <a:endParaRPr lang="tr-TR" sz="2800" b="1" dirty="0"/>
          </a:p>
        </p:txBody>
      </p:sp>
      <p:sp>
        <p:nvSpPr>
          <p:cNvPr id="5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6" name="Grup 15"/>
          <p:cNvGrpSpPr/>
          <p:nvPr/>
        </p:nvGrpSpPr>
        <p:grpSpPr>
          <a:xfrm>
            <a:off x="1187624" y="1556792"/>
            <a:ext cx="6925020" cy="892873"/>
            <a:chOff x="0" y="0"/>
            <a:chExt cx="4475143" cy="734060"/>
          </a:xfrm>
        </p:grpSpPr>
        <p:sp>
          <p:nvSpPr>
            <p:cNvPr id="17" name="Metin Kutusu 8"/>
            <p:cNvSpPr txBox="1">
              <a:spLocks noChangeArrowheads="1"/>
            </p:cNvSpPr>
            <p:nvPr/>
          </p:nvSpPr>
          <p:spPr bwMode="auto">
            <a:xfrm>
              <a:off x="3743518" y="457200"/>
              <a:ext cx="731625" cy="2260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tr-TR" sz="1400" dirty="0" smtClean="0"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2. Baskı</a:t>
              </a:r>
              <a:endPara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Metin Kutusu 9"/>
            <p:cNvSpPr txBox="1">
              <a:spLocks noChangeArrowheads="1"/>
            </p:cNvSpPr>
            <p:nvPr/>
          </p:nvSpPr>
          <p:spPr bwMode="auto">
            <a:xfrm>
              <a:off x="3490020" y="0"/>
              <a:ext cx="788035" cy="22923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tr-TR" sz="1400" dirty="0" smtClean="0"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405-408</a:t>
              </a:r>
              <a:endPara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Metin Kutusu 10"/>
            <p:cNvSpPr txBox="1">
              <a:spLocks noChangeArrowheads="1"/>
            </p:cNvSpPr>
            <p:nvPr/>
          </p:nvSpPr>
          <p:spPr bwMode="auto">
            <a:xfrm>
              <a:off x="0" y="457200"/>
              <a:ext cx="1259205" cy="2768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/>
              <a:r>
                <a:rPr lang="tr-TR" sz="1600" dirty="0" err="1">
                  <a:latin typeface="Book Antiqua" panose="02040602050305030304" pitchFamily="18" charset="0"/>
                </a:rPr>
                <a:t>Syntax</a:t>
              </a:r>
              <a:r>
                <a:rPr lang="tr-TR" sz="1600" dirty="0">
                  <a:latin typeface="Book Antiqua" panose="02040602050305030304" pitchFamily="18" charset="0"/>
                </a:rPr>
                <a:t> of </a:t>
              </a:r>
              <a:r>
                <a:rPr lang="tr-TR" sz="1600" dirty="0" err="1">
                  <a:latin typeface="Book Antiqua" panose="02040602050305030304" pitchFamily="18" charset="0"/>
                </a:rPr>
                <a:t>Words</a:t>
              </a:r>
              <a:endParaRPr lang="en-US" sz="1600" dirty="0">
                <a:latin typeface="Book Antiqua" panose="02040602050305030304" pitchFamily="18" charset="0"/>
              </a:endParaRPr>
            </a:p>
            <a:p>
              <a:r>
                <a:rPr lang="tr-TR" dirty="0"/>
                <a:t> </a:t>
              </a:r>
              <a:endParaRPr lang="en-US" dirty="0"/>
            </a:p>
          </p:txBody>
        </p:sp>
        <p:sp>
          <p:nvSpPr>
            <p:cNvPr id="20" name="Metin Kutusu 11"/>
            <p:cNvSpPr txBox="1">
              <a:spLocks noChangeArrowheads="1"/>
            </p:cNvSpPr>
            <p:nvPr/>
          </p:nvSpPr>
          <p:spPr bwMode="auto">
            <a:xfrm>
              <a:off x="0" y="0"/>
              <a:ext cx="2512814" cy="3149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r>
                <a:rPr lang="tr-TR" sz="1600" dirty="0">
                  <a:latin typeface="Book Antiqua" panose="02040602050305030304" pitchFamily="18" charset="0"/>
                </a:rPr>
                <a:t>Encyclopedia of Language &amp; </a:t>
              </a:r>
              <a:r>
                <a:rPr lang="tr-TR" sz="1600" dirty="0" err="1">
                  <a:latin typeface="Book Antiqua" panose="02040602050305030304" pitchFamily="18" charset="0"/>
                </a:rPr>
                <a:t>Linguistics</a:t>
              </a:r>
              <a:endParaRPr lang="en-US" sz="1600" dirty="0">
                <a:latin typeface="Book Antiqua" panose="02040602050305030304" pitchFamily="18" charset="0"/>
              </a:endParaRPr>
            </a:p>
          </p:txBody>
        </p:sp>
        <p:sp>
          <p:nvSpPr>
            <p:cNvPr id="21" name="Metin Kutusu 12"/>
            <p:cNvSpPr txBox="1">
              <a:spLocks noChangeArrowheads="1"/>
            </p:cNvSpPr>
            <p:nvPr/>
          </p:nvSpPr>
          <p:spPr bwMode="auto">
            <a:xfrm>
              <a:off x="2955473" y="457200"/>
              <a:ext cx="658585" cy="25463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r>
                <a:rPr lang="tr-TR" sz="1600" dirty="0">
                  <a:latin typeface="Book Antiqua" panose="02040602050305030304" pitchFamily="18" charset="0"/>
                </a:rPr>
                <a:t>R. </a:t>
              </a:r>
              <a:r>
                <a:rPr lang="tr-TR" sz="1600" dirty="0" err="1">
                  <a:latin typeface="Book Antiqua" panose="02040602050305030304" pitchFamily="18" charset="0"/>
                </a:rPr>
                <a:t>Lieber</a:t>
              </a:r>
              <a:endParaRPr lang="en-US" sz="1600" dirty="0">
                <a:latin typeface="Book Antiqua" panose="02040602050305030304" pitchFamily="18" charset="0"/>
              </a:endParaRPr>
            </a:p>
          </p:txBody>
        </p:sp>
        <p:sp>
          <p:nvSpPr>
            <p:cNvPr id="22" name="Metin Kutusu 13"/>
            <p:cNvSpPr txBox="1">
              <a:spLocks noChangeArrowheads="1"/>
            </p:cNvSpPr>
            <p:nvPr/>
          </p:nvSpPr>
          <p:spPr bwMode="auto">
            <a:xfrm>
              <a:off x="1474163" y="446087"/>
              <a:ext cx="1333500" cy="2768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tr-TR" sz="1600" dirty="0" err="1"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Elsevier</a:t>
              </a:r>
              <a:r>
                <a:rPr lang="tr-TR" sz="1600" dirty="0"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Yayınları</a:t>
              </a:r>
              <a:endPara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Metin Kutusu 14"/>
            <p:cNvSpPr txBox="1">
              <a:spLocks noChangeArrowheads="1"/>
            </p:cNvSpPr>
            <p:nvPr/>
          </p:nvSpPr>
          <p:spPr bwMode="auto">
            <a:xfrm>
              <a:off x="2629718" y="14512"/>
              <a:ext cx="651510" cy="2260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tr-TR" sz="1400" dirty="0" smtClean="0"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2006</a:t>
              </a:r>
              <a:endPara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4" name="Rectangle 3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" name="Metin Kutusu 10"/>
          <p:cNvSpPr txBox="1">
            <a:spLocks noChangeArrowheads="1"/>
          </p:cNvSpPr>
          <p:nvPr/>
        </p:nvSpPr>
        <p:spPr bwMode="auto">
          <a:xfrm>
            <a:off x="1183294" y="2752071"/>
            <a:ext cx="1948546" cy="33675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tr-TR" sz="1600" dirty="0" smtClean="0">
                <a:latin typeface="Book Antiqua" panose="02040602050305030304" pitchFamily="18" charset="0"/>
              </a:rPr>
              <a:t>Yay. </a:t>
            </a:r>
            <a:r>
              <a:rPr lang="en-US" sz="1600" dirty="0" smtClean="0">
                <a:latin typeface="Book Antiqua" panose="02040602050305030304" pitchFamily="18" charset="0"/>
              </a:rPr>
              <a:t>Keith </a:t>
            </a:r>
            <a:r>
              <a:rPr lang="en-US" sz="1600" dirty="0">
                <a:latin typeface="Book Antiqua" panose="02040602050305030304" pitchFamily="18" charset="0"/>
              </a:rPr>
              <a:t>Brown</a:t>
            </a:r>
            <a:endParaRPr lang="en-US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95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1479</TotalTime>
  <Words>126</Words>
  <Application>Microsoft Office PowerPoint</Application>
  <PresentationFormat>Ekran Gösterisi (4:3)</PresentationFormat>
  <Paragraphs>55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6" baseType="lpstr">
      <vt:lpstr>Arial</vt:lpstr>
      <vt:lpstr>Book Antiqua</vt:lpstr>
      <vt:lpstr>Bookman Old Style</vt:lpstr>
      <vt:lpstr>Calibri</vt:lpstr>
      <vt:lpstr>Gill Sans MT</vt:lpstr>
      <vt:lpstr>MinionPro-Regular</vt:lpstr>
      <vt:lpstr>Times New Roman</vt:lpstr>
      <vt:lpstr>Wingdings</vt:lpstr>
      <vt:lpstr>Wingdings 3</vt:lpstr>
      <vt:lpstr>Origin</vt:lpstr>
      <vt:lpstr>DBB134 Bilimsel Araştırmanın Temelleri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DBB411 Bilimsel Araştırma ve Yazma Teknikleri</dc:title>
  <dc:creator>user</dc:creator>
  <cp:lastModifiedBy>Hakem</cp:lastModifiedBy>
  <cp:revision>427</cp:revision>
  <dcterms:created xsi:type="dcterms:W3CDTF">2015-09-22T13:45:05Z</dcterms:created>
  <dcterms:modified xsi:type="dcterms:W3CDTF">2019-10-27T08:49:18Z</dcterms:modified>
</cp:coreProperties>
</file>