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sldIdLst>
    <p:sldId id="264" r:id="rId2"/>
    <p:sldId id="257" r:id="rId3"/>
    <p:sldId id="258" r:id="rId4"/>
    <p:sldId id="260" r:id="rId5"/>
    <p:sldId id="261" r:id="rId6"/>
    <p:sldId id="262" r:id="rId7"/>
    <p:sldId id="263" r:id="rId8"/>
    <p:sldId id="265"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23.05.2020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7088299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0862167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903620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4992148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709728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5014763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23.05.2020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2378679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23.05.2020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7541755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23.05.2020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7429184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9586169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7F543833-A3C6-4932-85D1-39A8E63240DE}" type="datetimeFigureOut">
              <a:rPr lang="tr-TR" smtClean="0"/>
              <a:t>23.05.2020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5840611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7F543833-A3C6-4932-85D1-39A8E63240DE}" type="datetimeFigureOut">
              <a:rPr lang="tr-TR" smtClean="0"/>
              <a:t>23.05.2020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2141885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7F543833-A3C6-4932-85D1-39A8E63240DE}" type="datetimeFigureOut">
              <a:rPr lang="tr-TR" smtClean="0"/>
              <a:t>23.05.2020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7535908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543833-A3C6-4932-85D1-39A8E63240DE}" type="datetimeFigureOut">
              <a:rPr lang="tr-TR" smtClean="0"/>
              <a:t>23.05.2020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036601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stilini düzenlemek için tıklayın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7F543833-A3C6-4932-85D1-39A8E63240DE}" type="datetimeFigureOut">
              <a:rPr lang="tr-TR" smtClean="0"/>
              <a:t>23.05.2020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6922995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7F543833-A3C6-4932-85D1-39A8E63240DE}" type="datetimeFigureOut">
              <a:rPr lang="tr-TR" smtClean="0"/>
              <a:t>23.05.2020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1146907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F543833-A3C6-4932-85D1-39A8E63240DE}" type="datetimeFigureOut">
              <a:rPr lang="tr-TR" smtClean="0"/>
              <a:t>23.05.2020</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3B9444F4-BBFC-4334-B55C-A7C9C3112478}" type="slidenum">
              <a:rPr lang="tr-TR" smtClean="0"/>
              <a:t>‹#›</a:t>
            </a:fld>
            <a:endParaRPr lang="tr-TR"/>
          </a:p>
        </p:txBody>
      </p:sp>
    </p:spTree>
    <p:extLst>
      <p:ext uri="{BB962C8B-B14F-4D97-AF65-F5344CB8AC3E}">
        <p14:creationId xmlns:p14="http://schemas.microsoft.com/office/powerpoint/2010/main" val="3949382724"/>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48E9E7B-8D35-4C2B-828F-01561DFCC9A1}"/>
              </a:ext>
            </a:extLst>
          </p:cNvPr>
          <p:cNvSpPr>
            <a:spLocks noGrp="1"/>
          </p:cNvSpPr>
          <p:nvPr>
            <p:ph idx="1"/>
          </p:nvPr>
        </p:nvSpPr>
        <p:spPr>
          <a:xfrm>
            <a:off x="677334" y="755375"/>
            <a:ext cx="8596668" cy="5285988"/>
          </a:xfrm>
        </p:spPr>
        <p:txBody>
          <a:bodyPr>
            <a:normAutofit fontScale="92500"/>
          </a:bodyPr>
          <a:lstStyle/>
          <a:p>
            <a:pPr marL="0" indent="0">
              <a:buNone/>
            </a:pPr>
            <a:r>
              <a:rPr lang="tr-TR" dirty="0"/>
              <a:t>	</a:t>
            </a:r>
            <a:r>
              <a:rPr lang="tr-TR" sz="4800" b="1" dirty="0"/>
              <a:t>	Yapay döllenme</a:t>
            </a:r>
          </a:p>
          <a:p>
            <a:pPr marL="0" indent="0">
              <a:buNone/>
            </a:pPr>
            <a:r>
              <a:rPr lang="tr-TR" sz="4800" b="1" dirty="0"/>
              <a:t>	Yapay döllenme, hukukumuzda 2014 tarihli Üremeye Yardımcı Tedavi Uygulamaları ve Yardımcı Tedavi Merkezleri Hakkında Yönetmelik’te düzenlenmiştir.</a:t>
            </a:r>
          </a:p>
        </p:txBody>
      </p:sp>
    </p:spTree>
    <p:extLst>
      <p:ext uri="{BB962C8B-B14F-4D97-AF65-F5344CB8AC3E}">
        <p14:creationId xmlns:p14="http://schemas.microsoft.com/office/powerpoint/2010/main" val="6420043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D8A06D7-83EF-4E60-B870-B42173897506}"/>
              </a:ext>
            </a:extLst>
          </p:cNvPr>
          <p:cNvSpPr>
            <a:spLocks noGrp="1"/>
          </p:cNvSpPr>
          <p:nvPr>
            <p:ph idx="1"/>
          </p:nvPr>
        </p:nvSpPr>
        <p:spPr>
          <a:xfrm>
            <a:off x="677334" y="490331"/>
            <a:ext cx="8596668" cy="5551032"/>
          </a:xfrm>
        </p:spPr>
        <p:txBody>
          <a:bodyPr/>
          <a:lstStyle/>
          <a:p>
            <a:pPr marL="0" indent="0">
              <a:buNone/>
            </a:pPr>
            <a:r>
              <a:rPr lang="tr-TR" dirty="0"/>
              <a:t>		</a:t>
            </a:r>
            <a:r>
              <a:rPr lang="tr-TR" sz="3200" b="1" dirty="0"/>
              <a:t>Yapay döllenmenin şartları:</a:t>
            </a:r>
          </a:p>
          <a:p>
            <a:pPr>
              <a:buFont typeface="+mj-lt"/>
              <a:buAutoNum type="arabicParenR"/>
            </a:pPr>
            <a:r>
              <a:rPr lang="tr-TR" sz="3200" b="1" dirty="0"/>
              <a:t>Çiftlerin çocuk sahibi olamaması</a:t>
            </a:r>
          </a:p>
          <a:p>
            <a:pPr>
              <a:buFont typeface="+mj-lt"/>
              <a:buAutoNum type="arabicParenR"/>
            </a:pPr>
            <a:r>
              <a:rPr lang="tr-TR" sz="3200" b="1" dirty="0"/>
              <a:t>Müdahalenin kadın hastalıkları ve doğum uzmanı bir hekim tarafından yapılması</a:t>
            </a:r>
          </a:p>
          <a:p>
            <a:pPr>
              <a:buFont typeface="+mj-lt"/>
              <a:buAutoNum type="arabicParenR"/>
            </a:pPr>
            <a:r>
              <a:rPr lang="tr-TR" sz="3200" b="1" dirty="0"/>
              <a:t>İşlemin yapılacağı kimselerin evli olması</a:t>
            </a:r>
          </a:p>
          <a:p>
            <a:pPr>
              <a:buFont typeface="+mj-lt"/>
              <a:buAutoNum type="arabicParenR"/>
            </a:pPr>
            <a:r>
              <a:rPr lang="tr-TR" sz="3200" b="1" dirty="0"/>
              <a:t>İşlemin yapılacağı kimselerin bilgilendirilerek </a:t>
            </a:r>
            <a:r>
              <a:rPr lang="tr-TR" sz="3200" b="1" dirty="0" err="1"/>
              <a:t>muvafakatlarının</a:t>
            </a:r>
            <a:r>
              <a:rPr lang="tr-TR" sz="3200" b="1" dirty="0"/>
              <a:t> alınması</a:t>
            </a:r>
          </a:p>
          <a:p>
            <a:pPr>
              <a:buFont typeface="+mj-lt"/>
              <a:buAutoNum type="arabicParenR"/>
            </a:pPr>
            <a:r>
              <a:rPr lang="tr-TR" sz="3200" b="1" dirty="0"/>
              <a:t>Sadece kendilerine ait üreme hücrelerinin kullanılması</a:t>
            </a:r>
          </a:p>
          <a:p>
            <a:pPr marL="0" indent="0">
              <a:buNone/>
            </a:pPr>
            <a:endParaRPr lang="tr-TR" dirty="0"/>
          </a:p>
        </p:txBody>
      </p:sp>
    </p:spTree>
    <p:extLst>
      <p:ext uri="{BB962C8B-B14F-4D97-AF65-F5344CB8AC3E}">
        <p14:creationId xmlns:p14="http://schemas.microsoft.com/office/powerpoint/2010/main" val="7420050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41368D9-5C5B-4388-A657-93AA0089CB6D}"/>
              </a:ext>
            </a:extLst>
          </p:cNvPr>
          <p:cNvSpPr>
            <a:spLocks noGrp="1"/>
          </p:cNvSpPr>
          <p:nvPr>
            <p:ph idx="1"/>
          </p:nvPr>
        </p:nvSpPr>
        <p:spPr>
          <a:xfrm>
            <a:off x="677334" y="543339"/>
            <a:ext cx="8596668" cy="5498023"/>
          </a:xfrm>
        </p:spPr>
        <p:txBody>
          <a:bodyPr>
            <a:normAutofit fontScale="70000" lnSpcReduction="20000"/>
          </a:bodyPr>
          <a:lstStyle/>
          <a:p>
            <a:pPr marL="0" indent="0">
              <a:buNone/>
            </a:pPr>
            <a:r>
              <a:rPr lang="tr-TR" dirty="0"/>
              <a:t>	</a:t>
            </a:r>
            <a:r>
              <a:rPr lang="tr-TR" sz="5400" b="1" dirty="0"/>
              <a:t>	Taşıyıcı annelik</a:t>
            </a:r>
          </a:p>
          <a:p>
            <a:pPr marL="0" indent="0">
              <a:buNone/>
            </a:pPr>
            <a:r>
              <a:rPr lang="tr-TR" sz="5400" b="1" dirty="0"/>
              <a:t>	Mevzuatımızda taşıyıcı anneliğe müsaade edilmemektedir. Taşıyıcı annelik Kara Avrupası hukuklarında da yasaklanmıştır. Hukukumuzda ise taşıyıcı anneliğin yasaklanmış bir sözleşme tipi olduğu, zira Borçlar Kanunu 27 bakımından, ahlaka aykırılık nedeniyle geçerli olmadığı kabul edilmektedir. </a:t>
            </a:r>
          </a:p>
        </p:txBody>
      </p:sp>
    </p:spTree>
    <p:extLst>
      <p:ext uri="{BB962C8B-B14F-4D97-AF65-F5344CB8AC3E}">
        <p14:creationId xmlns:p14="http://schemas.microsoft.com/office/powerpoint/2010/main" val="31150952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D8A02F0-981B-418E-B8B2-205BA7453537}"/>
              </a:ext>
            </a:extLst>
          </p:cNvPr>
          <p:cNvSpPr>
            <a:spLocks noGrp="1"/>
          </p:cNvSpPr>
          <p:nvPr>
            <p:ph idx="1"/>
          </p:nvPr>
        </p:nvSpPr>
        <p:spPr>
          <a:xfrm>
            <a:off x="677334" y="437323"/>
            <a:ext cx="8596668" cy="6016486"/>
          </a:xfrm>
        </p:spPr>
        <p:txBody>
          <a:bodyPr>
            <a:normAutofit fontScale="85000" lnSpcReduction="20000"/>
          </a:bodyPr>
          <a:lstStyle/>
          <a:p>
            <a:pPr marL="0" indent="0">
              <a:buNone/>
            </a:pPr>
            <a:r>
              <a:rPr lang="tr-TR" dirty="0"/>
              <a:t>	</a:t>
            </a:r>
            <a:r>
              <a:rPr lang="tr-TR" sz="4800" b="1" dirty="0"/>
              <a:t>	Geleneksel ve tamamlayıcı tıbbi müdahaleler</a:t>
            </a:r>
          </a:p>
          <a:p>
            <a:pPr marL="0" indent="0">
              <a:buNone/>
            </a:pPr>
            <a:r>
              <a:rPr lang="tr-TR" sz="4800" b="1" dirty="0"/>
              <a:t>	Alternatif tıp, bilinen, klasik, yerleşik tıbbi yöntemlere alternatif olarak ve daha çok kanıta dayalı olmayarak uygulanan tıbbi yöntemleri ifade ederken, tamamlayıcı tıp, klasik tıbbı tamamlayıcı olarak uygulanan yöntemleri ifade etmek üzere kullanılmalıdır.</a:t>
            </a:r>
          </a:p>
        </p:txBody>
      </p:sp>
    </p:spTree>
    <p:extLst>
      <p:ext uri="{BB962C8B-B14F-4D97-AF65-F5344CB8AC3E}">
        <p14:creationId xmlns:p14="http://schemas.microsoft.com/office/powerpoint/2010/main" val="17536740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874DFF3-6A02-4BE2-9AFF-B4B2C99E0357}"/>
              </a:ext>
            </a:extLst>
          </p:cNvPr>
          <p:cNvSpPr>
            <a:spLocks noGrp="1"/>
          </p:cNvSpPr>
          <p:nvPr>
            <p:ph idx="1"/>
          </p:nvPr>
        </p:nvSpPr>
        <p:spPr>
          <a:xfrm>
            <a:off x="677334" y="715617"/>
            <a:ext cx="8596668" cy="5325745"/>
          </a:xfrm>
        </p:spPr>
        <p:txBody>
          <a:bodyPr/>
          <a:lstStyle/>
          <a:p>
            <a:pPr marL="0" indent="0">
              <a:buNone/>
            </a:pPr>
            <a:r>
              <a:rPr lang="tr-TR" dirty="0"/>
              <a:t>	</a:t>
            </a:r>
            <a:r>
              <a:rPr lang="tr-TR" sz="5400" b="1" dirty="0"/>
              <a:t>	Mevzuatımızda, adı alternatif veya tamamlayıcı tıp dahi olsa, yetkisiz kimselerce yapılan tıbbi müdahaleler suç oluşturmaktadır.</a:t>
            </a:r>
            <a:endParaRPr lang="tr-TR" b="1" dirty="0"/>
          </a:p>
        </p:txBody>
      </p:sp>
    </p:spTree>
    <p:extLst>
      <p:ext uri="{BB962C8B-B14F-4D97-AF65-F5344CB8AC3E}">
        <p14:creationId xmlns:p14="http://schemas.microsoft.com/office/powerpoint/2010/main" val="8820855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076C014-C019-4641-90AB-7B854023E5E7}"/>
              </a:ext>
            </a:extLst>
          </p:cNvPr>
          <p:cNvSpPr>
            <a:spLocks noGrp="1"/>
          </p:cNvSpPr>
          <p:nvPr>
            <p:ph idx="1"/>
          </p:nvPr>
        </p:nvSpPr>
        <p:spPr>
          <a:xfrm>
            <a:off x="677334" y="569843"/>
            <a:ext cx="8596668" cy="5471519"/>
          </a:xfrm>
        </p:spPr>
        <p:txBody>
          <a:bodyPr/>
          <a:lstStyle/>
          <a:p>
            <a:pPr marL="0" indent="0">
              <a:buNone/>
            </a:pPr>
            <a:r>
              <a:rPr lang="tr-TR" dirty="0"/>
              <a:t>	</a:t>
            </a:r>
            <a:r>
              <a:rPr lang="tr-TR" sz="4400" b="1" dirty="0"/>
              <a:t>	İnsanlara zararlı olabilecek </a:t>
            </a:r>
            <a:r>
              <a:rPr lang="tr-TR" sz="4400" b="1" dirty="0" err="1"/>
              <a:t>metodların</a:t>
            </a:r>
            <a:r>
              <a:rPr lang="tr-TR" sz="4400" b="1" dirty="0"/>
              <a:t> önlenmesi bakımından bir takım düzenlemelere ihtiyaç vardır. Örneğin, yetkili olmayan kişilerin uygulamalarından bireylerin korunması gerekir.</a:t>
            </a:r>
            <a:endParaRPr lang="tr-TR" b="1" dirty="0"/>
          </a:p>
        </p:txBody>
      </p:sp>
    </p:spTree>
    <p:extLst>
      <p:ext uri="{BB962C8B-B14F-4D97-AF65-F5344CB8AC3E}">
        <p14:creationId xmlns:p14="http://schemas.microsoft.com/office/powerpoint/2010/main" val="33277483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D5F7A3E-EE8E-412A-8379-DE3D19E66853}"/>
              </a:ext>
            </a:extLst>
          </p:cNvPr>
          <p:cNvSpPr>
            <a:spLocks noGrp="1"/>
          </p:cNvSpPr>
          <p:nvPr>
            <p:ph idx="1"/>
          </p:nvPr>
        </p:nvSpPr>
        <p:spPr>
          <a:xfrm>
            <a:off x="677334" y="675861"/>
            <a:ext cx="8596668" cy="5365501"/>
          </a:xfrm>
        </p:spPr>
        <p:txBody>
          <a:bodyPr>
            <a:normAutofit fontScale="92500"/>
          </a:bodyPr>
          <a:lstStyle/>
          <a:p>
            <a:pPr marL="0" indent="0">
              <a:buNone/>
            </a:pPr>
            <a:r>
              <a:rPr lang="tr-TR" dirty="0"/>
              <a:t>		</a:t>
            </a:r>
            <a:r>
              <a:rPr lang="tr-TR" sz="3600" b="1" dirty="0"/>
              <a:t>Geleneksel ve tamamlayıcı tıp yöntemlerine ilişkin bir düzenlemede ana hatlarıyla şu hususların düzenlenmesi büyük önem taşımaktadır:</a:t>
            </a:r>
          </a:p>
          <a:p>
            <a:pPr>
              <a:buFont typeface="Wingdings" panose="05000000000000000000" pitchFamily="2" charset="2"/>
              <a:buChar char="v"/>
            </a:pPr>
            <a:r>
              <a:rPr lang="tr-TR" sz="3600" b="1" dirty="0"/>
              <a:t>Yöntemi kimin uygulayacağı</a:t>
            </a:r>
          </a:p>
          <a:p>
            <a:pPr>
              <a:buFont typeface="Wingdings" panose="05000000000000000000" pitchFamily="2" charset="2"/>
              <a:buChar char="v"/>
            </a:pPr>
            <a:r>
              <a:rPr lang="tr-TR" sz="3600" b="1" dirty="0" err="1"/>
              <a:t>Endikasyonun</a:t>
            </a:r>
            <a:r>
              <a:rPr lang="tr-TR" sz="3600" b="1" dirty="0"/>
              <a:t> belirlenmesi sorunu</a:t>
            </a:r>
          </a:p>
          <a:p>
            <a:pPr>
              <a:buFont typeface="Wingdings" panose="05000000000000000000" pitchFamily="2" charset="2"/>
              <a:buChar char="v"/>
            </a:pPr>
            <a:r>
              <a:rPr lang="tr-TR" sz="3600" b="1" dirty="0"/>
              <a:t>Aydınlatma</a:t>
            </a:r>
          </a:p>
          <a:p>
            <a:pPr>
              <a:buFont typeface="Wingdings" panose="05000000000000000000" pitchFamily="2" charset="2"/>
              <a:buChar char="v"/>
            </a:pPr>
            <a:r>
              <a:rPr lang="tr-TR" sz="3600" b="1" dirty="0"/>
              <a:t>Kötüye kullanmanın ve dolandırıcılığın önlenmesi</a:t>
            </a:r>
          </a:p>
        </p:txBody>
      </p:sp>
    </p:spTree>
    <p:extLst>
      <p:ext uri="{BB962C8B-B14F-4D97-AF65-F5344CB8AC3E}">
        <p14:creationId xmlns:p14="http://schemas.microsoft.com/office/powerpoint/2010/main" val="9174577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95826EA-5838-4BEE-AF9D-B6C466EC7E90}"/>
              </a:ext>
            </a:extLst>
          </p:cNvPr>
          <p:cNvSpPr>
            <a:spLocks noGrp="1"/>
          </p:cNvSpPr>
          <p:nvPr>
            <p:ph idx="1"/>
          </p:nvPr>
        </p:nvSpPr>
        <p:spPr>
          <a:xfrm>
            <a:off x="677334" y="759655"/>
            <a:ext cx="8596668" cy="5281707"/>
          </a:xfrm>
        </p:spPr>
        <p:txBody>
          <a:bodyPr>
            <a:normAutofit fontScale="92500" lnSpcReduction="20000"/>
          </a:bodyPr>
          <a:lstStyle/>
          <a:p>
            <a:pPr marL="0" indent="0">
              <a:buNone/>
            </a:pPr>
            <a:r>
              <a:rPr lang="tr-TR" b="1" dirty="0"/>
              <a:t>		</a:t>
            </a:r>
            <a:r>
              <a:rPr lang="tr-TR" sz="3900" b="1" dirty="0"/>
              <a:t>Kimyasal </a:t>
            </a:r>
            <a:r>
              <a:rPr lang="tr-TR" sz="3900" b="1" dirty="0" err="1"/>
              <a:t>kastrasyon</a:t>
            </a:r>
            <a:endParaRPr lang="tr-TR" sz="3900" b="1" dirty="0"/>
          </a:p>
          <a:p>
            <a:pPr marL="0" indent="0">
              <a:buNone/>
            </a:pPr>
            <a:r>
              <a:rPr lang="tr-TR" sz="3900" b="1" dirty="0"/>
              <a:t>	Son dönemlerde ülkemizde tartışma konusu olan bir husus, özellikle cinsel suçlar işleme noktasında kendisine engel olamayan kişilerin kimyasal </a:t>
            </a:r>
            <a:r>
              <a:rPr lang="tr-TR" sz="3900" b="1" dirty="0" err="1"/>
              <a:t>kastrasyona</a:t>
            </a:r>
            <a:r>
              <a:rPr lang="tr-TR" sz="3900" b="1" dirty="0"/>
              <a:t> tabi tutulup tutulmayacağıdır. Konuyla ilgili bir yasal düzenleme yapılmış ve yönetmelik çıkarılmış olmakla beraber, konuya ilişkin tartışmalar hala devam etmektedir.</a:t>
            </a:r>
          </a:p>
          <a:p>
            <a:endParaRPr lang="tr-TR" dirty="0"/>
          </a:p>
        </p:txBody>
      </p:sp>
    </p:spTree>
    <p:extLst>
      <p:ext uri="{BB962C8B-B14F-4D97-AF65-F5344CB8AC3E}">
        <p14:creationId xmlns:p14="http://schemas.microsoft.com/office/powerpoint/2010/main" val="1993189022"/>
      </p:ext>
    </p:extLst>
  </p:cSld>
  <p:clrMapOvr>
    <a:masterClrMapping/>
  </p:clrMapOvr>
</p:sld>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38</TotalTime>
  <Words>272</Words>
  <Application>Microsoft Office PowerPoint</Application>
  <PresentationFormat>Geniş ekran</PresentationFormat>
  <Paragraphs>21</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Arial</vt:lpstr>
      <vt:lpstr>Trebuchet MS</vt:lpstr>
      <vt:lpstr>Wingdings</vt:lpstr>
      <vt:lpstr>Wingdings 3</vt:lpstr>
      <vt:lpstr>Yüzeyler</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14</cp:revision>
  <dcterms:created xsi:type="dcterms:W3CDTF">2020-05-12T10:57:22Z</dcterms:created>
  <dcterms:modified xsi:type="dcterms:W3CDTF">2020-05-22T22:17:22Z</dcterms:modified>
</cp:coreProperties>
</file>