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2" r:id="rId9"/>
    <p:sldId id="263"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2F474FB-03EF-4C18-AB96-02822277729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3722323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474FB-03EF-4C18-AB96-02822277729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106647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474FB-03EF-4C18-AB96-02822277729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1156748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474FB-03EF-4C18-AB96-02822277729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223567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2F474FB-03EF-4C18-AB96-02822277729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1311179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F474FB-03EF-4C18-AB96-02822277729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150223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2F474FB-03EF-4C18-AB96-028222777294}"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46849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2F474FB-03EF-4C18-AB96-028222777294}"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615665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F474FB-03EF-4C18-AB96-028222777294}"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4199552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F474FB-03EF-4C18-AB96-02822277729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296250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F474FB-03EF-4C18-AB96-02822277729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CCC93B-23F5-4A16-9AFD-E474D82712AE}" type="slidenum">
              <a:rPr lang="tr-TR" smtClean="0"/>
              <a:t>‹#›</a:t>
            </a:fld>
            <a:endParaRPr lang="tr-TR"/>
          </a:p>
        </p:txBody>
      </p:sp>
    </p:spTree>
    <p:extLst>
      <p:ext uri="{BB962C8B-B14F-4D97-AF65-F5344CB8AC3E}">
        <p14:creationId xmlns:p14="http://schemas.microsoft.com/office/powerpoint/2010/main" val="214188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474FB-03EF-4C18-AB96-028222777294}"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CCC93B-23F5-4A16-9AFD-E474D82712AE}" type="slidenum">
              <a:rPr lang="tr-TR" smtClean="0"/>
              <a:t>‹#›</a:t>
            </a:fld>
            <a:endParaRPr lang="tr-TR"/>
          </a:p>
        </p:txBody>
      </p:sp>
    </p:spTree>
    <p:extLst>
      <p:ext uri="{BB962C8B-B14F-4D97-AF65-F5344CB8AC3E}">
        <p14:creationId xmlns:p14="http://schemas.microsoft.com/office/powerpoint/2010/main" val="1618097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Problemi Tanımlama</a:t>
            </a:r>
            <a:endParaRPr lang="tr-TR" dirty="0"/>
          </a:p>
        </p:txBody>
      </p:sp>
    </p:spTree>
    <p:extLst>
      <p:ext uri="{BB962C8B-B14F-4D97-AF65-F5344CB8AC3E}">
        <p14:creationId xmlns:p14="http://schemas.microsoft.com/office/powerpoint/2010/main" val="2273154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sz="2200" dirty="0"/>
          </a:p>
          <a:p>
            <a:pPr marL="0" indent="0">
              <a:buNone/>
            </a:pPr>
            <a:r>
              <a:rPr lang="tr-TR" sz="2200" dirty="0" err="1"/>
              <a:t>Karasar</a:t>
            </a:r>
            <a:r>
              <a:rPr lang="tr-TR" sz="2200" dirty="0"/>
              <a:t>, N. (2012). </a:t>
            </a:r>
            <a:r>
              <a:rPr lang="tr-TR" sz="2200" i="1" dirty="0"/>
              <a:t>Bilimsel araştırma yöntemleri (24. baskı). </a:t>
            </a:r>
            <a:r>
              <a:rPr lang="tr-TR" sz="2200" dirty="0"/>
              <a:t>Ankara: Nobel Yayınevi</a:t>
            </a:r>
          </a:p>
          <a:p>
            <a:pPr marL="0" indent="0">
              <a:buNone/>
            </a:pPr>
            <a:endParaRPr lang="tr-TR" dirty="0"/>
          </a:p>
        </p:txBody>
      </p:sp>
    </p:spTree>
    <p:extLst>
      <p:ext uri="{BB962C8B-B14F-4D97-AF65-F5344CB8AC3E}">
        <p14:creationId xmlns:p14="http://schemas.microsoft.com/office/powerpoint/2010/main" val="4146208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3399" y="1023519"/>
            <a:ext cx="11273589" cy="4351338"/>
          </a:xfrm>
        </p:spPr>
        <p:txBody>
          <a:bodyPr>
            <a:noAutofit/>
          </a:bodyPr>
          <a:lstStyle/>
          <a:p>
            <a:pPr marL="0" indent="0">
              <a:lnSpc>
                <a:spcPct val="100000"/>
              </a:lnSpc>
              <a:spcBef>
                <a:spcPts val="0"/>
              </a:spcBef>
              <a:buNone/>
            </a:pPr>
            <a:r>
              <a:rPr lang="tr-TR" sz="2400" b="1" dirty="0" smtClean="0"/>
              <a:t>Problem</a:t>
            </a:r>
          </a:p>
          <a:p>
            <a:pPr marL="0" indent="0">
              <a:lnSpc>
                <a:spcPct val="100000"/>
              </a:lnSpc>
              <a:spcBef>
                <a:spcPts val="0"/>
              </a:spcBef>
              <a:buNone/>
            </a:pPr>
            <a:r>
              <a:rPr lang="tr-TR" sz="2400" dirty="0" smtClean="0"/>
              <a:t> </a:t>
            </a:r>
          </a:p>
          <a:p>
            <a:pPr>
              <a:lnSpc>
                <a:spcPct val="100000"/>
              </a:lnSpc>
              <a:spcBef>
                <a:spcPts val="0"/>
              </a:spcBef>
            </a:pPr>
            <a:r>
              <a:rPr lang="tr-TR" altLang="tr-TR" sz="2600" dirty="0"/>
              <a:t>Araştırılabilecek pek çok problem vardır. Ancak bunlardan birinin seçilmesi için onun önemli oranda hissedilmesi ve göze çarpması gerekir</a:t>
            </a:r>
            <a:r>
              <a:rPr lang="tr-TR" altLang="tr-TR" sz="2600" dirty="0" smtClean="0"/>
              <a:t>.</a:t>
            </a:r>
          </a:p>
          <a:p>
            <a:pPr>
              <a:lnSpc>
                <a:spcPct val="100000"/>
              </a:lnSpc>
              <a:spcBef>
                <a:spcPts val="0"/>
              </a:spcBef>
            </a:pPr>
            <a:endParaRPr lang="tr-TR" altLang="tr-TR" sz="2600" dirty="0" smtClean="0"/>
          </a:p>
          <a:p>
            <a:pPr>
              <a:lnSpc>
                <a:spcPct val="100000"/>
              </a:lnSpc>
              <a:spcBef>
                <a:spcPts val="0"/>
              </a:spcBef>
            </a:pPr>
            <a:r>
              <a:rPr lang="tr-TR" altLang="tr-TR" sz="2600" dirty="0"/>
              <a:t>Uygun bir problem seçmek, çoğu zaman o problemi çözmekten daha zordur. </a:t>
            </a:r>
            <a:endParaRPr lang="tr-TR" altLang="tr-TR" sz="2600" dirty="0" smtClean="0"/>
          </a:p>
          <a:p>
            <a:pPr>
              <a:lnSpc>
                <a:spcPct val="100000"/>
              </a:lnSpc>
              <a:spcBef>
                <a:spcPts val="0"/>
              </a:spcBef>
            </a:pPr>
            <a:endParaRPr lang="tr-TR" altLang="tr-TR" sz="2600" dirty="0"/>
          </a:p>
          <a:p>
            <a:pPr>
              <a:lnSpc>
                <a:spcPct val="100000"/>
              </a:lnSpc>
              <a:spcBef>
                <a:spcPts val="0"/>
              </a:spcBef>
            </a:pPr>
            <a:r>
              <a:rPr lang="tr-TR" altLang="tr-TR" sz="2600" dirty="0"/>
              <a:t>Araştırma problemi aşamalı bir yaklaşımla seçilir. Önce genel alan belirlenir; sonra giderek daraltılan problem dilimi </a:t>
            </a:r>
            <a:r>
              <a:rPr lang="tr-TR" altLang="tr-TR" sz="2600" dirty="0" smtClean="0"/>
              <a:t>belirlenir.</a:t>
            </a:r>
          </a:p>
          <a:p>
            <a:pPr>
              <a:lnSpc>
                <a:spcPct val="100000"/>
              </a:lnSpc>
              <a:spcBef>
                <a:spcPts val="0"/>
              </a:spcBef>
            </a:pPr>
            <a:endParaRPr lang="tr-TR" altLang="tr-TR" sz="2600" dirty="0" smtClean="0"/>
          </a:p>
          <a:p>
            <a:pPr>
              <a:lnSpc>
                <a:spcPct val="100000"/>
              </a:lnSpc>
              <a:spcBef>
                <a:spcPts val="0"/>
              </a:spcBef>
            </a:pPr>
            <a:r>
              <a:rPr lang="tr-TR" altLang="tr-TR" sz="2600" dirty="0" smtClean="0"/>
              <a:t>Literatür taraması </a:t>
            </a:r>
          </a:p>
          <a:p>
            <a:pPr>
              <a:lnSpc>
                <a:spcPct val="100000"/>
              </a:lnSpc>
              <a:spcBef>
                <a:spcPts val="0"/>
              </a:spcBef>
            </a:pPr>
            <a:endParaRPr lang="tr-TR" altLang="tr-TR" sz="2600" dirty="0"/>
          </a:p>
          <a:p>
            <a:pPr>
              <a:lnSpc>
                <a:spcPct val="100000"/>
              </a:lnSpc>
              <a:spcBef>
                <a:spcPts val="0"/>
              </a:spcBef>
            </a:pPr>
            <a:r>
              <a:rPr lang="tr-TR" altLang="tr-TR" sz="2600" dirty="0" smtClean="0"/>
              <a:t>Değişkenlerin tanımlanması						</a:t>
            </a:r>
            <a:r>
              <a:rPr lang="tr-TR" altLang="tr-TR" sz="2000" dirty="0" smtClean="0"/>
              <a:t>(</a:t>
            </a:r>
            <a:r>
              <a:rPr lang="tr-TR" altLang="tr-TR" sz="2000" dirty="0" err="1" smtClean="0"/>
              <a:t>Karasar</a:t>
            </a:r>
            <a:r>
              <a:rPr lang="tr-TR" altLang="tr-TR" sz="2000" dirty="0" smtClean="0"/>
              <a:t>, 2012)</a:t>
            </a:r>
            <a:endParaRPr lang="tr-TR" altLang="tr-TR" sz="2000" dirty="0"/>
          </a:p>
        </p:txBody>
      </p:sp>
    </p:spTree>
    <p:extLst>
      <p:ext uri="{BB962C8B-B14F-4D97-AF65-F5344CB8AC3E}">
        <p14:creationId xmlns:p14="http://schemas.microsoft.com/office/powerpoint/2010/main" val="3956074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smtClean="0"/>
              <a:t>Problem örnekleri;</a:t>
            </a:r>
          </a:p>
          <a:p>
            <a:pPr marL="0" indent="0">
              <a:buNone/>
            </a:pPr>
            <a:endParaRPr lang="tr-TR" dirty="0" smtClean="0"/>
          </a:p>
          <a:p>
            <a:pPr algn="just"/>
            <a:r>
              <a:rPr lang="tr-TR" altLang="tr-TR" dirty="0"/>
              <a:t>Eğitim Fakültesi’nin farklı bölümlerinde öğrenim gören öğrencilerin öğretmenlik mesleğine yönelik tutumları nasıldır? </a:t>
            </a:r>
          </a:p>
          <a:p>
            <a:pPr algn="just"/>
            <a:r>
              <a:rPr lang="tr-TR" altLang="tr-TR" dirty="0"/>
              <a:t>İlköğretim okullarında görev yapan sınıf öğretmenlerinin mesleki yeterlikleri nasıldır? </a:t>
            </a:r>
          </a:p>
          <a:p>
            <a:pPr algn="just"/>
            <a:r>
              <a:rPr lang="tr-TR" altLang="tr-TR" dirty="0"/>
              <a:t>Tıp fakültelerinde öğrenim gören öğrencilerin, bu fakülteleri tercih etmelerini etkileyen faktörler nelerdir?</a:t>
            </a:r>
          </a:p>
          <a:p>
            <a:endParaRPr lang="tr-TR" dirty="0"/>
          </a:p>
        </p:txBody>
      </p:sp>
    </p:spTree>
    <p:extLst>
      <p:ext uri="{BB962C8B-B14F-4D97-AF65-F5344CB8AC3E}">
        <p14:creationId xmlns:p14="http://schemas.microsoft.com/office/powerpoint/2010/main" val="1349420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85888"/>
            <a:ext cx="10515600" cy="4645944"/>
          </a:xfrm>
        </p:spPr>
        <p:txBody>
          <a:bodyPr>
            <a:noAutofit/>
          </a:bodyPr>
          <a:lstStyle/>
          <a:p>
            <a:pPr marL="0" lvl="1" indent="0">
              <a:lnSpc>
                <a:spcPct val="100000"/>
              </a:lnSpc>
              <a:spcBef>
                <a:spcPts val="0"/>
              </a:spcBef>
              <a:buNone/>
            </a:pPr>
            <a:r>
              <a:rPr lang="tr-TR" sz="2800" b="1" dirty="0" smtClean="0"/>
              <a:t>Amaç</a:t>
            </a:r>
          </a:p>
          <a:p>
            <a:pPr marL="0" lvl="1" indent="0">
              <a:lnSpc>
                <a:spcPct val="100000"/>
              </a:lnSpc>
              <a:spcBef>
                <a:spcPts val="0"/>
              </a:spcBef>
              <a:buNone/>
            </a:pPr>
            <a:endParaRPr lang="tr-TR" sz="2800" dirty="0"/>
          </a:p>
          <a:p>
            <a:pPr>
              <a:lnSpc>
                <a:spcPct val="100000"/>
              </a:lnSpc>
              <a:spcBef>
                <a:spcPts val="0"/>
              </a:spcBef>
            </a:pPr>
            <a:r>
              <a:rPr lang="tr-TR" dirty="0"/>
              <a:t>Araştırmanın amacı, çalışmanın hedeflerini ortaya koyan genel bir ifadedir. Çalışmanın neyi araştırmayı planlandığı, açık ve net bir biçimde bu </a:t>
            </a:r>
            <a:r>
              <a:rPr lang="tr-TR" dirty="0" smtClean="0"/>
              <a:t>bölümde </a:t>
            </a:r>
            <a:r>
              <a:rPr lang="tr-TR" dirty="0"/>
              <a:t>gösterilebilir. </a:t>
            </a:r>
            <a:endParaRPr lang="tr-TR" dirty="0" smtClean="0"/>
          </a:p>
          <a:p>
            <a:pPr>
              <a:lnSpc>
                <a:spcPct val="100000"/>
              </a:lnSpc>
              <a:spcBef>
                <a:spcPts val="0"/>
              </a:spcBef>
            </a:pPr>
            <a:endParaRPr lang="tr-TR" dirty="0" smtClean="0"/>
          </a:p>
          <a:p>
            <a:pPr marL="0" indent="0" algn="r">
              <a:lnSpc>
                <a:spcPct val="100000"/>
              </a:lnSpc>
              <a:spcBef>
                <a:spcPts val="0"/>
              </a:spcBef>
              <a:buNone/>
            </a:pPr>
            <a:r>
              <a:rPr lang="tr-TR" dirty="0" smtClean="0"/>
              <a:t>(Büyüköztürk vd., 2013) </a:t>
            </a:r>
            <a:endParaRPr lang="tr-TR" dirty="0"/>
          </a:p>
        </p:txBody>
      </p:sp>
    </p:spTree>
    <p:extLst>
      <p:ext uri="{BB962C8B-B14F-4D97-AF65-F5344CB8AC3E}">
        <p14:creationId xmlns:p14="http://schemas.microsoft.com/office/powerpoint/2010/main" val="2765443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Genel Amaç ve Özel Amaç: Öncelikle araştırmanın genel amacını ifade eden bir genel amaç yazılabilir. Ardından bu genel amacı gerçekleştirmek üzere hangi alt amaçların gerçekleştirileceği belirtilir. Bu genel ve alt amaçlar düz cümle, soru cümlesi şeklinde veya hipotez şeklinde yazılabilir.</a:t>
            </a:r>
          </a:p>
          <a:p>
            <a:endParaRPr lang="tr-TR" dirty="0" smtClean="0"/>
          </a:p>
          <a:p>
            <a:endParaRPr lang="tr-TR" dirty="0"/>
          </a:p>
          <a:p>
            <a:r>
              <a:rPr lang="tr-TR" dirty="0" smtClean="0"/>
              <a:t>(Büyüköztürk vd., 2013) </a:t>
            </a:r>
          </a:p>
          <a:p>
            <a:endParaRPr lang="tr-TR" dirty="0"/>
          </a:p>
        </p:txBody>
      </p:sp>
    </p:spTree>
    <p:extLst>
      <p:ext uri="{BB962C8B-B14F-4D97-AF65-F5344CB8AC3E}">
        <p14:creationId xmlns:p14="http://schemas.microsoft.com/office/powerpoint/2010/main" val="1695063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459832"/>
            <a:ext cx="10904621" cy="5117431"/>
          </a:xfrm>
        </p:spPr>
        <p:txBody>
          <a:bodyPr>
            <a:normAutofit fontScale="92500" lnSpcReduction="20000"/>
          </a:bodyPr>
          <a:lstStyle/>
          <a:p>
            <a:pPr marL="0" indent="0">
              <a:lnSpc>
                <a:spcPct val="150000"/>
              </a:lnSpc>
              <a:buNone/>
            </a:pPr>
            <a:r>
              <a:rPr lang="tr-TR" b="1" dirty="0" smtClean="0"/>
              <a:t>Önem</a:t>
            </a:r>
          </a:p>
          <a:p>
            <a:pPr marL="0" indent="0">
              <a:lnSpc>
                <a:spcPct val="150000"/>
              </a:lnSpc>
              <a:buNone/>
            </a:pPr>
            <a:endParaRPr lang="tr-TR" b="1" dirty="0" smtClean="0"/>
          </a:p>
          <a:p>
            <a:pPr algn="just"/>
            <a:r>
              <a:rPr lang="en-US" altLang="tr-TR" dirty="0" err="1"/>
              <a:t>Araştırma</a:t>
            </a:r>
            <a:r>
              <a:rPr lang="en-US" altLang="tr-TR" dirty="0"/>
              <a:t> </a:t>
            </a:r>
            <a:r>
              <a:rPr lang="en-US" altLang="tr-TR" dirty="0" err="1"/>
              <a:t>amaçlarında</a:t>
            </a:r>
            <a:r>
              <a:rPr lang="en-US" altLang="tr-TR" dirty="0"/>
              <a:t> </a:t>
            </a:r>
            <a:r>
              <a:rPr lang="en-US" altLang="tr-TR" dirty="0" err="1"/>
              <a:t>belirtilen</a:t>
            </a:r>
            <a:r>
              <a:rPr lang="en-US" altLang="tr-TR" dirty="0"/>
              <a:t> </a:t>
            </a:r>
            <a:r>
              <a:rPr lang="en-US" altLang="tr-TR" dirty="0" err="1"/>
              <a:t>ve</a:t>
            </a:r>
            <a:r>
              <a:rPr lang="en-US" altLang="tr-TR" dirty="0"/>
              <a:t> </a:t>
            </a:r>
            <a:r>
              <a:rPr lang="en-US" altLang="tr-TR" dirty="0" err="1"/>
              <a:t>toplanan</a:t>
            </a:r>
            <a:r>
              <a:rPr lang="en-US" altLang="tr-TR" dirty="0"/>
              <a:t> </a:t>
            </a:r>
            <a:r>
              <a:rPr lang="en-US" altLang="tr-TR" dirty="0" err="1"/>
              <a:t>verilerin</a:t>
            </a:r>
            <a:r>
              <a:rPr lang="en-US" altLang="tr-TR" dirty="0"/>
              <a:t> </a:t>
            </a:r>
            <a:r>
              <a:rPr lang="en-US" altLang="tr-TR" dirty="0" err="1"/>
              <a:t>hangi</a:t>
            </a:r>
            <a:r>
              <a:rPr lang="en-US" altLang="tr-TR" dirty="0"/>
              <a:t> </a:t>
            </a:r>
            <a:r>
              <a:rPr lang="en-US" altLang="tr-TR" dirty="0" err="1"/>
              <a:t>kuramsal</a:t>
            </a:r>
            <a:r>
              <a:rPr lang="en-US" altLang="tr-TR" dirty="0"/>
              <a:t> </a:t>
            </a:r>
            <a:r>
              <a:rPr lang="en-US" altLang="tr-TR" dirty="0" err="1"/>
              <a:t>ya</a:t>
            </a:r>
            <a:r>
              <a:rPr lang="en-US" altLang="tr-TR" dirty="0"/>
              <a:t> da </a:t>
            </a:r>
            <a:r>
              <a:rPr lang="en-US" altLang="tr-TR" dirty="0" err="1"/>
              <a:t>pratik</a:t>
            </a:r>
            <a:r>
              <a:rPr lang="en-US" altLang="tr-TR" dirty="0"/>
              <a:t> </a:t>
            </a:r>
            <a:r>
              <a:rPr lang="en-US" altLang="tr-TR" dirty="0" err="1"/>
              <a:t>sorunun</a:t>
            </a:r>
            <a:r>
              <a:rPr lang="en-US" altLang="tr-TR" dirty="0"/>
              <a:t> </a:t>
            </a:r>
            <a:r>
              <a:rPr lang="en-US" altLang="tr-TR" dirty="0" err="1"/>
              <a:t>çözümünde</a:t>
            </a:r>
            <a:r>
              <a:rPr lang="en-US" altLang="tr-TR" dirty="0"/>
              <a:t> </a:t>
            </a:r>
            <a:r>
              <a:rPr lang="en-US" altLang="tr-TR" dirty="0" err="1"/>
              <a:t>nasıl</a:t>
            </a:r>
            <a:r>
              <a:rPr lang="en-US" altLang="tr-TR" dirty="0"/>
              <a:t> </a:t>
            </a:r>
            <a:r>
              <a:rPr lang="en-US" altLang="tr-TR" dirty="0" err="1"/>
              <a:t>kullanılabileceğinin</a:t>
            </a:r>
            <a:r>
              <a:rPr lang="en-US" altLang="tr-TR" dirty="0"/>
              <a:t> </a:t>
            </a:r>
            <a:r>
              <a:rPr lang="en-US" altLang="tr-TR" dirty="0" err="1"/>
              <a:t>açıklanması</a:t>
            </a:r>
            <a:r>
              <a:rPr lang="en-US" altLang="tr-TR" dirty="0"/>
              <a:t>, </a:t>
            </a:r>
            <a:r>
              <a:rPr lang="en-US" altLang="tr-TR" dirty="0" err="1"/>
              <a:t>araştırmanın</a:t>
            </a:r>
            <a:r>
              <a:rPr lang="en-US" altLang="tr-TR" dirty="0"/>
              <a:t> </a:t>
            </a:r>
            <a:r>
              <a:rPr lang="en-US" altLang="tr-TR" dirty="0" err="1"/>
              <a:t>öneminin</a:t>
            </a:r>
            <a:r>
              <a:rPr lang="en-US" altLang="tr-TR" dirty="0"/>
              <a:t> </a:t>
            </a:r>
            <a:r>
              <a:rPr lang="en-US" altLang="tr-TR" dirty="0" err="1"/>
              <a:t>ifadesidir</a:t>
            </a:r>
            <a:r>
              <a:rPr lang="en-US" altLang="tr-TR" dirty="0"/>
              <a:t>. </a:t>
            </a:r>
            <a:endParaRPr lang="tr-TR" altLang="tr-TR" dirty="0" smtClean="0"/>
          </a:p>
          <a:p>
            <a:pPr algn="just"/>
            <a:endParaRPr lang="tr-TR" altLang="tr-TR" dirty="0"/>
          </a:p>
          <a:p>
            <a:pPr algn="just"/>
            <a:r>
              <a:rPr lang="en-US" altLang="tr-TR" dirty="0" err="1"/>
              <a:t>Yani</a:t>
            </a:r>
            <a:r>
              <a:rPr lang="en-US" altLang="tr-TR" dirty="0"/>
              <a:t> </a:t>
            </a:r>
            <a:r>
              <a:rPr lang="en-US" altLang="tr-TR" dirty="0" err="1"/>
              <a:t>araştırmanın</a:t>
            </a:r>
            <a:r>
              <a:rPr lang="en-US" altLang="tr-TR" dirty="0"/>
              <a:t> </a:t>
            </a:r>
            <a:r>
              <a:rPr lang="en-US" altLang="tr-TR" dirty="0" err="1"/>
              <a:t>önemi</a:t>
            </a:r>
            <a:r>
              <a:rPr lang="en-US" altLang="tr-TR" dirty="0"/>
              <a:t>, </a:t>
            </a:r>
            <a:r>
              <a:rPr lang="en-US" altLang="tr-TR" dirty="0" err="1"/>
              <a:t>araştırma</a:t>
            </a:r>
            <a:r>
              <a:rPr lang="en-US" altLang="tr-TR" dirty="0"/>
              <a:t> </a:t>
            </a:r>
            <a:r>
              <a:rPr lang="en-US" altLang="tr-TR" dirty="0" err="1"/>
              <a:t>sorularının</a:t>
            </a:r>
            <a:r>
              <a:rPr lang="en-US" altLang="tr-TR" dirty="0"/>
              <a:t> </a:t>
            </a:r>
            <a:r>
              <a:rPr lang="en-US" altLang="tr-TR" dirty="0" err="1"/>
              <a:t>niçin</a:t>
            </a:r>
            <a:r>
              <a:rPr lang="en-US" altLang="tr-TR" dirty="0"/>
              <a:t> </a:t>
            </a:r>
            <a:r>
              <a:rPr lang="en-US" altLang="tr-TR" dirty="0" err="1"/>
              <a:t>cevaplandırılmak</a:t>
            </a:r>
            <a:r>
              <a:rPr lang="en-US" altLang="tr-TR" dirty="0"/>
              <a:t> </a:t>
            </a:r>
            <a:r>
              <a:rPr lang="en-US" altLang="tr-TR" dirty="0" err="1"/>
              <a:t>istendiği</a:t>
            </a:r>
            <a:r>
              <a:rPr lang="en-US" altLang="tr-TR" dirty="0"/>
              <a:t>, </a:t>
            </a:r>
            <a:r>
              <a:rPr lang="en-US" altLang="tr-TR" dirty="0" err="1"/>
              <a:t>denencelerin</a:t>
            </a:r>
            <a:r>
              <a:rPr lang="en-US" altLang="tr-TR" dirty="0"/>
              <a:t> </a:t>
            </a:r>
            <a:r>
              <a:rPr lang="en-US" altLang="tr-TR" dirty="0" err="1"/>
              <a:t>niçin</a:t>
            </a:r>
            <a:r>
              <a:rPr lang="en-US" altLang="tr-TR" dirty="0"/>
              <a:t> </a:t>
            </a:r>
            <a:r>
              <a:rPr lang="en-US" altLang="tr-TR" dirty="0" err="1"/>
              <a:t>sınanmak</a:t>
            </a:r>
            <a:r>
              <a:rPr lang="en-US" altLang="tr-TR" dirty="0"/>
              <a:t> </a:t>
            </a:r>
            <a:r>
              <a:rPr lang="en-US" altLang="tr-TR" dirty="0" err="1"/>
              <a:t>istendiği</a:t>
            </a:r>
            <a:r>
              <a:rPr lang="en-US" altLang="tr-TR" dirty="0"/>
              <a:t> </a:t>
            </a:r>
            <a:r>
              <a:rPr lang="en-US" altLang="tr-TR" dirty="0" err="1"/>
              <a:t>soruları</a:t>
            </a:r>
            <a:r>
              <a:rPr lang="tr-TR" altLang="tr-TR" dirty="0"/>
              <a:t>n</a:t>
            </a:r>
            <a:r>
              <a:rPr lang="en-US" altLang="tr-TR" dirty="0"/>
              <a:t>ın </a:t>
            </a:r>
            <a:r>
              <a:rPr lang="en-US" altLang="tr-TR" dirty="0" err="1"/>
              <a:t>cevabıdır</a:t>
            </a:r>
            <a:r>
              <a:rPr lang="en-US" altLang="tr-TR" dirty="0" smtClean="0"/>
              <a:t>.</a:t>
            </a:r>
            <a:endParaRPr lang="tr-TR" altLang="tr-TR" dirty="0" smtClean="0"/>
          </a:p>
          <a:p>
            <a:pPr algn="just"/>
            <a:endParaRPr lang="tr-TR" altLang="tr-TR" dirty="0"/>
          </a:p>
          <a:p>
            <a:pPr algn="just"/>
            <a:r>
              <a:rPr lang="en-US" altLang="tr-TR" dirty="0" err="1"/>
              <a:t>Araştırmanın</a:t>
            </a:r>
            <a:r>
              <a:rPr lang="en-US" altLang="tr-TR" dirty="0"/>
              <a:t> </a:t>
            </a:r>
            <a:r>
              <a:rPr lang="en-US" altLang="tr-TR" dirty="0" err="1"/>
              <a:t>önem</a:t>
            </a:r>
            <a:r>
              <a:rPr lang="tr-TR" altLang="tr-TR" dirty="0"/>
              <a:t>i</a:t>
            </a:r>
            <a:r>
              <a:rPr lang="en-US" altLang="tr-TR" dirty="0"/>
              <a:t>, </a:t>
            </a:r>
            <a:r>
              <a:rPr lang="en-US" altLang="tr-TR" dirty="0" err="1"/>
              <a:t>araştırmacının</a:t>
            </a:r>
            <a:r>
              <a:rPr lang="en-US" altLang="tr-TR" dirty="0"/>
              <a:t> </a:t>
            </a:r>
            <a:r>
              <a:rPr lang="en-US" altLang="tr-TR" dirty="0" err="1"/>
              <a:t>kendi</a:t>
            </a:r>
            <a:r>
              <a:rPr lang="en-US" altLang="tr-TR" dirty="0"/>
              <a:t> </a:t>
            </a:r>
            <a:r>
              <a:rPr lang="en-US" altLang="tr-TR" dirty="0" err="1"/>
              <a:t>amacını</a:t>
            </a:r>
            <a:r>
              <a:rPr lang="en-US" altLang="tr-TR" dirty="0"/>
              <a:t> </a:t>
            </a:r>
            <a:r>
              <a:rPr lang="en-US" altLang="tr-TR" dirty="0" err="1"/>
              <a:t>ortaya</a:t>
            </a:r>
            <a:r>
              <a:rPr lang="en-US" altLang="tr-TR" dirty="0"/>
              <a:t> </a:t>
            </a:r>
            <a:r>
              <a:rPr lang="en-US" altLang="tr-TR" dirty="0" err="1"/>
              <a:t>koymasıdır</a:t>
            </a:r>
            <a:r>
              <a:rPr lang="en-US" altLang="tr-TR" dirty="0"/>
              <a:t>. </a:t>
            </a:r>
            <a:endParaRPr lang="tr-TR" altLang="tr-TR" dirty="0" smtClean="0"/>
          </a:p>
          <a:p>
            <a:pPr algn="just"/>
            <a:endParaRPr lang="tr-TR" altLang="tr-TR" dirty="0"/>
          </a:p>
          <a:p>
            <a:pPr marL="0" indent="0" algn="r">
              <a:buNone/>
            </a:pPr>
            <a:r>
              <a:rPr lang="tr-TR" altLang="tr-TR" dirty="0" smtClean="0"/>
              <a:t>(</a:t>
            </a:r>
            <a:r>
              <a:rPr lang="tr-TR" altLang="tr-TR" dirty="0" err="1" smtClean="0"/>
              <a:t>Karasar</a:t>
            </a:r>
            <a:r>
              <a:rPr lang="tr-TR" altLang="tr-TR" dirty="0" smtClean="0"/>
              <a:t>, 2012)</a:t>
            </a:r>
            <a:endParaRPr lang="en-US" altLang="tr-TR" dirty="0"/>
          </a:p>
          <a:p>
            <a:pPr>
              <a:lnSpc>
                <a:spcPct val="150000"/>
              </a:lnSpc>
            </a:pPr>
            <a:endParaRPr lang="tr-TR" dirty="0"/>
          </a:p>
          <a:p>
            <a:endParaRPr lang="tr-TR" dirty="0"/>
          </a:p>
        </p:txBody>
      </p:sp>
    </p:spTree>
    <p:extLst>
      <p:ext uri="{BB962C8B-B14F-4D97-AF65-F5344CB8AC3E}">
        <p14:creationId xmlns:p14="http://schemas.microsoft.com/office/powerpoint/2010/main" val="24894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91916"/>
            <a:ext cx="10984832" cy="5069305"/>
          </a:xfrm>
        </p:spPr>
        <p:txBody>
          <a:bodyPr>
            <a:normAutofit fontScale="92500" lnSpcReduction="10000"/>
          </a:bodyPr>
          <a:lstStyle/>
          <a:p>
            <a:pPr marL="0" indent="0">
              <a:lnSpc>
                <a:spcPct val="150000"/>
              </a:lnSpc>
              <a:buNone/>
            </a:pPr>
            <a:r>
              <a:rPr lang="tr-TR" b="1" dirty="0" smtClean="0"/>
              <a:t>Varsayımlar (</a:t>
            </a:r>
            <a:r>
              <a:rPr lang="tr-TR" b="1" dirty="0" err="1" smtClean="0"/>
              <a:t>Sayıltılar</a:t>
            </a:r>
            <a:r>
              <a:rPr lang="tr-TR" b="1" dirty="0" smtClean="0"/>
              <a:t>)</a:t>
            </a:r>
          </a:p>
          <a:p>
            <a:pPr marL="0" indent="0">
              <a:lnSpc>
                <a:spcPct val="150000"/>
              </a:lnSpc>
              <a:buNone/>
            </a:pPr>
            <a:endParaRPr lang="tr-TR" b="1" dirty="0" smtClean="0"/>
          </a:p>
          <a:p>
            <a:pPr algn="just"/>
            <a:r>
              <a:rPr lang="nl-NL" altLang="tr-TR" dirty="0"/>
              <a:t>Varsayım denenmeyen bir yargıdır. Araştırma sonuçlarının geçerliği, bu yargıların doğruluğuna bağlıdır. </a:t>
            </a:r>
            <a:endParaRPr lang="tr-TR" altLang="tr-TR" dirty="0"/>
          </a:p>
          <a:p>
            <a:pPr>
              <a:lnSpc>
                <a:spcPct val="150000"/>
              </a:lnSpc>
            </a:pPr>
            <a:r>
              <a:rPr lang="en-US" altLang="tr-TR" dirty="0" err="1"/>
              <a:t>Varsayım</a:t>
            </a:r>
            <a:r>
              <a:rPr lang="en-US" altLang="tr-TR" dirty="0"/>
              <a:t>, </a:t>
            </a:r>
            <a:r>
              <a:rPr lang="en-US" altLang="tr-TR" dirty="0" err="1"/>
              <a:t>deneyle</a:t>
            </a:r>
            <a:r>
              <a:rPr lang="en-US" altLang="tr-TR" dirty="0"/>
              <a:t> </a:t>
            </a:r>
            <a:r>
              <a:rPr lang="en-US" altLang="tr-TR" dirty="0" err="1"/>
              <a:t>kanıtlanmamış</a:t>
            </a:r>
            <a:r>
              <a:rPr lang="en-US" altLang="tr-TR" dirty="0"/>
              <a:t> </a:t>
            </a:r>
            <a:r>
              <a:rPr lang="en-US" altLang="tr-TR" dirty="0" err="1"/>
              <a:t>olmakla</a:t>
            </a:r>
            <a:r>
              <a:rPr lang="en-US" altLang="tr-TR" dirty="0"/>
              <a:t> </a:t>
            </a:r>
            <a:r>
              <a:rPr lang="en-US" altLang="tr-TR" dirty="0" err="1"/>
              <a:t>birlikte</a:t>
            </a:r>
            <a:r>
              <a:rPr lang="en-US" altLang="tr-TR" dirty="0"/>
              <a:t>, </a:t>
            </a:r>
            <a:r>
              <a:rPr lang="en-US" altLang="tr-TR" dirty="0" err="1"/>
              <a:t>kanıtlanabileceği</a:t>
            </a:r>
            <a:r>
              <a:rPr lang="en-US" altLang="tr-TR" dirty="0"/>
              <a:t> </a:t>
            </a:r>
            <a:r>
              <a:rPr lang="en-US" altLang="tr-TR" dirty="0" err="1"/>
              <a:t>umulan</a:t>
            </a:r>
            <a:r>
              <a:rPr lang="en-US" altLang="tr-TR" dirty="0"/>
              <a:t> </a:t>
            </a:r>
            <a:r>
              <a:rPr lang="en-US" altLang="tr-TR" dirty="0" err="1"/>
              <a:t>kuramsal</a:t>
            </a:r>
            <a:r>
              <a:rPr lang="en-US" altLang="tr-TR" dirty="0"/>
              <a:t> </a:t>
            </a:r>
            <a:r>
              <a:rPr lang="en-US" altLang="tr-TR" dirty="0" err="1"/>
              <a:t>düşünüdür</a:t>
            </a:r>
            <a:r>
              <a:rPr lang="en-US" altLang="tr-TR" dirty="0"/>
              <a:t>. </a:t>
            </a:r>
            <a:endParaRPr lang="tr-TR" altLang="tr-TR" dirty="0"/>
          </a:p>
          <a:p>
            <a:pPr algn="just"/>
            <a:r>
              <a:rPr lang="en-US" altLang="tr-TR" dirty="0" err="1"/>
              <a:t>Araştırmanın</a:t>
            </a:r>
            <a:r>
              <a:rPr lang="en-US" altLang="tr-TR" dirty="0"/>
              <a:t> </a:t>
            </a:r>
            <a:r>
              <a:rPr lang="en-US" altLang="tr-TR" dirty="0" err="1"/>
              <a:t>varsayımları</a:t>
            </a:r>
            <a:r>
              <a:rPr lang="en-US" altLang="tr-TR" dirty="0"/>
              <a:t> </a:t>
            </a:r>
            <a:r>
              <a:rPr lang="en-US" altLang="tr-TR" dirty="0" err="1"/>
              <a:t>gereksiz</a:t>
            </a:r>
            <a:r>
              <a:rPr lang="en-US" altLang="tr-TR" dirty="0"/>
              <a:t> </a:t>
            </a:r>
            <a:r>
              <a:rPr lang="en-US" altLang="tr-TR" dirty="0" err="1"/>
              <a:t>yere</a:t>
            </a:r>
            <a:r>
              <a:rPr lang="en-US" altLang="tr-TR" dirty="0"/>
              <a:t> </a:t>
            </a:r>
            <a:r>
              <a:rPr lang="en-US" altLang="tr-TR" dirty="0" err="1" smtClean="0"/>
              <a:t>çoğaltılmamalıdır</a:t>
            </a:r>
            <a:r>
              <a:rPr lang="en-US" altLang="tr-TR" dirty="0" smtClean="0"/>
              <a:t>.</a:t>
            </a:r>
            <a:r>
              <a:rPr lang="tr-TR" altLang="tr-TR" dirty="0" smtClean="0"/>
              <a:t> Çünkü </a:t>
            </a:r>
            <a:r>
              <a:rPr lang="tr-TR" altLang="tr-TR" dirty="0"/>
              <a:t>v</a:t>
            </a:r>
            <a:r>
              <a:rPr lang="en-US" altLang="tr-TR" dirty="0" err="1" smtClean="0"/>
              <a:t>arsayımların</a:t>
            </a:r>
            <a:r>
              <a:rPr lang="en-US" altLang="tr-TR" dirty="0" smtClean="0"/>
              <a:t> </a:t>
            </a:r>
            <a:r>
              <a:rPr lang="en-US" altLang="tr-TR" dirty="0" err="1"/>
              <a:t>çoğalması</a:t>
            </a:r>
            <a:r>
              <a:rPr lang="en-US" altLang="tr-TR" dirty="0"/>
              <a:t>, </a:t>
            </a:r>
            <a:r>
              <a:rPr lang="en-US" altLang="tr-TR" dirty="0" err="1"/>
              <a:t>denenmeyen</a:t>
            </a:r>
            <a:r>
              <a:rPr lang="en-US" altLang="tr-TR" dirty="0"/>
              <a:t> </a:t>
            </a:r>
            <a:r>
              <a:rPr lang="en-US" altLang="tr-TR" dirty="0" err="1"/>
              <a:t>ön</a:t>
            </a:r>
            <a:r>
              <a:rPr lang="en-US" altLang="tr-TR" dirty="0"/>
              <a:t> </a:t>
            </a:r>
            <a:r>
              <a:rPr lang="en-US" altLang="tr-TR" dirty="0" err="1"/>
              <a:t>yargıların</a:t>
            </a:r>
            <a:r>
              <a:rPr lang="en-US" altLang="tr-TR" dirty="0"/>
              <a:t> </a:t>
            </a:r>
            <a:r>
              <a:rPr lang="en-US" altLang="tr-TR" dirty="0" err="1"/>
              <a:t>çoğalması</a:t>
            </a:r>
            <a:r>
              <a:rPr lang="en-US" altLang="tr-TR" dirty="0"/>
              <a:t> </a:t>
            </a:r>
            <a:r>
              <a:rPr lang="en-US" altLang="tr-TR" dirty="0" err="1"/>
              <a:t>demektir</a:t>
            </a:r>
            <a:r>
              <a:rPr lang="en-US" altLang="tr-TR" dirty="0"/>
              <a:t>.</a:t>
            </a:r>
          </a:p>
          <a:p>
            <a:pPr marL="0" indent="0" algn="r">
              <a:lnSpc>
                <a:spcPct val="150000"/>
              </a:lnSpc>
              <a:buNone/>
            </a:pPr>
            <a:r>
              <a:rPr lang="tr-TR" altLang="tr-TR" dirty="0"/>
              <a:t>(</a:t>
            </a:r>
            <a:r>
              <a:rPr lang="tr-TR" altLang="tr-TR" dirty="0" err="1"/>
              <a:t>Karasar</a:t>
            </a:r>
            <a:r>
              <a:rPr lang="tr-TR" altLang="tr-TR" dirty="0"/>
              <a:t>, </a:t>
            </a:r>
            <a:r>
              <a:rPr lang="tr-TR" altLang="tr-TR" dirty="0" smtClean="0"/>
              <a:t>2012)</a:t>
            </a:r>
            <a:endParaRPr lang="en-US" altLang="tr-TR" dirty="0"/>
          </a:p>
          <a:p>
            <a:pPr>
              <a:lnSpc>
                <a:spcPct val="150000"/>
              </a:lnSpc>
            </a:pPr>
            <a:endParaRPr lang="tr-TR" dirty="0"/>
          </a:p>
        </p:txBody>
      </p:sp>
    </p:spTree>
    <p:extLst>
      <p:ext uri="{BB962C8B-B14F-4D97-AF65-F5344CB8AC3E}">
        <p14:creationId xmlns:p14="http://schemas.microsoft.com/office/powerpoint/2010/main" val="4181887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411705"/>
            <a:ext cx="10856495" cy="5181600"/>
          </a:xfrm>
        </p:spPr>
        <p:txBody>
          <a:bodyPr>
            <a:normAutofit/>
          </a:bodyPr>
          <a:lstStyle/>
          <a:p>
            <a:pPr marL="0" indent="0">
              <a:lnSpc>
                <a:spcPct val="100000"/>
              </a:lnSpc>
              <a:spcBef>
                <a:spcPts val="0"/>
              </a:spcBef>
              <a:buNone/>
            </a:pPr>
            <a:r>
              <a:rPr lang="tr-TR" b="1" dirty="0" smtClean="0"/>
              <a:t>Sınırlılıklar </a:t>
            </a:r>
          </a:p>
          <a:p>
            <a:pPr marL="0" indent="0">
              <a:lnSpc>
                <a:spcPct val="100000"/>
              </a:lnSpc>
              <a:spcBef>
                <a:spcPts val="0"/>
              </a:spcBef>
              <a:buNone/>
            </a:pPr>
            <a:endParaRPr lang="tr-TR" b="1" dirty="0" smtClean="0"/>
          </a:p>
          <a:p>
            <a:pPr>
              <a:lnSpc>
                <a:spcPct val="100000"/>
              </a:lnSpc>
              <a:spcBef>
                <a:spcPts val="0"/>
              </a:spcBef>
            </a:pPr>
            <a:r>
              <a:rPr lang="nl-NL" altLang="tr-TR" dirty="0" smtClean="0"/>
              <a:t>Araştırmacının ideal gördüğü ve normal olarak yapmak isteyip</a:t>
            </a:r>
            <a:r>
              <a:rPr lang="tr-TR" altLang="tr-TR" dirty="0" smtClean="0"/>
              <a:t>t</a:t>
            </a:r>
            <a:r>
              <a:rPr lang="nl-NL" altLang="tr-TR" dirty="0" smtClean="0"/>
              <a:t>e çeşitli nedenlerle vazgeçmek zorunda kaldığı şeyler araştırmanın sınırlılıklarıdır.</a:t>
            </a:r>
            <a:endParaRPr lang="tr-TR" altLang="tr-TR" dirty="0" smtClean="0"/>
          </a:p>
          <a:p>
            <a:pPr marL="0" indent="0">
              <a:lnSpc>
                <a:spcPct val="100000"/>
              </a:lnSpc>
              <a:spcBef>
                <a:spcPts val="0"/>
              </a:spcBef>
              <a:buNone/>
            </a:pPr>
            <a:endParaRPr lang="tr-TR" altLang="tr-TR" dirty="0" smtClean="0"/>
          </a:p>
          <a:p>
            <a:pPr>
              <a:lnSpc>
                <a:spcPct val="100000"/>
              </a:lnSpc>
              <a:spcBef>
                <a:spcPts val="0"/>
              </a:spcBef>
            </a:pPr>
            <a:r>
              <a:rPr lang="nl-NL" altLang="tr-TR" dirty="0" smtClean="0"/>
              <a:t>Bunlar </a:t>
            </a:r>
            <a:r>
              <a:rPr lang="nl-NL" altLang="tr-TR" dirty="0"/>
              <a:t>“en uygun görünen” koşullardan sapmadır. Bu ideal koşulların gerçekleşmemesinin bir sebebi </a:t>
            </a:r>
            <a:r>
              <a:rPr lang="tr-TR" altLang="tr-TR" dirty="0"/>
              <a:t>“</a:t>
            </a:r>
            <a:r>
              <a:rPr lang="nl-NL" altLang="tr-TR" dirty="0"/>
              <a:t>maliyet</a:t>
            </a:r>
            <a:r>
              <a:rPr lang="tr-TR" altLang="tr-TR" dirty="0"/>
              <a:t>”</a:t>
            </a:r>
            <a:r>
              <a:rPr lang="nl-NL" altLang="tr-TR" dirty="0"/>
              <a:t> </a:t>
            </a:r>
            <a:r>
              <a:rPr lang="tr-TR" altLang="tr-TR" dirty="0" smtClean="0"/>
              <a:t>veya “</a:t>
            </a:r>
            <a:r>
              <a:rPr lang="nl-NL" altLang="tr-TR" dirty="0"/>
              <a:t>zaman</a:t>
            </a:r>
            <a:r>
              <a:rPr lang="tr-TR" altLang="tr-TR" dirty="0"/>
              <a:t>”</a:t>
            </a:r>
            <a:r>
              <a:rPr lang="nl-NL" altLang="tr-TR" dirty="0"/>
              <a:t> olabilir</a:t>
            </a:r>
            <a:r>
              <a:rPr lang="tr-TR" altLang="tr-TR" dirty="0" smtClean="0"/>
              <a:t>.</a:t>
            </a:r>
          </a:p>
          <a:p>
            <a:pPr>
              <a:lnSpc>
                <a:spcPct val="100000"/>
              </a:lnSpc>
              <a:spcBef>
                <a:spcPts val="0"/>
              </a:spcBef>
            </a:pPr>
            <a:endParaRPr lang="tr-TR" altLang="tr-TR" dirty="0"/>
          </a:p>
          <a:p>
            <a:pPr>
              <a:lnSpc>
                <a:spcPct val="100000"/>
              </a:lnSpc>
              <a:spcBef>
                <a:spcPts val="0"/>
              </a:spcBef>
            </a:pPr>
            <a:endParaRPr lang="tr-TR" altLang="tr-TR" dirty="0" smtClean="0"/>
          </a:p>
          <a:p>
            <a:pPr>
              <a:lnSpc>
                <a:spcPct val="100000"/>
              </a:lnSpc>
              <a:spcBef>
                <a:spcPts val="0"/>
              </a:spcBef>
            </a:pPr>
            <a:endParaRPr lang="tr-TR" altLang="tr-TR" dirty="0" smtClean="0"/>
          </a:p>
          <a:p>
            <a:pPr marL="0" indent="0" algn="r">
              <a:lnSpc>
                <a:spcPct val="100000"/>
              </a:lnSpc>
              <a:spcBef>
                <a:spcPts val="0"/>
              </a:spcBef>
              <a:buNone/>
            </a:pPr>
            <a:r>
              <a:rPr lang="tr-TR" altLang="tr-TR" dirty="0" smtClean="0"/>
              <a:t>(</a:t>
            </a:r>
            <a:r>
              <a:rPr lang="tr-TR" altLang="tr-TR" dirty="0" err="1" smtClean="0"/>
              <a:t>Karasar</a:t>
            </a:r>
            <a:r>
              <a:rPr lang="tr-TR" altLang="tr-TR" dirty="0" smtClean="0"/>
              <a:t>, 2012)</a:t>
            </a:r>
            <a:endParaRPr lang="en-US" altLang="tr-TR" dirty="0"/>
          </a:p>
          <a:p>
            <a:pPr>
              <a:lnSpc>
                <a:spcPct val="100000"/>
              </a:lnSpc>
              <a:spcBef>
                <a:spcPts val="0"/>
              </a:spcBef>
            </a:pPr>
            <a:endParaRPr lang="tr-TR" dirty="0" smtClean="0"/>
          </a:p>
        </p:txBody>
      </p:sp>
    </p:spTree>
    <p:extLst>
      <p:ext uri="{BB962C8B-B14F-4D97-AF65-F5344CB8AC3E}">
        <p14:creationId xmlns:p14="http://schemas.microsoft.com/office/powerpoint/2010/main" val="993321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04783"/>
            <a:ext cx="10515600" cy="4351338"/>
          </a:xfrm>
        </p:spPr>
        <p:txBody>
          <a:bodyPr>
            <a:noAutofit/>
          </a:bodyPr>
          <a:lstStyle/>
          <a:p>
            <a:pPr marL="0" indent="0">
              <a:lnSpc>
                <a:spcPct val="100000"/>
              </a:lnSpc>
              <a:spcBef>
                <a:spcPts val="0"/>
              </a:spcBef>
              <a:buNone/>
            </a:pPr>
            <a:r>
              <a:rPr lang="tr-TR" sz="2600" b="1" dirty="0"/>
              <a:t>Tanımlar (Kavramsal ve İşlevsel Tanım) </a:t>
            </a:r>
            <a:endParaRPr lang="tr-TR" sz="2600" b="1" dirty="0" smtClean="0"/>
          </a:p>
          <a:p>
            <a:pPr marL="0" indent="0">
              <a:lnSpc>
                <a:spcPct val="100000"/>
              </a:lnSpc>
              <a:spcBef>
                <a:spcPts val="0"/>
              </a:spcBef>
              <a:buNone/>
            </a:pPr>
            <a:endParaRPr lang="tr-TR" sz="2600" b="1" dirty="0" smtClean="0"/>
          </a:p>
          <a:p>
            <a:pPr marL="0" indent="0">
              <a:lnSpc>
                <a:spcPct val="100000"/>
              </a:lnSpc>
              <a:spcBef>
                <a:spcPts val="0"/>
              </a:spcBef>
              <a:buNone/>
            </a:pPr>
            <a:r>
              <a:rPr lang="nl-NL" altLang="tr-TR" sz="2600" dirty="0"/>
              <a:t>Araştırmacının kullandığı her terimi tanımlamasına gerek yoktur. Aynı alandaki araştırmacı ve uygulayıcılarda, yanlış anlamalara ve değişik yorumlara neden olabilecek ve sık sık kullanılan terimler tanımlanmakla yetinilir</a:t>
            </a:r>
            <a:r>
              <a:rPr lang="nl-NL" altLang="tr-TR" sz="2600" dirty="0" smtClean="0"/>
              <a:t>.</a:t>
            </a:r>
            <a:endParaRPr lang="tr-TR" altLang="tr-TR" sz="2600" dirty="0" smtClean="0"/>
          </a:p>
          <a:p>
            <a:pPr>
              <a:lnSpc>
                <a:spcPct val="100000"/>
              </a:lnSpc>
              <a:spcBef>
                <a:spcPts val="0"/>
              </a:spcBef>
            </a:pPr>
            <a:endParaRPr lang="en-US" altLang="tr-TR" sz="2600" dirty="0"/>
          </a:p>
          <a:p>
            <a:pPr marL="0" indent="0" algn="just">
              <a:lnSpc>
                <a:spcPct val="100000"/>
              </a:lnSpc>
              <a:spcBef>
                <a:spcPts val="0"/>
              </a:spcBef>
              <a:buNone/>
            </a:pPr>
            <a:r>
              <a:rPr lang="tr-TR" altLang="tr-TR" sz="2600" dirty="0" err="1" smtClean="0"/>
              <a:t>İk</a:t>
            </a:r>
            <a:r>
              <a:rPr lang="nl-NL" altLang="tr-TR" sz="2600" dirty="0" smtClean="0"/>
              <a:t> </a:t>
            </a:r>
            <a:r>
              <a:rPr lang="tr-TR" altLang="tr-TR" sz="2600" dirty="0" smtClean="0"/>
              <a:t>t</a:t>
            </a:r>
            <a:r>
              <a:rPr lang="nl-NL" altLang="tr-TR" sz="2600" dirty="0" smtClean="0"/>
              <a:t>ürlü </a:t>
            </a:r>
            <a:r>
              <a:rPr lang="nl-NL" altLang="tr-TR" sz="2600" dirty="0"/>
              <a:t>tanım vardır</a:t>
            </a:r>
            <a:r>
              <a:rPr lang="nl-NL" altLang="tr-TR" sz="2600" dirty="0" smtClean="0"/>
              <a:t>:</a:t>
            </a:r>
            <a:endParaRPr lang="tr-TR" altLang="tr-TR" sz="2600" dirty="0"/>
          </a:p>
          <a:p>
            <a:pPr marL="0" indent="0" algn="just">
              <a:lnSpc>
                <a:spcPct val="100000"/>
              </a:lnSpc>
              <a:spcBef>
                <a:spcPts val="0"/>
              </a:spcBef>
              <a:buNone/>
            </a:pPr>
            <a:r>
              <a:rPr lang="nl-NL" altLang="tr-TR" sz="2600" i="1" dirty="0" smtClean="0"/>
              <a:t>Kavramsal </a:t>
            </a:r>
            <a:r>
              <a:rPr lang="nl-NL" altLang="tr-TR" sz="2600" i="1" dirty="0"/>
              <a:t>Tanım: </a:t>
            </a:r>
            <a:r>
              <a:rPr lang="nl-NL" altLang="tr-TR" sz="2600" dirty="0"/>
              <a:t>Bir Kavramın başka kavramlarla tanımlanmasıdır</a:t>
            </a:r>
            <a:r>
              <a:rPr lang="nl-NL" altLang="tr-TR" sz="2600" dirty="0" smtClean="0"/>
              <a:t>.</a:t>
            </a:r>
            <a:endParaRPr lang="tr-TR" altLang="tr-TR" sz="2600" dirty="0" smtClean="0"/>
          </a:p>
          <a:p>
            <a:pPr marL="0" indent="0" algn="just">
              <a:lnSpc>
                <a:spcPct val="100000"/>
              </a:lnSpc>
              <a:spcBef>
                <a:spcPts val="0"/>
              </a:spcBef>
              <a:buNone/>
            </a:pPr>
            <a:r>
              <a:rPr lang="nl-NL" altLang="tr-TR" sz="2600" i="1" dirty="0"/>
              <a:t>İşlevsel tanım: </a:t>
            </a:r>
            <a:r>
              <a:rPr lang="nl-NL" altLang="tr-TR" sz="2600" dirty="0"/>
              <a:t>Kavramların gözlenebilir özelliklerle tanıtılması,</a:t>
            </a:r>
            <a:r>
              <a:rPr lang="tr-TR" altLang="tr-TR" sz="2600" dirty="0"/>
              <a:t> </a:t>
            </a:r>
            <a:r>
              <a:rPr lang="nl-NL" altLang="tr-TR" sz="2600" dirty="0"/>
              <a:t>soyutun somuta indirgemesisidir</a:t>
            </a:r>
            <a:r>
              <a:rPr lang="nl-NL" altLang="tr-TR" sz="2600" dirty="0" smtClean="0"/>
              <a:t>.</a:t>
            </a:r>
            <a:endParaRPr lang="tr-TR" altLang="tr-TR" sz="2600" dirty="0" smtClean="0"/>
          </a:p>
          <a:p>
            <a:pPr marL="0" indent="0" algn="r">
              <a:lnSpc>
                <a:spcPct val="100000"/>
              </a:lnSpc>
              <a:spcBef>
                <a:spcPts val="0"/>
              </a:spcBef>
              <a:buNone/>
            </a:pPr>
            <a:r>
              <a:rPr lang="tr-TR" altLang="tr-TR" sz="2400" dirty="0"/>
              <a:t>(</a:t>
            </a:r>
            <a:r>
              <a:rPr lang="tr-TR" altLang="tr-TR" sz="2400" dirty="0" err="1"/>
              <a:t>Karasar</a:t>
            </a:r>
            <a:r>
              <a:rPr lang="tr-TR" altLang="tr-TR" sz="2400" dirty="0"/>
              <a:t>, </a:t>
            </a:r>
            <a:r>
              <a:rPr lang="tr-TR" altLang="tr-TR" sz="2400" dirty="0" smtClean="0"/>
              <a:t>2012)</a:t>
            </a:r>
            <a:endParaRPr lang="en-US" altLang="tr-TR" sz="2400" dirty="0"/>
          </a:p>
          <a:p>
            <a:pPr marL="0" indent="0" algn="r">
              <a:lnSpc>
                <a:spcPct val="100000"/>
              </a:lnSpc>
              <a:spcBef>
                <a:spcPts val="0"/>
              </a:spcBef>
              <a:buNone/>
            </a:pPr>
            <a:endParaRPr lang="tr-TR" sz="2600" dirty="0"/>
          </a:p>
        </p:txBody>
      </p:sp>
    </p:spTree>
    <p:extLst>
      <p:ext uri="{BB962C8B-B14F-4D97-AF65-F5344CB8AC3E}">
        <p14:creationId xmlns:p14="http://schemas.microsoft.com/office/powerpoint/2010/main" val="15470798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437</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Problemi Tanımlama</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Problemi Tanımlama</dc:title>
  <dc:creator>TUGCE</dc:creator>
  <cp:lastModifiedBy>TUGCE</cp:lastModifiedBy>
  <cp:revision>3</cp:revision>
  <dcterms:created xsi:type="dcterms:W3CDTF">2018-02-01T12:17:29Z</dcterms:created>
  <dcterms:modified xsi:type="dcterms:W3CDTF">2018-02-01T13:13:15Z</dcterms:modified>
</cp:coreProperties>
</file>