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64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smtClean="0">
                <a:solidFill>
                  <a:srgbClr val="660066"/>
                </a:solidFill>
              </a:rPr>
              <a:t>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>
                <a:solidFill>
                  <a:srgbClr val="660066"/>
                </a:solidFill>
              </a:rPr>
              <a:t>7</a:t>
            </a:r>
            <a:r>
              <a:rPr lang="en-US" sz="2800" smtClean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I (1923-1939) II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12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100" dirty="0" smtClean="0">
                <a:solidFill>
                  <a:srgbClr val="660066"/>
                </a:solidFill>
              </a:rPr>
              <a:t> </a:t>
            </a:r>
            <a:r>
              <a:rPr lang="en-US" sz="3100" dirty="0" err="1" smtClean="0">
                <a:solidFill>
                  <a:srgbClr val="660066"/>
                </a:solidFill>
              </a:rPr>
              <a:t>İlişkiler</a:t>
            </a:r>
            <a:r>
              <a:rPr lang="en-US" sz="3100" dirty="0" smtClean="0">
                <a:solidFill>
                  <a:srgbClr val="660066"/>
                </a:solidFill>
              </a:rPr>
              <a:t> (1923-1939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Gerilimli</a:t>
            </a:r>
            <a:r>
              <a:rPr lang="en-US" dirty="0" smtClean="0"/>
              <a:t> </a:t>
            </a:r>
            <a:r>
              <a:rPr lang="en-US" dirty="0" err="1"/>
              <a:t>dönem</a:t>
            </a:r>
            <a:r>
              <a:rPr lang="en-US" dirty="0"/>
              <a:t> (1923-1928)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Lozan’dan</a:t>
            </a:r>
            <a:r>
              <a:rPr lang="en-US" dirty="0"/>
              <a:t> </a:t>
            </a:r>
            <a:r>
              <a:rPr lang="en-US" dirty="0" err="1"/>
              <a:t>Artakalan</a:t>
            </a:r>
            <a:r>
              <a:rPr lang="en-US" dirty="0"/>
              <a:t> </a:t>
            </a:r>
            <a:r>
              <a:rPr lang="en-US" dirty="0" err="1"/>
              <a:t>sorunlar</a:t>
            </a:r>
            <a:r>
              <a:rPr lang="en-US" dirty="0"/>
              <a:t>: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Yerleşikler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etabli</a:t>
            </a:r>
            <a:r>
              <a:rPr lang="en-US" dirty="0"/>
              <a:t>) </a:t>
            </a:r>
            <a:r>
              <a:rPr lang="en-US" dirty="0" err="1"/>
              <a:t>sorunu</a:t>
            </a:r>
            <a:r>
              <a:rPr lang="en-US" dirty="0"/>
              <a:t>, </a:t>
            </a:r>
            <a:r>
              <a:rPr lang="en-US" dirty="0" err="1"/>
              <a:t>Patrikhane</a:t>
            </a:r>
            <a:r>
              <a:rPr lang="en-US" dirty="0"/>
              <a:t> </a:t>
            </a:r>
            <a:r>
              <a:rPr lang="en-US" dirty="0" err="1"/>
              <a:t>sorunu</a:t>
            </a:r>
            <a:r>
              <a:rPr lang="en-US" dirty="0"/>
              <a:t>, 1925 Ankara </a:t>
            </a:r>
            <a:r>
              <a:rPr lang="en-US" dirty="0" err="1"/>
              <a:t>ve</a:t>
            </a:r>
            <a:r>
              <a:rPr lang="en-US" dirty="0"/>
              <a:t> 1926 </a:t>
            </a:r>
            <a:r>
              <a:rPr lang="en-US" dirty="0" err="1"/>
              <a:t>Atina</a:t>
            </a:r>
            <a:r>
              <a:rPr lang="en-US" dirty="0"/>
              <a:t> </a:t>
            </a:r>
            <a:r>
              <a:rPr lang="en-US" dirty="0" err="1"/>
              <a:t>Antlaşmaları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97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(1928-1939)</a:t>
            </a:r>
          </a:p>
          <a:p>
            <a:pPr marL="82296" indent="0">
              <a:buNone/>
            </a:pPr>
            <a:r>
              <a:rPr lang="en-US" dirty="0" smtClean="0"/>
              <a:t>-1930 </a:t>
            </a:r>
            <a:r>
              <a:rPr lang="en-US" dirty="0" err="1" smtClean="0"/>
              <a:t>Anlaşmaları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-30 </a:t>
            </a:r>
            <a:r>
              <a:rPr lang="en-US" dirty="0" err="1" smtClean="0"/>
              <a:t>Ekim</a:t>
            </a:r>
            <a:r>
              <a:rPr lang="en-US" dirty="0" smtClean="0"/>
              <a:t> 1930 </a:t>
            </a:r>
            <a:r>
              <a:rPr lang="en-US" dirty="0" err="1" smtClean="0"/>
              <a:t>Anlaşmaları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-1933 </a:t>
            </a:r>
            <a:r>
              <a:rPr lang="en-US" dirty="0" err="1" smtClean="0"/>
              <a:t>Samimi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Belgesi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-Balkan </a:t>
            </a:r>
            <a:r>
              <a:rPr lang="en-US" dirty="0" err="1" smtClean="0"/>
              <a:t>Antantı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9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SSCB’yle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İşbirliği</a:t>
            </a:r>
            <a:r>
              <a:rPr lang="en-US" dirty="0" smtClean="0"/>
              <a:t> (1923-1936)</a:t>
            </a:r>
          </a:p>
          <a:p>
            <a:pPr marL="82296" indent="0">
              <a:buNone/>
            </a:pPr>
            <a:r>
              <a:rPr lang="en-US" dirty="0" smtClean="0"/>
              <a:t>-1925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Tarafsızlık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-1927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-1929 </a:t>
            </a:r>
            <a:r>
              <a:rPr lang="en-US" dirty="0" err="1" smtClean="0"/>
              <a:t>Protokolü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-1930’ların ilk </a:t>
            </a:r>
            <a:r>
              <a:rPr lang="en-US" dirty="0" err="1" smtClean="0"/>
              <a:t>yarısında</a:t>
            </a:r>
            <a:r>
              <a:rPr lang="en-US" dirty="0" smtClean="0"/>
              <a:t> </a:t>
            </a:r>
            <a:r>
              <a:rPr lang="en-US" dirty="0" err="1" smtClean="0"/>
              <a:t>ikili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r>
              <a:rPr lang="en-US" dirty="0" smtClean="0"/>
              <a:t> (1936-1939)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Montrö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hazırlıkları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693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Konferansında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: </a:t>
            </a:r>
            <a:r>
              <a:rPr lang="en-US" dirty="0" err="1" smtClean="0"/>
              <a:t>Trakya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,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adaları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İnsani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: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mübadelesi</a:t>
            </a:r>
            <a:r>
              <a:rPr lang="en-US" dirty="0" smtClean="0"/>
              <a:t>, </a:t>
            </a:r>
            <a:r>
              <a:rPr lang="en-US" dirty="0" err="1" smtClean="0"/>
              <a:t>Patrikhane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-Mali </a:t>
            </a:r>
            <a:r>
              <a:rPr lang="en-US" dirty="0" err="1" smtClean="0"/>
              <a:t>sorunlar</a:t>
            </a:r>
            <a:r>
              <a:rPr lang="en-US" dirty="0" smtClean="0"/>
              <a:t> (</a:t>
            </a:r>
            <a:r>
              <a:rPr lang="en-US" dirty="0" err="1" smtClean="0"/>
              <a:t>Tamirat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95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100" dirty="0" smtClean="0">
                <a:solidFill>
                  <a:srgbClr val="660066"/>
                </a:solidFill>
              </a:rPr>
              <a:t> </a:t>
            </a:r>
            <a:r>
              <a:rPr lang="en-US" sz="3100" dirty="0" err="1" smtClean="0">
                <a:solidFill>
                  <a:srgbClr val="660066"/>
                </a:solidFill>
              </a:rPr>
              <a:t>İlişkiler</a:t>
            </a:r>
            <a:r>
              <a:rPr lang="en-US" sz="3100" dirty="0" smtClean="0">
                <a:solidFill>
                  <a:srgbClr val="660066"/>
                </a:solidFill>
              </a:rPr>
              <a:t> (1923-1939</a:t>
            </a:r>
            <a:r>
              <a:rPr lang="en-US" sz="2800" dirty="0" smtClean="0">
                <a:solidFill>
                  <a:srgbClr val="660066"/>
                </a:solidFill>
              </a:rPr>
              <a:t>)</a:t>
            </a:r>
            <a:br>
              <a:rPr lang="en-US" sz="2800" dirty="0" smtClean="0">
                <a:solidFill>
                  <a:srgbClr val="660066"/>
                </a:solidFill>
              </a:rPr>
            </a:br>
            <a:r>
              <a:rPr lang="en-US" sz="2800" dirty="0" err="1" smtClean="0">
                <a:solidFill>
                  <a:srgbClr val="660066"/>
                </a:solidFill>
              </a:rPr>
              <a:t>Nüfus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Mübadelesi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Mübadelesi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görüşleri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Tutukluların</a:t>
            </a:r>
            <a:r>
              <a:rPr lang="en-US" dirty="0" smtClean="0"/>
              <a:t> Geri </a:t>
            </a:r>
            <a:r>
              <a:rPr lang="en-US" dirty="0" err="1" smtClean="0"/>
              <a:t>Verilmesi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Tutsaklarının</a:t>
            </a:r>
            <a:r>
              <a:rPr lang="en-US" dirty="0" smtClean="0"/>
              <a:t> </a:t>
            </a:r>
            <a:r>
              <a:rPr lang="en-US" dirty="0" err="1" smtClean="0"/>
              <a:t>Mübadelesine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u="sng" dirty="0" err="1" smtClean="0"/>
              <a:t>Yunan</a:t>
            </a:r>
            <a:r>
              <a:rPr lang="en-US" u="sng" dirty="0"/>
              <a:t> </a:t>
            </a:r>
            <a:r>
              <a:rPr lang="en-US" u="sng" dirty="0" err="1" smtClean="0"/>
              <a:t>ve</a:t>
            </a:r>
            <a:r>
              <a:rPr lang="en-US" u="sng" dirty="0"/>
              <a:t> </a:t>
            </a:r>
            <a:r>
              <a:rPr lang="en-US" u="sng" dirty="0" err="1" smtClean="0"/>
              <a:t>Türk</a:t>
            </a:r>
            <a:r>
              <a:rPr lang="en-US" u="sng" dirty="0" smtClean="0"/>
              <a:t> </a:t>
            </a:r>
            <a:r>
              <a:rPr lang="en-US" u="sng" dirty="0" err="1" smtClean="0"/>
              <a:t>Halklarının</a:t>
            </a:r>
            <a:r>
              <a:rPr lang="en-US" u="sng" dirty="0" smtClean="0"/>
              <a:t> </a:t>
            </a:r>
            <a:r>
              <a:rPr lang="en-US" u="sng" dirty="0" err="1" smtClean="0"/>
              <a:t>Mübadelesine</a:t>
            </a:r>
            <a:r>
              <a:rPr lang="en-US" u="sng" dirty="0" smtClean="0"/>
              <a:t> </a:t>
            </a:r>
            <a:r>
              <a:rPr lang="en-US" u="sng" dirty="0" err="1" smtClean="0"/>
              <a:t>İlişkin</a:t>
            </a:r>
            <a:r>
              <a:rPr lang="en-US" u="sng" dirty="0" smtClean="0"/>
              <a:t> </a:t>
            </a:r>
            <a:r>
              <a:rPr lang="en-US" u="sng" dirty="0" err="1" smtClean="0"/>
              <a:t>Sözleşme</a:t>
            </a:r>
            <a:endParaRPr lang="en-US" u="sng" dirty="0" smtClean="0"/>
          </a:p>
          <a:p>
            <a:pPr marL="82296" indent="0">
              <a:buNone/>
            </a:pPr>
            <a:r>
              <a:rPr lang="en-US" dirty="0" err="1" smtClean="0"/>
              <a:t>Mübadele</a:t>
            </a:r>
            <a:r>
              <a:rPr lang="en-US" dirty="0" smtClean="0"/>
              <a:t> Alt </a:t>
            </a:r>
            <a:r>
              <a:rPr lang="en-US" dirty="0" err="1" smtClean="0"/>
              <a:t>Komisyonu’ndaki</a:t>
            </a:r>
            <a:r>
              <a:rPr lang="en-US" dirty="0" smtClean="0"/>
              <a:t> </a:t>
            </a:r>
            <a:r>
              <a:rPr lang="en-US" dirty="0" err="1" smtClean="0"/>
              <a:t>tartışmalar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3 </a:t>
            </a:r>
            <a:r>
              <a:rPr lang="en-US" dirty="0" err="1" smtClean="0"/>
              <a:t>anlaşmazlık</a:t>
            </a:r>
            <a:r>
              <a:rPr lang="en-US" dirty="0" smtClean="0"/>
              <a:t> </a:t>
            </a:r>
            <a:r>
              <a:rPr lang="en-US" dirty="0" err="1" smtClean="0"/>
              <a:t>noktası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59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br>
              <a:rPr lang="en-US" sz="2800" dirty="0" smtClean="0">
                <a:solidFill>
                  <a:srgbClr val="660066"/>
                </a:solidFill>
              </a:rPr>
            </a:br>
            <a:r>
              <a:rPr lang="en-US" sz="2800" dirty="0" err="1" smtClean="0">
                <a:solidFill>
                  <a:srgbClr val="660066"/>
                </a:solidFill>
              </a:rPr>
              <a:t>Nüfus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Mübadelesi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3796" indent="-571500">
              <a:buAutoNum type="romanLcPeriod"/>
            </a:pPr>
            <a:r>
              <a:rPr lang="en-US" dirty="0" err="1" smtClean="0"/>
              <a:t>Mübadelenin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mu </a:t>
            </a:r>
            <a:r>
              <a:rPr lang="en-US" dirty="0" err="1" smtClean="0"/>
              <a:t>gönüllü</a:t>
            </a:r>
            <a:r>
              <a:rPr lang="en-US" dirty="0" smtClean="0"/>
              <a:t> </a:t>
            </a:r>
            <a:r>
              <a:rPr lang="en-US" dirty="0" err="1" smtClean="0"/>
              <a:t>mü</a:t>
            </a:r>
            <a:r>
              <a:rPr lang="en-US" dirty="0" smtClean="0"/>
              <a:t> </a:t>
            </a:r>
            <a:r>
              <a:rPr lang="en-US" dirty="0" err="1" smtClean="0"/>
              <a:t>olacağı</a:t>
            </a:r>
            <a:endParaRPr lang="en-US" dirty="0" smtClean="0"/>
          </a:p>
          <a:p>
            <a:pPr marL="653796" indent="-571500">
              <a:buAutoNum type="romanLcPeriod"/>
            </a:pPr>
            <a:r>
              <a:rPr lang="en-US" dirty="0" err="1" smtClean="0"/>
              <a:t>Mübadelenin</a:t>
            </a:r>
            <a:r>
              <a:rPr lang="en-US" dirty="0" smtClean="0"/>
              <a:t> </a:t>
            </a:r>
            <a:r>
              <a:rPr lang="en-US" dirty="0" err="1" smtClean="0"/>
              <a:t>kimleri</a:t>
            </a:r>
            <a:r>
              <a:rPr lang="en-US" dirty="0" smtClean="0"/>
              <a:t> </a:t>
            </a:r>
            <a:r>
              <a:rPr lang="en-US" dirty="0" err="1" smtClean="0"/>
              <a:t>kapsayacağı</a:t>
            </a:r>
            <a:endParaRPr lang="en-US" dirty="0" smtClean="0"/>
          </a:p>
          <a:p>
            <a:pPr marL="653796" indent="-571500">
              <a:buAutoNum type="romanLcPeriod"/>
            </a:pPr>
            <a:r>
              <a:rPr lang="en-US" dirty="0" smtClean="0"/>
              <a:t>İstanbul </a:t>
            </a:r>
            <a:r>
              <a:rPr lang="en-US" dirty="0" err="1" smtClean="0"/>
              <a:t>kentinin</a:t>
            </a:r>
            <a:r>
              <a:rPr lang="en-US" dirty="0" smtClean="0"/>
              <a:t> </a:t>
            </a:r>
            <a:r>
              <a:rPr lang="en-US" dirty="0" err="1" smtClean="0"/>
              <a:t>sınırının</a:t>
            </a:r>
            <a:r>
              <a:rPr lang="en-US" dirty="0" smtClean="0"/>
              <a:t> </a:t>
            </a:r>
            <a:r>
              <a:rPr lang="en-US" dirty="0" err="1" smtClean="0"/>
              <a:t>saptanması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-30 </a:t>
            </a:r>
            <a:r>
              <a:rPr lang="en-US" dirty="0" err="1" smtClean="0"/>
              <a:t>Ocak</a:t>
            </a:r>
            <a:r>
              <a:rPr lang="en-US" dirty="0" smtClean="0"/>
              <a:t> 1923’te “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Halklarının</a:t>
            </a:r>
            <a:r>
              <a:rPr lang="en-US" dirty="0" smtClean="0"/>
              <a:t> </a:t>
            </a:r>
            <a:r>
              <a:rPr lang="en-US" dirty="0" err="1" smtClean="0"/>
              <a:t>Mübadelesine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Protokolün</a:t>
            </a:r>
            <a:r>
              <a:rPr lang="en-US" dirty="0" smtClean="0"/>
              <a:t> </a:t>
            </a:r>
            <a:r>
              <a:rPr lang="en-US" dirty="0" err="1" smtClean="0"/>
              <a:t>İmzalanması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00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br>
              <a:rPr lang="en-US" sz="2800" dirty="0" smtClean="0">
                <a:solidFill>
                  <a:srgbClr val="660066"/>
                </a:solidFill>
              </a:rPr>
            </a:br>
            <a:r>
              <a:rPr lang="en-US" sz="2800" dirty="0" err="1" smtClean="0">
                <a:solidFill>
                  <a:srgbClr val="660066"/>
                </a:solidFill>
              </a:rPr>
              <a:t>Nüfus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Mübadelesi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Sözleşmenin</a:t>
            </a:r>
            <a:r>
              <a:rPr lang="en-US" dirty="0" smtClean="0"/>
              <a:t> 1. </a:t>
            </a:r>
            <a:r>
              <a:rPr lang="en-US" dirty="0" err="1" smtClean="0"/>
              <a:t>maddesi</a:t>
            </a:r>
            <a:r>
              <a:rPr lang="en-US" dirty="0" smtClean="0"/>
              <a:t>:  “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topraklarında</a:t>
            </a:r>
            <a:r>
              <a:rPr lang="en-US" dirty="0" smtClean="0"/>
              <a:t> </a:t>
            </a:r>
            <a:r>
              <a:rPr lang="en-US" dirty="0" err="1" smtClean="0"/>
              <a:t>yerleşmiş</a:t>
            </a:r>
            <a:r>
              <a:rPr lang="en-US" dirty="0" smtClean="0"/>
              <a:t> </a:t>
            </a:r>
            <a:r>
              <a:rPr lang="en-US" dirty="0" err="1" smtClean="0"/>
              <a:t>Ortodoks</a:t>
            </a:r>
            <a:r>
              <a:rPr lang="en-US" dirty="0" smtClean="0"/>
              <a:t> </a:t>
            </a:r>
            <a:r>
              <a:rPr lang="en-US" dirty="0" err="1" smtClean="0"/>
              <a:t>dininden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uyruklarıyla</a:t>
            </a:r>
            <a:r>
              <a:rPr lang="en-US" dirty="0" smtClean="0"/>
              <a:t>,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topraklarında</a:t>
            </a:r>
            <a:r>
              <a:rPr lang="en-US" dirty="0" smtClean="0"/>
              <a:t> </a:t>
            </a:r>
            <a:r>
              <a:rPr lang="en-US" dirty="0" err="1" smtClean="0"/>
              <a:t>yerleşmiş</a:t>
            </a:r>
            <a:r>
              <a:rPr lang="en-US" dirty="0" smtClean="0"/>
              <a:t> 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dininden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uyruklarının</a:t>
            </a:r>
            <a:r>
              <a:rPr lang="en-US" dirty="0"/>
              <a:t>,</a:t>
            </a:r>
            <a:r>
              <a:rPr lang="en-US" dirty="0" smtClean="0"/>
              <a:t> 1 </a:t>
            </a:r>
            <a:r>
              <a:rPr lang="en-US" dirty="0" err="1" smtClean="0"/>
              <a:t>Mayıs</a:t>
            </a:r>
            <a:r>
              <a:rPr lang="en-US" dirty="0" smtClean="0"/>
              <a:t> 1923 </a:t>
            </a:r>
            <a:r>
              <a:rPr lang="en-US" dirty="0" err="1" smtClean="0"/>
              <a:t>tarihinden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, </a:t>
            </a:r>
            <a:r>
              <a:rPr lang="en-US" u="sng" dirty="0" err="1" smtClean="0"/>
              <a:t>zorunlu</a:t>
            </a:r>
            <a:r>
              <a:rPr lang="en-US" u="sng" dirty="0" smtClean="0"/>
              <a:t> </a:t>
            </a:r>
            <a:r>
              <a:rPr lang="en-US" u="sng" dirty="0" err="1" smtClean="0"/>
              <a:t>mübadelesine</a:t>
            </a:r>
            <a:r>
              <a:rPr lang="en-US" u="sng" dirty="0" smtClean="0"/>
              <a:t> </a:t>
            </a:r>
            <a:r>
              <a:rPr lang="en-US" dirty="0" err="1" smtClean="0"/>
              <a:t>girişilecektir</a:t>
            </a:r>
            <a:r>
              <a:rPr lang="en-US" dirty="0" smtClean="0"/>
              <a:t>. Bu </a:t>
            </a:r>
            <a:r>
              <a:rPr lang="en-US" dirty="0" err="1" smtClean="0"/>
              <a:t>kimselerden</a:t>
            </a:r>
            <a:r>
              <a:rPr lang="en-US" dirty="0" smtClean="0"/>
              <a:t> </a:t>
            </a:r>
            <a:r>
              <a:rPr lang="en-US" dirty="0" err="1" smtClean="0"/>
              <a:t>hiçbiri</a:t>
            </a:r>
            <a:r>
              <a:rPr lang="en-US" dirty="0" smtClean="0"/>
              <a:t>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hükümetinin</a:t>
            </a:r>
            <a:r>
              <a:rPr lang="en-US" dirty="0" smtClean="0"/>
              <a:t> </a:t>
            </a:r>
            <a:r>
              <a:rPr lang="en-US" dirty="0" err="1" smtClean="0"/>
              <a:t>izni</a:t>
            </a:r>
            <a:r>
              <a:rPr lang="en-US" dirty="0" smtClean="0"/>
              <a:t> </a:t>
            </a:r>
            <a:r>
              <a:rPr lang="en-US" dirty="0" err="1" smtClean="0"/>
              <a:t>olmadıkça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ürkiye’ye</a:t>
            </a:r>
            <a:r>
              <a:rPr lang="en-US" dirty="0" smtClean="0"/>
              <a:t>,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hükümetinin</a:t>
            </a:r>
            <a:r>
              <a:rPr lang="en-US" dirty="0" smtClean="0"/>
              <a:t> </a:t>
            </a:r>
            <a:r>
              <a:rPr lang="en-US" dirty="0" err="1" smtClean="0"/>
              <a:t>izni</a:t>
            </a:r>
            <a:r>
              <a:rPr lang="en-US" dirty="0" smtClean="0"/>
              <a:t> </a:t>
            </a:r>
            <a:r>
              <a:rPr lang="en-US" dirty="0" err="1" smtClean="0"/>
              <a:t>olmadıkça</a:t>
            </a:r>
            <a:r>
              <a:rPr lang="en-US" dirty="0" smtClean="0"/>
              <a:t> </a:t>
            </a:r>
            <a:r>
              <a:rPr lang="en-US" dirty="0" err="1" smtClean="0"/>
              <a:t>Yunanistan’a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dönerek</a:t>
            </a:r>
            <a:r>
              <a:rPr lang="en-US" dirty="0" smtClean="0"/>
              <a:t> </a:t>
            </a:r>
            <a:r>
              <a:rPr lang="en-US" dirty="0" err="1" smtClean="0"/>
              <a:t>orada</a:t>
            </a:r>
            <a:r>
              <a:rPr lang="en-US" dirty="0" smtClean="0"/>
              <a:t> </a:t>
            </a:r>
            <a:r>
              <a:rPr lang="en-US" dirty="0" err="1" smtClean="0"/>
              <a:t>yerleşemeyecektir</a:t>
            </a:r>
            <a:r>
              <a:rPr lang="en-US" dirty="0" smtClean="0"/>
              <a:t>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5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(1923-1939)</a:t>
            </a:r>
            <a:br>
              <a:rPr lang="en-US" sz="2800" dirty="0">
                <a:solidFill>
                  <a:srgbClr val="660066"/>
                </a:solidFill>
              </a:rPr>
            </a:br>
            <a:r>
              <a:rPr lang="en-US" sz="2800" dirty="0" err="1">
                <a:solidFill>
                  <a:srgbClr val="660066"/>
                </a:solidFill>
              </a:rPr>
              <a:t>Nüfus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Mübadelesi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Sözleşmenin</a:t>
            </a:r>
            <a:r>
              <a:rPr lang="en-US" dirty="0" smtClean="0"/>
              <a:t> 2. </a:t>
            </a:r>
            <a:r>
              <a:rPr lang="en-US" dirty="0" err="1" smtClean="0"/>
              <a:t>maddesi</a:t>
            </a:r>
            <a:r>
              <a:rPr lang="en-US" dirty="0" smtClean="0"/>
              <a:t>: 1. </a:t>
            </a:r>
            <a:r>
              <a:rPr lang="en-US" dirty="0" err="1" smtClean="0"/>
              <a:t>maddedeki</a:t>
            </a:r>
            <a:r>
              <a:rPr lang="en-US" dirty="0" smtClean="0"/>
              <a:t> </a:t>
            </a:r>
            <a:r>
              <a:rPr lang="en-US" dirty="0" err="1" smtClean="0"/>
              <a:t>kuralı</a:t>
            </a:r>
            <a:r>
              <a:rPr lang="en-US" dirty="0" smtClean="0"/>
              <a:t> </a:t>
            </a:r>
            <a:r>
              <a:rPr lang="en-US" dirty="0" err="1" smtClean="0"/>
              <a:t>istisnasını</a:t>
            </a:r>
            <a:r>
              <a:rPr lang="en-US" dirty="0" smtClean="0"/>
              <a:t> </a:t>
            </a:r>
            <a:r>
              <a:rPr lang="en-US" dirty="0" err="1" smtClean="0"/>
              <a:t>düzenlemektedir</a:t>
            </a:r>
            <a:r>
              <a:rPr lang="en-US" dirty="0" smtClean="0"/>
              <a:t>. “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maddede</a:t>
            </a:r>
            <a:r>
              <a:rPr lang="en-US" dirty="0" smtClean="0"/>
              <a:t> </a:t>
            </a:r>
            <a:r>
              <a:rPr lang="en-US" dirty="0" err="1" smtClean="0"/>
              <a:t>öngörülen</a:t>
            </a:r>
            <a:r>
              <a:rPr lang="en-US" dirty="0" smtClean="0"/>
              <a:t> </a:t>
            </a:r>
            <a:r>
              <a:rPr lang="en-US" dirty="0" err="1" smtClean="0"/>
              <a:t>mübadele</a:t>
            </a:r>
            <a:r>
              <a:rPr lang="en-US" dirty="0" smtClean="0"/>
              <a:t>: a. </a:t>
            </a:r>
            <a:r>
              <a:rPr lang="en-US" dirty="0" err="1" smtClean="0"/>
              <a:t>İstanbul’da</a:t>
            </a:r>
            <a:r>
              <a:rPr lang="en-US" dirty="0" smtClean="0"/>
              <a:t> </a:t>
            </a:r>
            <a:r>
              <a:rPr lang="en-US" dirty="0" err="1" smtClean="0"/>
              <a:t>oturan</a:t>
            </a:r>
            <a:r>
              <a:rPr lang="en-US" dirty="0" smtClean="0"/>
              <a:t> </a:t>
            </a:r>
            <a:r>
              <a:rPr lang="en-US" dirty="0" err="1" smtClean="0"/>
              <a:t>Rumları</a:t>
            </a:r>
            <a:r>
              <a:rPr lang="en-US" dirty="0" smtClean="0"/>
              <a:t>, b.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Trakya’da</a:t>
            </a:r>
            <a:r>
              <a:rPr lang="en-US" dirty="0" smtClean="0"/>
              <a:t> </a:t>
            </a:r>
            <a:r>
              <a:rPr lang="en-US" dirty="0" err="1" smtClean="0"/>
              <a:t>oturan</a:t>
            </a:r>
            <a:r>
              <a:rPr lang="en-US" dirty="0" smtClean="0"/>
              <a:t> </a:t>
            </a:r>
            <a:r>
              <a:rPr lang="en-US" dirty="0" err="1" smtClean="0"/>
              <a:t>Müslümanları</a:t>
            </a:r>
            <a:r>
              <a:rPr lang="en-US" dirty="0" smtClean="0"/>
              <a:t> </a:t>
            </a:r>
            <a:r>
              <a:rPr lang="en-US" dirty="0" err="1" smtClean="0"/>
              <a:t>kapsamayacaktır</a:t>
            </a:r>
            <a:r>
              <a:rPr lang="en-US" dirty="0" smtClean="0"/>
              <a:t>.” Bu </a:t>
            </a:r>
            <a:r>
              <a:rPr lang="en-US" dirty="0" err="1" smtClean="0"/>
              <a:t>maddede</a:t>
            </a:r>
            <a:r>
              <a:rPr lang="en-US" dirty="0" smtClean="0"/>
              <a:t> </a:t>
            </a:r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u="sng" dirty="0" err="1" smtClean="0"/>
              <a:t>etabli</a:t>
            </a:r>
            <a:r>
              <a:rPr lang="en-US" u="sng" dirty="0" smtClean="0"/>
              <a:t> (</a:t>
            </a:r>
            <a:r>
              <a:rPr lang="en-US" u="sng" dirty="0" err="1" smtClean="0"/>
              <a:t>yerleşik</a:t>
            </a:r>
            <a:r>
              <a:rPr lang="en-US" u="sng" dirty="0" smtClean="0"/>
              <a:t>) </a:t>
            </a:r>
            <a:r>
              <a:rPr lang="en-US" dirty="0" err="1" smtClean="0"/>
              <a:t>diye</a:t>
            </a:r>
            <a:r>
              <a:rPr lang="en-US" dirty="0" smtClean="0"/>
              <a:t> </a:t>
            </a:r>
            <a:r>
              <a:rPr lang="en-US" dirty="0" err="1" smtClean="0"/>
              <a:t>adlandırılan</a:t>
            </a:r>
            <a:r>
              <a:rPr lang="en-US" dirty="0" smtClean="0"/>
              <a:t> İstanbul </a:t>
            </a:r>
            <a:r>
              <a:rPr lang="en-US" dirty="0" err="1" smtClean="0"/>
              <a:t>Rumları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Trakya</a:t>
            </a:r>
            <a:r>
              <a:rPr lang="en-US" dirty="0" smtClean="0"/>
              <a:t> </a:t>
            </a:r>
            <a:r>
              <a:rPr lang="en-US" dirty="0" err="1" smtClean="0"/>
              <a:t>Müslümanlarının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r>
              <a:rPr lang="en-US" dirty="0" smtClean="0"/>
              <a:t> </a:t>
            </a:r>
            <a:r>
              <a:rPr lang="en-US" dirty="0" err="1" smtClean="0"/>
              <a:t>yapılmaktadır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31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(1923-1939)</a:t>
            </a:r>
            <a:br>
              <a:rPr lang="en-US" sz="2800" dirty="0">
                <a:solidFill>
                  <a:srgbClr val="660066"/>
                </a:solidFill>
              </a:rPr>
            </a:br>
            <a:r>
              <a:rPr lang="en-US" sz="2800" dirty="0" err="1">
                <a:solidFill>
                  <a:srgbClr val="660066"/>
                </a:solidFill>
              </a:rPr>
              <a:t>Nüfus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Mübadelesi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Sözleşmenin</a:t>
            </a:r>
            <a:r>
              <a:rPr lang="en-US" dirty="0" smtClean="0"/>
              <a:t> 2. </a:t>
            </a:r>
            <a:r>
              <a:rPr lang="en-US" dirty="0" err="1" smtClean="0"/>
              <a:t>maddesi</a:t>
            </a:r>
            <a:r>
              <a:rPr lang="en-US" dirty="0" smtClean="0"/>
              <a:t>: “1912 </a:t>
            </a:r>
            <a:r>
              <a:rPr lang="en-US" dirty="0" err="1" smtClean="0"/>
              <a:t>kanunuyla</a:t>
            </a:r>
            <a:r>
              <a:rPr lang="en-US" dirty="0" smtClean="0"/>
              <a:t> </a:t>
            </a:r>
            <a:r>
              <a:rPr lang="en-US" dirty="0" err="1" smtClean="0"/>
              <a:t>sınırlandırıldığı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, İstanbul </a:t>
            </a:r>
            <a:r>
              <a:rPr lang="en-US" dirty="0" err="1" smtClean="0"/>
              <a:t>Şehremaneti</a:t>
            </a:r>
            <a:r>
              <a:rPr lang="en-US" dirty="0" smtClean="0"/>
              <a:t> </a:t>
            </a:r>
            <a:r>
              <a:rPr lang="en-US" dirty="0" err="1" smtClean="0"/>
              <a:t>daireleri</a:t>
            </a:r>
            <a:r>
              <a:rPr lang="en-US" dirty="0" smtClean="0"/>
              <a:t> (</a:t>
            </a:r>
            <a:r>
              <a:rPr lang="en-US" dirty="0" err="1" smtClean="0"/>
              <a:t>belediye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) </a:t>
            </a:r>
            <a:r>
              <a:rPr lang="en-US" dirty="0" err="1" smtClean="0"/>
              <a:t>içinde</a:t>
            </a:r>
            <a:r>
              <a:rPr lang="en-US" dirty="0" smtClean="0"/>
              <a:t>, 30 </a:t>
            </a:r>
            <a:r>
              <a:rPr lang="en-US" dirty="0" err="1" smtClean="0"/>
              <a:t>Ekim</a:t>
            </a:r>
            <a:r>
              <a:rPr lang="en-US" dirty="0" smtClean="0"/>
              <a:t> 1918’den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yerleşmiş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Rumlar</a:t>
            </a:r>
            <a:r>
              <a:rPr lang="en-US" dirty="0" smtClean="0"/>
              <a:t> </a:t>
            </a:r>
            <a:r>
              <a:rPr lang="en-US" dirty="0"/>
              <a:t>İ</a:t>
            </a:r>
            <a:r>
              <a:rPr lang="en-US" dirty="0" smtClean="0"/>
              <a:t>stanbul </a:t>
            </a:r>
            <a:r>
              <a:rPr lang="en-US" dirty="0" err="1" smtClean="0"/>
              <a:t>Rumu</a:t>
            </a:r>
            <a:r>
              <a:rPr lang="en-US" dirty="0" smtClean="0"/>
              <a:t>”  </a:t>
            </a:r>
            <a:r>
              <a:rPr lang="en-US" dirty="0" err="1" smtClean="0"/>
              <a:t>ve</a:t>
            </a:r>
            <a:r>
              <a:rPr lang="en-US" dirty="0" smtClean="0"/>
              <a:t> “1913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Bükreş</a:t>
            </a:r>
            <a:r>
              <a:rPr lang="en-US" dirty="0" smtClean="0"/>
              <a:t> </a:t>
            </a:r>
            <a:r>
              <a:rPr lang="en-US" dirty="0" err="1" smtClean="0"/>
              <a:t>Antlaşması’nın</a:t>
            </a:r>
            <a:r>
              <a:rPr lang="en-US" dirty="0" smtClean="0"/>
              <a:t> </a:t>
            </a:r>
            <a:r>
              <a:rPr lang="en-US" dirty="0" err="1" smtClean="0"/>
              <a:t>koyduğu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çizgisinin</a:t>
            </a:r>
            <a:r>
              <a:rPr lang="en-US" dirty="0" smtClean="0"/>
              <a:t> </a:t>
            </a:r>
            <a:r>
              <a:rPr lang="en-US" dirty="0" err="1" smtClean="0"/>
              <a:t>doğusundaki</a:t>
            </a:r>
            <a:r>
              <a:rPr lang="en-US" dirty="0" smtClean="0"/>
              <a:t> </a:t>
            </a:r>
            <a:r>
              <a:rPr lang="en-US" dirty="0" err="1" smtClean="0"/>
              <a:t>bölgeye</a:t>
            </a:r>
            <a:r>
              <a:rPr lang="en-US" dirty="0" smtClean="0"/>
              <a:t> </a:t>
            </a:r>
            <a:r>
              <a:rPr lang="en-US" dirty="0" err="1" smtClean="0"/>
              <a:t>yerleşmiş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Müslümanlar</a:t>
            </a:r>
            <a:r>
              <a:rPr lang="en-US" dirty="0" smtClean="0"/>
              <a:t>,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Trakya’da</a:t>
            </a:r>
            <a:r>
              <a:rPr lang="en-US" dirty="0" smtClean="0"/>
              <a:t> </a:t>
            </a:r>
            <a:r>
              <a:rPr lang="en-US" dirty="0" err="1" smtClean="0"/>
              <a:t>oturan</a:t>
            </a:r>
            <a:r>
              <a:rPr lang="en-US" dirty="0" smtClean="0"/>
              <a:t> </a:t>
            </a:r>
            <a:r>
              <a:rPr lang="en-US" dirty="0" err="1" smtClean="0"/>
              <a:t>Müslümanlar</a:t>
            </a:r>
            <a:r>
              <a:rPr lang="en-US" dirty="0" smtClean="0"/>
              <a:t> </a:t>
            </a:r>
            <a:r>
              <a:rPr lang="en-US" dirty="0" err="1" smtClean="0"/>
              <a:t>sayılacaklardır</a:t>
            </a:r>
            <a:r>
              <a:rPr lang="en-US" dirty="0" smtClean="0"/>
              <a:t>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66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Yunanistan’la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(1923-1939)</a:t>
            </a:r>
            <a:br>
              <a:rPr lang="en-US" sz="2800" dirty="0">
                <a:solidFill>
                  <a:srgbClr val="660066"/>
                </a:solidFill>
              </a:rPr>
            </a:br>
            <a:r>
              <a:rPr lang="en-US" sz="2800" dirty="0" err="1">
                <a:solidFill>
                  <a:srgbClr val="660066"/>
                </a:solidFill>
              </a:rPr>
              <a:t>Nüfus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Mübadelesi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Sözleşmenin</a:t>
            </a:r>
            <a:r>
              <a:rPr lang="en-US" dirty="0" smtClean="0"/>
              <a:t> 5. </a:t>
            </a:r>
            <a:r>
              <a:rPr lang="en-US" dirty="0" err="1" smtClean="0"/>
              <a:t>maddesi</a:t>
            </a:r>
            <a:r>
              <a:rPr lang="en-US" dirty="0" smtClean="0"/>
              <a:t>: </a:t>
            </a:r>
            <a:r>
              <a:rPr lang="en-US" dirty="0" err="1" smtClean="0"/>
              <a:t>mülkiyet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Sözleşmenin</a:t>
            </a:r>
            <a:r>
              <a:rPr lang="en-US" dirty="0" smtClean="0"/>
              <a:t> 8. </a:t>
            </a:r>
            <a:r>
              <a:rPr lang="en-US" dirty="0" err="1" smtClean="0"/>
              <a:t>maddesi</a:t>
            </a:r>
            <a:r>
              <a:rPr lang="en-US" dirty="0" smtClean="0"/>
              <a:t>: </a:t>
            </a:r>
            <a:r>
              <a:rPr lang="en-US" dirty="0" err="1" smtClean="0"/>
              <a:t>taşınır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taşınmaz</a:t>
            </a:r>
            <a:r>
              <a:rPr lang="en-US" dirty="0" smtClean="0"/>
              <a:t> </a:t>
            </a:r>
            <a:r>
              <a:rPr lang="en-US" dirty="0" err="1" smtClean="0"/>
              <a:t>mallar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Mübadele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uygulanmasında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güçlükler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21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283</TotalTime>
  <Words>472</Words>
  <Application>Microsoft Macintosh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TÜRK DIŞ POLİTİKASI I (Güz 2019-2020)</vt:lpstr>
      <vt:lpstr>SSCB’yle İlişkiler (1923-1939)</vt:lpstr>
      <vt:lpstr>Yunanistan’la İlişkiler (1923-1939)</vt:lpstr>
      <vt:lpstr>Yunanistan’la İlişkiler (1923-1939) Nüfus Mübadelesi</vt:lpstr>
      <vt:lpstr>Yunanistan’la İlişkiler (1923-1939) Nüfus Mübadelesi</vt:lpstr>
      <vt:lpstr>Yunanistan’la İlişkiler (1923-1939) Nüfus Mübadelesi</vt:lpstr>
      <vt:lpstr>Yunanistan’la İlişkiler (1923-1939) Nüfus Mübadelesi</vt:lpstr>
      <vt:lpstr>Yunanistan’la İlişkiler (1923-1939) Nüfus Mübadelesi</vt:lpstr>
      <vt:lpstr>Yunanistan’la İlişkiler (1923-1939) Nüfus Mübadelesi</vt:lpstr>
      <vt:lpstr>Yunanistan’la İlişkiler (1923-1939)</vt:lpstr>
      <vt:lpstr>Yunanistan’la İlişkiler (1923-1939)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28</cp:revision>
  <dcterms:created xsi:type="dcterms:W3CDTF">2019-01-06T15:26:19Z</dcterms:created>
  <dcterms:modified xsi:type="dcterms:W3CDTF">2019-09-21T09:40:30Z</dcterms:modified>
</cp:coreProperties>
</file>