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58" r:id="rId3"/>
    <p:sldId id="328" r:id="rId4"/>
    <p:sldId id="263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83" r:id="rId13"/>
    <p:sldId id="284" r:id="rId14"/>
    <p:sldId id="286" r:id="rId15"/>
    <p:sldId id="287" r:id="rId16"/>
    <p:sldId id="289" r:id="rId17"/>
    <p:sldId id="291" r:id="rId18"/>
    <p:sldId id="298" r:id="rId19"/>
    <p:sldId id="299" r:id="rId20"/>
    <p:sldId id="304" r:id="rId21"/>
    <p:sldId id="305" r:id="rId22"/>
    <p:sldId id="310" r:id="rId23"/>
    <p:sldId id="311" r:id="rId24"/>
    <p:sldId id="313" r:id="rId25"/>
    <p:sldId id="315" r:id="rId26"/>
    <p:sldId id="317" r:id="rId27"/>
    <p:sldId id="318" r:id="rId28"/>
    <p:sldId id="320" r:id="rId29"/>
    <p:sldId id="327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B5349A-3B40-472C-820C-5A0F670D428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AB39A6C-07AF-4F22-AA69-0685BBF5BC5E}">
      <dgm:prSet phldrT="[Metin]"/>
      <dgm:spPr/>
      <dgm:t>
        <a:bodyPr/>
        <a:lstStyle/>
        <a:p>
          <a:r>
            <a:rPr lang="tr-TR" altLang="tr-TR" dirty="0" smtClean="0">
              <a:solidFill>
                <a:schemeClr val="bg1"/>
              </a:solidFill>
              <a:latin typeface="Comic Sans MS" panose="030F0702030302020204" pitchFamily="66" charset="0"/>
            </a:rPr>
            <a:t>Kalp Kası</a:t>
          </a:r>
          <a:endParaRPr lang="tr-TR" dirty="0">
            <a:solidFill>
              <a:schemeClr val="bg1"/>
            </a:solidFill>
          </a:endParaRPr>
        </a:p>
      </dgm:t>
    </dgm:pt>
    <dgm:pt modelId="{DABFA1DD-72E2-4A5E-A731-C117AEA55508}" type="parTrans" cxnId="{A95EF3C5-54A4-4559-A78C-528109A46265}">
      <dgm:prSet/>
      <dgm:spPr/>
      <dgm:t>
        <a:bodyPr/>
        <a:lstStyle/>
        <a:p>
          <a:endParaRPr lang="tr-TR"/>
        </a:p>
      </dgm:t>
    </dgm:pt>
    <dgm:pt modelId="{9A97F0DE-F0EA-4E0D-A562-FD73660A0C53}" type="sibTrans" cxnId="{A95EF3C5-54A4-4559-A78C-528109A46265}">
      <dgm:prSet/>
      <dgm:spPr/>
      <dgm:t>
        <a:bodyPr/>
        <a:lstStyle/>
        <a:p>
          <a:endParaRPr lang="tr-TR"/>
        </a:p>
      </dgm:t>
    </dgm:pt>
    <dgm:pt modelId="{9098ED1B-6D9B-4BE1-9195-FA707A3A9818}">
      <dgm:prSet phldrT="[Metin]"/>
      <dgm:spPr/>
      <dgm:t>
        <a:bodyPr/>
        <a:lstStyle/>
        <a:p>
          <a:r>
            <a:rPr lang="tr-TR" altLang="tr-TR" dirty="0" smtClean="0">
              <a:solidFill>
                <a:schemeClr val="bg1"/>
              </a:solidFill>
              <a:latin typeface="Comic Sans MS" panose="030F0702030302020204" pitchFamily="66" charset="0"/>
            </a:rPr>
            <a:t>Çizgili Kaslar (İskelet Kası)</a:t>
          </a:r>
        </a:p>
      </dgm:t>
    </dgm:pt>
    <dgm:pt modelId="{4511730D-CC09-4D28-9762-175E07FDA1E8}" type="parTrans" cxnId="{B9E7F8A7-080B-414F-9AA8-4DA83AC154AE}">
      <dgm:prSet/>
      <dgm:spPr/>
      <dgm:t>
        <a:bodyPr/>
        <a:lstStyle/>
        <a:p>
          <a:endParaRPr lang="tr-TR"/>
        </a:p>
      </dgm:t>
    </dgm:pt>
    <dgm:pt modelId="{B7093482-4BA7-4816-BFCB-5ADC0AF0A656}" type="sibTrans" cxnId="{B9E7F8A7-080B-414F-9AA8-4DA83AC154AE}">
      <dgm:prSet/>
      <dgm:spPr/>
      <dgm:t>
        <a:bodyPr/>
        <a:lstStyle/>
        <a:p>
          <a:endParaRPr lang="tr-TR"/>
        </a:p>
      </dgm:t>
    </dgm:pt>
    <dgm:pt modelId="{522859AB-EDAD-49DE-9E66-8BCF52F1120C}">
      <dgm:prSet phldrT="[Metin]"/>
      <dgm:spPr/>
      <dgm:t>
        <a:bodyPr/>
        <a:lstStyle/>
        <a:p>
          <a:r>
            <a:rPr lang="tr-TR" altLang="tr-TR" dirty="0" smtClean="0">
              <a:solidFill>
                <a:schemeClr val="bg1"/>
              </a:solidFill>
              <a:latin typeface="Comic Sans MS" panose="030F0702030302020204" pitchFamily="66" charset="0"/>
            </a:rPr>
            <a:t>Düz Kaslar</a:t>
          </a:r>
          <a:endParaRPr lang="tr-TR" dirty="0">
            <a:solidFill>
              <a:schemeClr val="bg1"/>
            </a:solidFill>
          </a:endParaRPr>
        </a:p>
      </dgm:t>
    </dgm:pt>
    <dgm:pt modelId="{2E6C06DE-7557-40BF-8422-19BFC89C9EAB}" type="parTrans" cxnId="{03AA5BC5-29F6-4612-B45C-3E38E26A68F2}">
      <dgm:prSet/>
      <dgm:spPr/>
      <dgm:t>
        <a:bodyPr/>
        <a:lstStyle/>
        <a:p>
          <a:endParaRPr lang="tr-TR"/>
        </a:p>
      </dgm:t>
    </dgm:pt>
    <dgm:pt modelId="{A8732994-5F36-4C91-9991-E48CEDA766A9}" type="sibTrans" cxnId="{03AA5BC5-29F6-4612-B45C-3E38E26A68F2}">
      <dgm:prSet/>
      <dgm:spPr/>
      <dgm:t>
        <a:bodyPr/>
        <a:lstStyle/>
        <a:p>
          <a:endParaRPr lang="tr-TR"/>
        </a:p>
      </dgm:t>
    </dgm:pt>
    <dgm:pt modelId="{7827B666-52ED-4C62-BB3A-F87B88C5B962}" type="pres">
      <dgm:prSet presAssocID="{61B5349A-3B40-472C-820C-5A0F670D428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AC941D5-C345-40CB-9F82-7A2C312E068F}" type="pres">
      <dgm:prSet presAssocID="{3AB39A6C-07AF-4F22-AA69-0685BBF5BC5E}" presName="parentLin" presStyleCnt="0"/>
      <dgm:spPr/>
    </dgm:pt>
    <dgm:pt modelId="{E40D4A9C-7769-4685-8E1A-962A8D4EE688}" type="pres">
      <dgm:prSet presAssocID="{3AB39A6C-07AF-4F22-AA69-0685BBF5BC5E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A0406BEB-6F8F-4A34-ABC3-D798BA141F78}" type="pres">
      <dgm:prSet presAssocID="{3AB39A6C-07AF-4F22-AA69-0685BBF5BC5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1BE9EDF-DDEC-4576-89E7-91D961350AEB}" type="pres">
      <dgm:prSet presAssocID="{3AB39A6C-07AF-4F22-AA69-0685BBF5BC5E}" presName="negativeSpace" presStyleCnt="0"/>
      <dgm:spPr/>
    </dgm:pt>
    <dgm:pt modelId="{67BFD2E1-562A-4EB4-9790-4E19AE254197}" type="pres">
      <dgm:prSet presAssocID="{3AB39A6C-07AF-4F22-AA69-0685BBF5BC5E}" presName="childText" presStyleLbl="conFgAcc1" presStyleIdx="0" presStyleCnt="3">
        <dgm:presLayoutVars>
          <dgm:bulletEnabled val="1"/>
        </dgm:presLayoutVars>
      </dgm:prSet>
      <dgm:spPr/>
    </dgm:pt>
    <dgm:pt modelId="{F07A0700-936F-4129-A77C-B1D55598810B}" type="pres">
      <dgm:prSet presAssocID="{9A97F0DE-F0EA-4E0D-A562-FD73660A0C53}" presName="spaceBetweenRectangles" presStyleCnt="0"/>
      <dgm:spPr/>
    </dgm:pt>
    <dgm:pt modelId="{9101EA37-7ECF-4BE3-82DB-2F82A6CD4005}" type="pres">
      <dgm:prSet presAssocID="{9098ED1B-6D9B-4BE1-9195-FA707A3A9818}" presName="parentLin" presStyleCnt="0"/>
      <dgm:spPr/>
    </dgm:pt>
    <dgm:pt modelId="{EC72DDE5-254A-4B2A-9C06-56F5B2D77692}" type="pres">
      <dgm:prSet presAssocID="{9098ED1B-6D9B-4BE1-9195-FA707A3A9818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B4D05A20-0F96-4F57-9F67-EE9AA5F9AD2A}" type="pres">
      <dgm:prSet presAssocID="{9098ED1B-6D9B-4BE1-9195-FA707A3A981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5D134E5-1AB4-4E9E-B2AB-0404FBCB19B1}" type="pres">
      <dgm:prSet presAssocID="{9098ED1B-6D9B-4BE1-9195-FA707A3A9818}" presName="negativeSpace" presStyleCnt="0"/>
      <dgm:spPr/>
    </dgm:pt>
    <dgm:pt modelId="{72A208C3-4452-41E8-8850-2F62E8918768}" type="pres">
      <dgm:prSet presAssocID="{9098ED1B-6D9B-4BE1-9195-FA707A3A9818}" presName="childText" presStyleLbl="conFgAcc1" presStyleIdx="1" presStyleCnt="3">
        <dgm:presLayoutVars>
          <dgm:bulletEnabled val="1"/>
        </dgm:presLayoutVars>
      </dgm:prSet>
      <dgm:spPr/>
    </dgm:pt>
    <dgm:pt modelId="{CB25811C-2EB9-4A43-8134-B0A79D5DE047}" type="pres">
      <dgm:prSet presAssocID="{B7093482-4BA7-4816-BFCB-5ADC0AF0A656}" presName="spaceBetweenRectangles" presStyleCnt="0"/>
      <dgm:spPr/>
    </dgm:pt>
    <dgm:pt modelId="{428EB01D-296C-4A66-8320-C8D534528C3A}" type="pres">
      <dgm:prSet presAssocID="{522859AB-EDAD-49DE-9E66-8BCF52F1120C}" presName="parentLin" presStyleCnt="0"/>
      <dgm:spPr/>
    </dgm:pt>
    <dgm:pt modelId="{0C9BA6F6-0332-47EE-B3AC-F555E8359672}" type="pres">
      <dgm:prSet presAssocID="{522859AB-EDAD-49DE-9E66-8BCF52F1120C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3BA03B93-8D6E-46AE-9A94-7A05D89C4319}" type="pres">
      <dgm:prSet presAssocID="{522859AB-EDAD-49DE-9E66-8BCF52F1120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B946B4-C4DB-4A72-992E-8B68C5F3C3A4}" type="pres">
      <dgm:prSet presAssocID="{522859AB-EDAD-49DE-9E66-8BCF52F1120C}" presName="negativeSpace" presStyleCnt="0"/>
      <dgm:spPr/>
    </dgm:pt>
    <dgm:pt modelId="{4E580C2E-779E-444F-B55C-792965FA9BF3}" type="pres">
      <dgm:prSet presAssocID="{522859AB-EDAD-49DE-9E66-8BCF52F1120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013EACE-3D79-4E14-9D45-EABF50E5DBE7}" type="presOf" srcId="{61B5349A-3B40-472C-820C-5A0F670D4288}" destId="{7827B666-52ED-4C62-BB3A-F87B88C5B962}" srcOrd="0" destOrd="0" presId="urn:microsoft.com/office/officeart/2005/8/layout/list1"/>
    <dgm:cxn modelId="{661FC96A-13C7-4266-9F47-4BB16767BAF3}" type="presOf" srcId="{3AB39A6C-07AF-4F22-AA69-0685BBF5BC5E}" destId="{A0406BEB-6F8F-4A34-ABC3-D798BA141F78}" srcOrd="1" destOrd="0" presId="urn:microsoft.com/office/officeart/2005/8/layout/list1"/>
    <dgm:cxn modelId="{26DD92C2-E33F-4E8F-84A1-B0F0ABCBA86C}" type="presOf" srcId="{522859AB-EDAD-49DE-9E66-8BCF52F1120C}" destId="{3BA03B93-8D6E-46AE-9A94-7A05D89C4319}" srcOrd="1" destOrd="0" presId="urn:microsoft.com/office/officeart/2005/8/layout/list1"/>
    <dgm:cxn modelId="{9578E063-DDAC-4982-940B-A69BF09A4856}" type="presOf" srcId="{3AB39A6C-07AF-4F22-AA69-0685BBF5BC5E}" destId="{E40D4A9C-7769-4685-8E1A-962A8D4EE688}" srcOrd="0" destOrd="0" presId="urn:microsoft.com/office/officeart/2005/8/layout/list1"/>
    <dgm:cxn modelId="{B9E7F8A7-080B-414F-9AA8-4DA83AC154AE}" srcId="{61B5349A-3B40-472C-820C-5A0F670D4288}" destId="{9098ED1B-6D9B-4BE1-9195-FA707A3A9818}" srcOrd="1" destOrd="0" parTransId="{4511730D-CC09-4D28-9762-175E07FDA1E8}" sibTransId="{B7093482-4BA7-4816-BFCB-5ADC0AF0A656}"/>
    <dgm:cxn modelId="{86A4073F-70D0-4EE4-9355-6F951FD0F1BA}" type="presOf" srcId="{9098ED1B-6D9B-4BE1-9195-FA707A3A9818}" destId="{EC72DDE5-254A-4B2A-9C06-56F5B2D77692}" srcOrd="0" destOrd="0" presId="urn:microsoft.com/office/officeart/2005/8/layout/list1"/>
    <dgm:cxn modelId="{AAD75028-3D09-432C-B325-3DB7916450DA}" type="presOf" srcId="{9098ED1B-6D9B-4BE1-9195-FA707A3A9818}" destId="{B4D05A20-0F96-4F57-9F67-EE9AA5F9AD2A}" srcOrd="1" destOrd="0" presId="urn:microsoft.com/office/officeart/2005/8/layout/list1"/>
    <dgm:cxn modelId="{A95EF3C5-54A4-4559-A78C-528109A46265}" srcId="{61B5349A-3B40-472C-820C-5A0F670D4288}" destId="{3AB39A6C-07AF-4F22-AA69-0685BBF5BC5E}" srcOrd="0" destOrd="0" parTransId="{DABFA1DD-72E2-4A5E-A731-C117AEA55508}" sibTransId="{9A97F0DE-F0EA-4E0D-A562-FD73660A0C53}"/>
    <dgm:cxn modelId="{03AA5BC5-29F6-4612-B45C-3E38E26A68F2}" srcId="{61B5349A-3B40-472C-820C-5A0F670D4288}" destId="{522859AB-EDAD-49DE-9E66-8BCF52F1120C}" srcOrd="2" destOrd="0" parTransId="{2E6C06DE-7557-40BF-8422-19BFC89C9EAB}" sibTransId="{A8732994-5F36-4C91-9991-E48CEDA766A9}"/>
    <dgm:cxn modelId="{B4BABF27-0FA6-4D78-A248-9B83E23A353B}" type="presOf" srcId="{522859AB-EDAD-49DE-9E66-8BCF52F1120C}" destId="{0C9BA6F6-0332-47EE-B3AC-F555E8359672}" srcOrd="0" destOrd="0" presId="urn:microsoft.com/office/officeart/2005/8/layout/list1"/>
    <dgm:cxn modelId="{A89B1F2E-AFE1-44E9-92E4-1C59356C0253}" type="presParOf" srcId="{7827B666-52ED-4C62-BB3A-F87B88C5B962}" destId="{EAC941D5-C345-40CB-9F82-7A2C312E068F}" srcOrd="0" destOrd="0" presId="urn:microsoft.com/office/officeart/2005/8/layout/list1"/>
    <dgm:cxn modelId="{94EF0F12-BBF7-46A7-A4D6-9E1C0EBF95F5}" type="presParOf" srcId="{EAC941D5-C345-40CB-9F82-7A2C312E068F}" destId="{E40D4A9C-7769-4685-8E1A-962A8D4EE688}" srcOrd="0" destOrd="0" presId="urn:microsoft.com/office/officeart/2005/8/layout/list1"/>
    <dgm:cxn modelId="{60D8EF71-8A7E-405F-A0EC-F87559A52449}" type="presParOf" srcId="{EAC941D5-C345-40CB-9F82-7A2C312E068F}" destId="{A0406BEB-6F8F-4A34-ABC3-D798BA141F78}" srcOrd="1" destOrd="0" presId="urn:microsoft.com/office/officeart/2005/8/layout/list1"/>
    <dgm:cxn modelId="{DDA0DBBC-FB21-4175-BAFD-90B6CA39CC62}" type="presParOf" srcId="{7827B666-52ED-4C62-BB3A-F87B88C5B962}" destId="{D1BE9EDF-DDEC-4576-89E7-91D961350AEB}" srcOrd="1" destOrd="0" presId="urn:microsoft.com/office/officeart/2005/8/layout/list1"/>
    <dgm:cxn modelId="{61FEA899-F013-4E85-9F87-543EE9E6830D}" type="presParOf" srcId="{7827B666-52ED-4C62-BB3A-F87B88C5B962}" destId="{67BFD2E1-562A-4EB4-9790-4E19AE254197}" srcOrd="2" destOrd="0" presId="urn:microsoft.com/office/officeart/2005/8/layout/list1"/>
    <dgm:cxn modelId="{10726758-1641-40EF-98B4-79F912643AEB}" type="presParOf" srcId="{7827B666-52ED-4C62-BB3A-F87B88C5B962}" destId="{F07A0700-936F-4129-A77C-B1D55598810B}" srcOrd="3" destOrd="0" presId="urn:microsoft.com/office/officeart/2005/8/layout/list1"/>
    <dgm:cxn modelId="{3E81FAD1-BDC0-48B8-8BCB-2E6C7ED0AE61}" type="presParOf" srcId="{7827B666-52ED-4C62-BB3A-F87B88C5B962}" destId="{9101EA37-7ECF-4BE3-82DB-2F82A6CD4005}" srcOrd="4" destOrd="0" presId="urn:microsoft.com/office/officeart/2005/8/layout/list1"/>
    <dgm:cxn modelId="{33004325-289E-4BB7-9B56-543C5143AD4A}" type="presParOf" srcId="{9101EA37-7ECF-4BE3-82DB-2F82A6CD4005}" destId="{EC72DDE5-254A-4B2A-9C06-56F5B2D77692}" srcOrd="0" destOrd="0" presId="urn:microsoft.com/office/officeart/2005/8/layout/list1"/>
    <dgm:cxn modelId="{5C3B5087-F67D-4E3B-B93E-3A5ACDB890AC}" type="presParOf" srcId="{9101EA37-7ECF-4BE3-82DB-2F82A6CD4005}" destId="{B4D05A20-0F96-4F57-9F67-EE9AA5F9AD2A}" srcOrd="1" destOrd="0" presId="urn:microsoft.com/office/officeart/2005/8/layout/list1"/>
    <dgm:cxn modelId="{6D7E165E-9387-4CBD-BBE1-AB448843E48F}" type="presParOf" srcId="{7827B666-52ED-4C62-BB3A-F87B88C5B962}" destId="{15D134E5-1AB4-4E9E-B2AB-0404FBCB19B1}" srcOrd="5" destOrd="0" presId="urn:microsoft.com/office/officeart/2005/8/layout/list1"/>
    <dgm:cxn modelId="{ADD8BC45-B8BA-4AC8-B2E2-7C71F539532E}" type="presParOf" srcId="{7827B666-52ED-4C62-BB3A-F87B88C5B962}" destId="{72A208C3-4452-41E8-8850-2F62E8918768}" srcOrd="6" destOrd="0" presId="urn:microsoft.com/office/officeart/2005/8/layout/list1"/>
    <dgm:cxn modelId="{75137548-9255-4097-B0BE-2E905C38B9B2}" type="presParOf" srcId="{7827B666-52ED-4C62-BB3A-F87B88C5B962}" destId="{CB25811C-2EB9-4A43-8134-B0A79D5DE047}" srcOrd="7" destOrd="0" presId="urn:microsoft.com/office/officeart/2005/8/layout/list1"/>
    <dgm:cxn modelId="{738CC83D-5B96-4FCA-8916-AAF7324B0898}" type="presParOf" srcId="{7827B666-52ED-4C62-BB3A-F87B88C5B962}" destId="{428EB01D-296C-4A66-8320-C8D534528C3A}" srcOrd="8" destOrd="0" presId="urn:microsoft.com/office/officeart/2005/8/layout/list1"/>
    <dgm:cxn modelId="{DD9CCB5B-5700-43D9-A62D-E6A400604DD0}" type="presParOf" srcId="{428EB01D-296C-4A66-8320-C8D534528C3A}" destId="{0C9BA6F6-0332-47EE-B3AC-F555E8359672}" srcOrd="0" destOrd="0" presId="urn:microsoft.com/office/officeart/2005/8/layout/list1"/>
    <dgm:cxn modelId="{328FC944-CC94-4775-A46D-8AC8501104E0}" type="presParOf" srcId="{428EB01D-296C-4A66-8320-C8D534528C3A}" destId="{3BA03B93-8D6E-46AE-9A94-7A05D89C4319}" srcOrd="1" destOrd="0" presId="urn:microsoft.com/office/officeart/2005/8/layout/list1"/>
    <dgm:cxn modelId="{57BA247A-C3DC-4B2E-82C2-A5B725E00B0B}" type="presParOf" srcId="{7827B666-52ED-4C62-BB3A-F87B88C5B962}" destId="{C9B946B4-C4DB-4A72-992E-8B68C5F3C3A4}" srcOrd="9" destOrd="0" presId="urn:microsoft.com/office/officeart/2005/8/layout/list1"/>
    <dgm:cxn modelId="{FFC2A9C4-8505-4342-A465-29A13306AA59}" type="presParOf" srcId="{7827B666-52ED-4C62-BB3A-F87B88C5B962}" destId="{4E580C2E-779E-444F-B55C-792965FA9BF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3822F9-23D3-47FA-9091-8ECF983F917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7CBD223-3FDA-427C-946C-8FDCFFA35D57}">
      <dgm:prSet phldrT="[Metin]"/>
      <dgm:spPr/>
      <dgm:t>
        <a:bodyPr/>
        <a:lstStyle/>
        <a:p>
          <a:r>
            <a:rPr lang="tr-TR" dirty="0" smtClean="0"/>
            <a:t>SLOW TWITCH</a:t>
          </a:r>
          <a:endParaRPr lang="tr-TR" dirty="0"/>
        </a:p>
      </dgm:t>
    </dgm:pt>
    <dgm:pt modelId="{E33B6A5C-6502-486F-AA85-477B530F891B}" type="parTrans" cxnId="{E3FEE636-B831-4078-8513-A34667D84D8F}">
      <dgm:prSet/>
      <dgm:spPr/>
      <dgm:t>
        <a:bodyPr/>
        <a:lstStyle/>
        <a:p>
          <a:endParaRPr lang="tr-TR"/>
        </a:p>
      </dgm:t>
    </dgm:pt>
    <dgm:pt modelId="{F44ED9A5-F399-44DC-BB0F-B3D500D29465}" type="sibTrans" cxnId="{E3FEE636-B831-4078-8513-A34667D84D8F}">
      <dgm:prSet/>
      <dgm:spPr/>
      <dgm:t>
        <a:bodyPr/>
        <a:lstStyle/>
        <a:p>
          <a:endParaRPr lang="tr-TR"/>
        </a:p>
      </dgm:t>
    </dgm:pt>
    <dgm:pt modelId="{7B2F1BAF-35C8-49DD-BCE5-D50872662A0F}">
      <dgm:prSet phldrT="[Metin]"/>
      <dgm:spPr/>
      <dgm:t>
        <a:bodyPr/>
        <a:lstStyle/>
        <a:p>
          <a:r>
            <a:rPr lang="tr-TR" dirty="0" smtClean="0"/>
            <a:t>FAST TWITCH</a:t>
          </a:r>
          <a:endParaRPr lang="tr-TR" dirty="0"/>
        </a:p>
      </dgm:t>
    </dgm:pt>
    <dgm:pt modelId="{A231ED44-9063-4151-B44D-05FC3CF2054F}" type="parTrans" cxnId="{9FBE1AD4-5EC9-47AD-99ED-0F815D80E3C7}">
      <dgm:prSet/>
      <dgm:spPr/>
      <dgm:t>
        <a:bodyPr/>
        <a:lstStyle/>
        <a:p>
          <a:endParaRPr lang="tr-TR"/>
        </a:p>
      </dgm:t>
    </dgm:pt>
    <dgm:pt modelId="{90642CB9-FCEE-4750-813B-1D3C76BFC88F}" type="sibTrans" cxnId="{9FBE1AD4-5EC9-47AD-99ED-0F815D80E3C7}">
      <dgm:prSet/>
      <dgm:spPr/>
      <dgm:t>
        <a:bodyPr/>
        <a:lstStyle/>
        <a:p>
          <a:endParaRPr lang="tr-TR"/>
        </a:p>
      </dgm:t>
    </dgm:pt>
    <dgm:pt modelId="{16BB4446-AEA9-4044-9006-42051F80B518}" type="pres">
      <dgm:prSet presAssocID="{CF3822F9-23D3-47FA-9091-8ECF983F917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0FBC917E-B6B7-43ED-A719-943FE002814B}" type="pres">
      <dgm:prSet presAssocID="{CF3822F9-23D3-47FA-9091-8ECF983F9176}" presName="Name1" presStyleCnt="0"/>
      <dgm:spPr/>
    </dgm:pt>
    <dgm:pt modelId="{74355E47-0DE3-40E2-9C44-345427A4C133}" type="pres">
      <dgm:prSet presAssocID="{CF3822F9-23D3-47FA-9091-8ECF983F9176}" presName="cycle" presStyleCnt="0"/>
      <dgm:spPr/>
    </dgm:pt>
    <dgm:pt modelId="{32FA8C75-58FA-486B-ADD7-99B90FB86013}" type="pres">
      <dgm:prSet presAssocID="{CF3822F9-23D3-47FA-9091-8ECF983F9176}" presName="srcNode" presStyleLbl="node1" presStyleIdx="0" presStyleCnt="2"/>
      <dgm:spPr/>
    </dgm:pt>
    <dgm:pt modelId="{DFC16008-C2D7-4989-AEBE-2A5FD65C0152}" type="pres">
      <dgm:prSet presAssocID="{CF3822F9-23D3-47FA-9091-8ECF983F9176}" presName="conn" presStyleLbl="parChTrans1D2" presStyleIdx="0" presStyleCnt="1"/>
      <dgm:spPr/>
      <dgm:t>
        <a:bodyPr/>
        <a:lstStyle/>
        <a:p>
          <a:endParaRPr lang="tr-TR"/>
        </a:p>
      </dgm:t>
    </dgm:pt>
    <dgm:pt modelId="{EB6E04E7-E12D-4F7D-BBF6-C0F153057D88}" type="pres">
      <dgm:prSet presAssocID="{CF3822F9-23D3-47FA-9091-8ECF983F9176}" presName="extraNode" presStyleLbl="node1" presStyleIdx="0" presStyleCnt="2"/>
      <dgm:spPr/>
    </dgm:pt>
    <dgm:pt modelId="{EFFA42E0-399D-40DF-85CB-EDCEC38E89F6}" type="pres">
      <dgm:prSet presAssocID="{CF3822F9-23D3-47FA-9091-8ECF983F9176}" presName="dstNode" presStyleLbl="node1" presStyleIdx="0" presStyleCnt="2"/>
      <dgm:spPr/>
    </dgm:pt>
    <dgm:pt modelId="{6355530E-8737-4F43-9B80-F3C35ED5B0F0}" type="pres">
      <dgm:prSet presAssocID="{37CBD223-3FDA-427C-946C-8FDCFFA35D57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35836D-0F0C-4C47-8297-111A437169E4}" type="pres">
      <dgm:prSet presAssocID="{37CBD223-3FDA-427C-946C-8FDCFFA35D57}" presName="accent_1" presStyleCnt="0"/>
      <dgm:spPr/>
    </dgm:pt>
    <dgm:pt modelId="{F36265C8-E006-4175-8FE0-1AAD043BD523}" type="pres">
      <dgm:prSet presAssocID="{37CBD223-3FDA-427C-946C-8FDCFFA35D57}" presName="accentRepeatNode" presStyleLbl="solidFgAcc1" presStyleIdx="0" presStyleCnt="2"/>
      <dgm:spPr/>
    </dgm:pt>
    <dgm:pt modelId="{BC1B24A3-4C49-4ADD-9D1D-FF7A2728916A}" type="pres">
      <dgm:prSet presAssocID="{7B2F1BAF-35C8-49DD-BCE5-D50872662A0F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AF2175-8F98-4975-8137-A66F9F90043C}" type="pres">
      <dgm:prSet presAssocID="{7B2F1BAF-35C8-49DD-BCE5-D50872662A0F}" presName="accent_2" presStyleCnt="0"/>
      <dgm:spPr/>
    </dgm:pt>
    <dgm:pt modelId="{97A3347A-E265-42FB-959D-44862B8197B0}" type="pres">
      <dgm:prSet presAssocID="{7B2F1BAF-35C8-49DD-BCE5-D50872662A0F}" presName="accentRepeatNode" presStyleLbl="solidFgAcc1" presStyleIdx="1" presStyleCnt="2"/>
      <dgm:spPr/>
    </dgm:pt>
  </dgm:ptLst>
  <dgm:cxnLst>
    <dgm:cxn modelId="{9FBE1AD4-5EC9-47AD-99ED-0F815D80E3C7}" srcId="{CF3822F9-23D3-47FA-9091-8ECF983F9176}" destId="{7B2F1BAF-35C8-49DD-BCE5-D50872662A0F}" srcOrd="1" destOrd="0" parTransId="{A231ED44-9063-4151-B44D-05FC3CF2054F}" sibTransId="{90642CB9-FCEE-4750-813B-1D3C76BFC88F}"/>
    <dgm:cxn modelId="{C32CC9A6-FBC0-4DBE-80B3-8BFDF2F465B4}" type="presOf" srcId="{7B2F1BAF-35C8-49DD-BCE5-D50872662A0F}" destId="{BC1B24A3-4C49-4ADD-9D1D-FF7A2728916A}" srcOrd="0" destOrd="0" presId="urn:microsoft.com/office/officeart/2008/layout/VerticalCurvedList"/>
    <dgm:cxn modelId="{E3FEE636-B831-4078-8513-A34667D84D8F}" srcId="{CF3822F9-23D3-47FA-9091-8ECF983F9176}" destId="{37CBD223-3FDA-427C-946C-8FDCFFA35D57}" srcOrd="0" destOrd="0" parTransId="{E33B6A5C-6502-486F-AA85-477B530F891B}" sibTransId="{F44ED9A5-F399-44DC-BB0F-B3D500D29465}"/>
    <dgm:cxn modelId="{BA4534C9-3513-4540-AC51-676A65EADFB0}" type="presOf" srcId="{37CBD223-3FDA-427C-946C-8FDCFFA35D57}" destId="{6355530E-8737-4F43-9B80-F3C35ED5B0F0}" srcOrd="0" destOrd="0" presId="urn:microsoft.com/office/officeart/2008/layout/VerticalCurvedList"/>
    <dgm:cxn modelId="{1415B522-ABF6-468C-BBCA-C64C3875F348}" type="presOf" srcId="{F44ED9A5-F399-44DC-BB0F-B3D500D29465}" destId="{DFC16008-C2D7-4989-AEBE-2A5FD65C0152}" srcOrd="0" destOrd="0" presId="urn:microsoft.com/office/officeart/2008/layout/VerticalCurvedList"/>
    <dgm:cxn modelId="{0EF456C2-E8F0-49BE-91B5-0D668618D40E}" type="presOf" srcId="{CF3822F9-23D3-47FA-9091-8ECF983F9176}" destId="{16BB4446-AEA9-4044-9006-42051F80B518}" srcOrd="0" destOrd="0" presId="urn:microsoft.com/office/officeart/2008/layout/VerticalCurvedList"/>
    <dgm:cxn modelId="{73C6DEA8-178E-4A9A-9CD1-94754C753689}" type="presParOf" srcId="{16BB4446-AEA9-4044-9006-42051F80B518}" destId="{0FBC917E-B6B7-43ED-A719-943FE002814B}" srcOrd="0" destOrd="0" presId="urn:microsoft.com/office/officeart/2008/layout/VerticalCurvedList"/>
    <dgm:cxn modelId="{1FB4BF26-7FF2-4841-A0A3-49BCB521BC01}" type="presParOf" srcId="{0FBC917E-B6B7-43ED-A719-943FE002814B}" destId="{74355E47-0DE3-40E2-9C44-345427A4C133}" srcOrd="0" destOrd="0" presId="urn:microsoft.com/office/officeart/2008/layout/VerticalCurvedList"/>
    <dgm:cxn modelId="{BCB96E0A-1D6A-481D-A982-70D2AB703153}" type="presParOf" srcId="{74355E47-0DE3-40E2-9C44-345427A4C133}" destId="{32FA8C75-58FA-486B-ADD7-99B90FB86013}" srcOrd="0" destOrd="0" presId="urn:microsoft.com/office/officeart/2008/layout/VerticalCurvedList"/>
    <dgm:cxn modelId="{53FF2CED-A19F-4B9B-82C5-3F1421F11849}" type="presParOf" srcId="{74355E47-0DE3-40E2-9C44-345427A4C133}" destId="{DFC16008-C2D7-4989-AEBE-2A5FD65C0152}" srcOrd="1" destOrd="0" presId="urn:microsoft.com/office/officeart/2008/layout/VerticalCurvedList"/>
    <dgm:cxn modelId="{EE29940F-B6AC-4FD9-9B25-2EA4975F6453}" type="presParOf" srcId="{74355E47-0DE3-40E2-9C44-345427A4C133}" destId="{EB6E04E7-E12D-4F7D-BBF6-C0F153057D88}" srcOrd="2" destOrd="0" presId="urn:microsoft.com/office/officeart/2008/layout/VerticalCurvedList"/>
    <dgm:cxn modelId="{5872A73C-4D10-4967-B28C-EF991ABC0BE2}" type="presParOf" srcId="{74355E47-0DE3-40E2-9C44-345427A4C133}" destId="{EFFA42E0-399D-40DF-85CB-EDCEC38E89F6}" srcOrd="3" destOrd="0" presId="urn:microsoft.com/office/officeart/2008/layout/VerticalCurvedList"/>
    <dgm:cxn modelId="{056253A3-E7C7-4A04-A1ED-52CE00763A9F}" type="presParOf" srcId="{0FBC917E-B6B7-43ED-A719-943FE002814B}" destId="{6355530E-8737-4F43-9B80-F3C35ED5B0F0}" srcOrd="1" destOrd="0" presId="urn:microsoft.com/office/officeart/2008/layout/VerticalCurvedList"/>
    <dgm:cxn modelId="{21C6101D-CA68-42A6-AED0-AF2DBC43B0BC}" type="presParOf" srcId="{0FBC917E-B6B7-43ED-A719-943FE002814B}" destId="{2135836D-0F0C-4C47-8297-111A437169E4}" srcOrd="2" destOrd="0" presId="urn:microsoft.com/office/officeart/2008/layout/VerticalCurvedList"/>
    <dgm:cxn modelId="{C62278D8-3304-4AFB-917B-FE862DE12A83}" type="presParOf" srcId="{2135836D-0F0C-4C47-8297-111A437169E4}" destId="{F36265C8-E006-4175-8FE0-1AAD043BD523}" srcOrd="0" destOrd="0" presId="urn:microsoft.com/office/officeart/2008/layout/VerticalCurvedList"/>
    <dgm:cxn modelId="{841A07B6-0C5C-4534-A92D-111DA215E96B}" type="presParOf" srcId="{0FBC917E-B6B7-43ED-A719-943FE002814B}" destId="{BC1B24A3-4C49-4ADD-9D1D-FF7A2728916A}" srcOrd="3" destOrd="0" presId="urn:microsoft.com/office/officeart/2008/layout/VerticalCurvedList"/>
    <dgm:cxn modelId="{018E283F-3FB9-4EE8-A4F2-E52D7B66A520}" type="presParOf" srcId="{0FBC917E-B6B7-43ED-A719-943FE002814B}" destId="{25AF2175-8F98-4975-8137-A66F9F90043C}" srcOrd="4" destOrd="0" presId="urn:microsoft.com/office/officeart/2008/layout/VerticalCurvedList"/>
    <dgm:cxn modelId="{00EE69CF-140E-4496-9F3F-DC9503AC4198}" type="presParOf" srcId="{25AF2175-8F98-4975-8137-A66F9F90043C}" destId="{97A3347A-E265-42FB-959D-44862B8197B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3822F9-23D3-47FA-9091-8ECF983F917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7CBD223-3FDA-427C-946C-8FDCFFA35D57}">
      <dgm:prSet phldrT="[Metin]"/>
      <dgm:spPr/>
      <dgm:t>
        <a:bodyPr/>
        <a:lstStyle/>
        <a:p>
          <a:r>
            <a:rPr lang="tr-TR" dirty="0" smtClean="0"/>
            <a:t>TİP I		</a:t>
          </a:r>
          <a:endParaRPr lang="tr-TR" dirty="0"/>
        </a:p>
      </dgm:t>
    </dgm:pt>
    <dgm:pt modelId="{E33B6A5C-6502-486F-AA85-477B530F891B}" type="parTrans" cxnId="{E3FEE636-B831-4078-8513-A34667D84D8F}">
      <dgm:prSet/>
      <dgm:spPr/>
      <dgm:t>
        <a:bodyPr/>
        <a:lstStyle/>
        <a:p>
          <a:endParaRPr lang="tr-TR"/>
        </a:p>
      </dgm:t>
    </dgm:pt>
    <dgm:pt modelId="{F44ED9A5-F399-44DC-BB0F-B3D500D29465}" type="sibTrans" cxnId="{E3FEE636-B831-4078-8513-A34667D84D8F}">
      <dgm:prSet/>
      <dgm:spPr/>
      <dgm:t>
        <a:bodyPr/>
        <a:lstStyle/>
        <a:p>
          <a:endParaRPr lang="tr-TR"/>
        </a:p>
      </dgm:t>
    </dgm:pt>
    <dgm:pt modelId="{E10A215D-207F-4D6B-BFC1-FBD97012FDB3}">
      <dgm:prSet phldrT="[Metin]"/>
      <dgm:spPr/>
      <dgm:t>
        <a:bodyPr/>
        <a:lstStyle/>
        <a:p>
          <a:r>
            <a:rPr lang="tr-TR" dirty="0" smtClean="0"/>
            <a:t>TİP </a:t>
          </a:r>
          <a:r>
            <a:rPr lang="tr-TR" dirty="0" err="1" smtClean="0"/>
            <a:t>IIa</a:t>
          </a:r>
          <a:endParaRPr lang="tr-TR" dirty="0"/>
        </a:p>
      </dgm:t>
    </dgm:pt>
    <dgm:pt modelId="{6971A0A9-14D0-4A09-B43E-DE3F04618E8D}" type="parTrans" cxnId="{70553A81-918F-4C99-95E7-09886E0A4D57}">
      <dgm:prSet/>
      <dgm:spPr/>
      <dgm:t>
        <a:bodyPr/>
        <a:lstStyle/>
        <a:p>
          <a:endParaRPr lang="tr-TR"/>
        </a:p>
      </dgm:t>
    </dgm:pt>
    <dgm:pt modelId="{FA66D596-8C46-455A-A829-25549DAA61C9}" type="sibTrans" cxnId="{70553A81-918F-4C99-95E7-09886E0A4D57}">
      <dgm:prSet/>
      <dgm:spPr/>
      <dgm:t>
        <a:bodyPr/>
        <a:lstStyle/>
        <a:p>
          <a:endParaRPr lang="tr-TR"/>
        </a:p>
      </dgm:t>
    </dgm:pt>
    <dgm:pt modelId="{7B2F1BAF-35C8-49DD-BCE5-D50872662A0F}">
      <dgm:prSet phldrT="[Metin]"/>
      <dgm:spPr/>
      <dgm:t>
        <a:bodyPr/>
        <a:lstStyle/>
        <a:p>
          <a:r>
            <a:rPr lang="tr-TR" dirty="0" smtClean="0"/>
            <a:t>TİP </a:t>
          </a:r>
          <a:r>
            <a:rPr lang="tr-TR" dirty="0" err="1" smtClean="0"/>
            <a:t>IIb</a:t>
          </a:r>
          <a:endParaRPr lang="tr-TR" dirty="0"/>
        </a:p>
      </dgm:t>
    </dgm:pt>
    <dgm:pt modelId="{A231ED44-9063-4151-B44D-05FC3CF2054F}" type="parTrans" cxnId="{9FBE1AD4-5EC9-47AD-99ED-0F815D80E3C7}">
      <dgm:prSet/>
      <dgm:spPr/>
      <dgm:t>
        <a:bodyPr/>
        <a:lstStyle/>
        <a:p>
          <a:endParaRPr lang="tr-TR"/>
        </a:p>
      </dgm:t>
    </dgm:pt>
    <dgm:pt modelId="{90642CB9-FCEE-4750-813B-1D3C76BFC88F}" type="sibTrans" cxnId="{9FBE1AD4-5EC9-47AD-99ED-0F815D80E3C7}">
      <dgm:prSet/>
      <dgm:spPr/>
      <dgm:t>
        <a:bodyPr/>
        <a:lstStyle/>
        <a:p>
          <a:endParaRPr lang="tr-TR"/>
        </a:p>
      </dgm:t>
    </dgm:pt>
    <dgm:pt modelId="{16BB4446-AEA9-4044-9006-42051F80B518}" type="pres">
      <dgm:prSet presAssocID="{CF3822F9-23D3-47FA-9091-8ECF983F917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0FBC917E-B6B7-43ED-A719-943FE002814B}" type="pres">
      <dgm:prSet presAssocID="{CF3822F9-23D3-47FA-9091-8ECF983F9176}" presName="Name1" presStyleCnt="0"/>
      <dgm:spPr/>
    </dgm:pt>
    <dgm:pt modelId="{74355E47-0DE3-40E2-9C44-345427A4C133}" type="pres">
      <dgm:prSet presAssocID="{CF3822F9-23D3-47FA-9091-8ECF983F9176}" presName="cycle" presStyleCnt="0"/>
      <dgm:spPr/>
    </dgm:pt>
    <dgm:pt modelId="{32FA8C75-58FA-486B-ADD7-99B90FB86013}" type="pres">
      <dgm:prSet presAssocID="{CF3822F9-23D3-47FA-9091-8ECF983F9176}" presName="srcNode" presStyleLbl="node1" presStyleIdx="0" presStyleCnt="3"/>
      <dgm:spPr/>
    </dgm:pt>
    <dgm:pt modelId="{DFC16008-C2D7-4989-AEBE-2A5FD65C0152}" type="pres">
      <dgm:prSet presAssocID="{CF3822F9-23D3-47FA-9091-8ECF983F9176}" presName="conn" presStyleLbl="parChTrans1D2" presStyleIdx="0" presStyleCnt="1"/>
      <dgm:spPr/>
      <dgm:t>
        <a:bodyPr/>
        <a:lstStyle/>
        <a:p>
          <a:endParaRPr lang="tr-TR"/>
        </a:p>
      </dgm:t>
    </dgm:pt>
    <dgm:pt modelId="{EB6E04E7-E12D-4F7D-BBF6-C0F153057D88}" type="pres">
      <dgm:prSet presAssocID="{CF3822F9-23D3-47FA-9091-8ECF983F9176}" presName="extraNode" presStyleLbl="node1" presStyleIdx="0" presStyleCnt="3"/>
      <dgm:spPr/>
    </dgm:pt>
    <dgm:pt modelId="{EFFA42E0-399D-40DF-85CB-EDCEC38E89F6}" type="pres">
      <dgm:prSet presAssocID="{CF3822F9-23D3-47FA-9091-8ECF983F9176}" presName="dstNode" presStyleLbl="node1" presStyleIdx="0" presStyleCnt="3"/>
      <dgm:spPr/>
    </dgm:pt>
    <dgm:pt modelId="{6355530E-8737-4F43-9B80-F3C35ED5B0F0}" type="pres">
      <dgm:prSet presAssocID="{37CBD223-3FDA-427C-946C-8FDCFFA35D57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35836D-0F0C-4C47-8297-111A437169E4}" type="pres">
      <dgm:prSet presAssocID="{37CBD223-3FDA-427C-946C-8FDCFFA35D57}" presName="accent_1" presStyleCnt="0"/>
      <dgm:spPr/>
    </dgm:pt>
    <dgm:pt modelId="{F36265C8-E006-4175-8FE0-1AAD043BD523}" type="pres">
      <dgm:prSet presAssocID="{37CBD223-3FDA-427C-946C-8FDCFFA35D57}" presName="accentRepeatNode" presStyleLbl="solidFgAcc1" presStyleIdx="0" presStyleCnt="3"/>
      <dgm:spPr/>
    </dgm:pt>
    <dgm:pt modelId="{B247CC41-6333-4B4D-B1C5-A903685D292A}" type="pres">
      <dgm:prSet presAssocID="{E10A215D-207F-4D6B-BFC1-FBD97012FDB3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C1DDCB-778D-4695-830D-27C05685B89F}" type="pres">
      <dgm:prSet presAssocID="{E10A215D-207F-4D6B-BFC1-FBD97012FDB3}" presName="accent_2" presStyleCnt="0"/>
      <dgm:spPr/>
    </dgm:pt>
    <dgm:pt modelId="{70895219-A06A-4510-B1D8-BA1259B2FACE}" type="pres">
      <dgm:prSet presAssocID="{E10A215D-207F-4D6B-BFC1-FBD97012FDB3}" presName="accentRepeatNode" presStyleLbl="solidFgAcc1" presStyleIdx="1" presStyleCnt="3"/>
      <dgm:spPr/>
    </dgm:pt>
    <dgm:pt modelId="{D0BFA9DB-A49E-4174-8099-FB7BF8DAB1D1}" type="pres">
      <dgm:prSet presAssocID="{7B2F1BAF-35C8-49DD-BCE5-D50872662A0F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F849F20-3594-4B22-8628-070107A1A700}" type="pres">
      <dgm:prSet presAssocID="{7B2F1BAF-35C8-49DD-BCE5-D50872662A0F}" presName="accent_3" presStyleCnt="0"/>
      <dgm:spPr/>
    </dgm:pt>
    <dgm:pt modelId="{97A3347A-E265-42FB-959D-44862B8197B0}" type="pres">
      <dgm:prSet presAssocID="{7B2F1BAF-35C8-49DD-BCE5-D50872662A0F}" presName="accentRepeatNode" presStyleLbl="solidFgAcc1" presStyleIdx="2" presStyleCnt="3"/>
      <dgm:spPr/>
    </dgm:pt>
  </dgm:ptLst>
  <dgm:cxnLst>
    <dgm:cxn modelId="{8BB476FB-AF29-470F-8D60-B13D7EEF6145}" type="presOf" srcId="{CF3822F9-23D3-47FA-9091-8ECF983F9176}" destId="{16BB4446-AEA9-4044-9006-42051F80B518}" srcOrd="0" destOrd="0" presId="urn:microsoft.com/office/officeart/2008/layout/VerticalCurvedList"/>
    <dgm:cxn modelId="{70553A81-918F-4C99-95E7-09886E0A4D57}" srcId="{CF3822F9-23D3-47FA-9091-8ECF983F9176}" destId="{E10A215D-207F-4D6B-BFC1-FBD97012FDB3}" srcOrd="1" destOrd="0" parTransId="{6971A0A9-14D0-4A09-B43E-DE3F04618E8D}" sibTransId="{FA66D596-8C46-455A-A829-25549DAA61C9}"/>
    <dgm:cxn modelId="{CBD39DD4-F6F0-4EC9-8D8F-DE50E239BE0B}" type="presOf" srcId="{37CBD223-3FDA-427C-946C-8FDCFFA35D57}" destId="{6355530E-8737-4F43-9B80-F3C35ED5B0F0}" srcOrd="0" destOrd="0" presId="urn:microsoft.com/office/officeart/2008/layout/VerticalCurvedList"/>
    <dgm:cxn modelId="{36879655-B9B4-436D-994E-8D5CB3112BE2}" type="presOf" srcId="{E10A215D-207F-4D6B-BFC1-FBD97012FDB3}" destId="{B247CC41-6333-4B4D-B1C5-A903685D292A}" srcOrd="0" destOrd="0" presId="urn:microsoft.com/office/officeart/2008/layout/VerticalCurvedList"/>
    <dgm:cxn modelId="{B81DB9C9-8D1E-45D5-8014-1883B4CE17BC}" type="presOf" srcId="{7B2F1BAF-35C8-49DD-BCE5-D50872662A0F}" destId="{D0BFA9DB-A49E-4174-8099-FB7BF8DAB1D1}" srcOrd="0" destOrd="0" presId="urn:microsoft.com/office/officeart/2008/layout/VerticalCurvedList"/>
    <dgm:cxn modelId="{9FBE1AD4-5EC9-47AD-99ED-0F815D80E3C7}" srcId="{CF3822F9-23D3-47FA-9091-8ECF983F9176}" destId="{7B2F1BAF-35C8-49DD-BCE5-D50872662A0F}" srcOrd="2" destOrd="0" parTransId="{A231ED44-9063-4151-B44D-05FC3CF2054F}" sibTransId="{90642CB9-FCEE-4750-813B-1D3C76BFC88F}"/>
    <dgm:cxn modelId="{47C009F5-60AB-4CBD-8B62-0CE9332B264B}" type="presOf" srcId="{F44ED9A5-F399-44DC-BB0F-B3D500D29465}" destId="{DFC16008-C2D7-4989-AEBE-2A5FD65C0152}" srcOrd="0" destOrd="0" presId="urn:microsoft.com/office/officeart/2008/layout/VerticalCurvedList"/>
    <dgm:cxn modelId="{E3FEE636-B831-4078-8513-A34667D84D8F}" srcId="{CF3822F9-23D3-47FA-9091-8ECF983F9176}" destId="{37CBD223-3FDA-427C-946C-8FDCFFA35D57}" srcOrd="0" destOrd="0" parTransId="{E33B6A5C-6502-486F-AA85-477B530F891B}" sibTransId="{F44ED9A5-F399-44DC-BB0F-B3D500D29465}"/>
    <dgm:cxn modelId="{858A06E4-25F2-4223-B88B-2BFF2B28CF95}" type="presParOf" srcId="{16BB4446-AEA9-4044-9006-42051F80B518}" destId="{0FBC917E-B6B7-43ED-A719-943FE002814B}" srcOrd="0" destOrd="0" presId="urn:microsoft.com/office/officeart/2008/layout/VerticalCurvedList"/>
    <dgm:cxn modelId="{559BEA8A-6413-4BBD-BCFA-E5D6E3E94F3F}" type="presParOf" srcId="{0FBC917E-B6B7-43ED-A719-943FE002814B}" destId="{74355E47-0DE3-40E2-9C44-345427A4C133}" srcOrd="0" destOrd="0" presId="urn:microsoft.com/office/officeart/2008/layout/VerticalCurvedList"/>
    <dgm:cxn modelId="{15D3590F-217C-491D-A7A5-C9853C616140}" type="presParOf" srcId="{74355E47-0DE3-40E2-9C44-345427A4C133}" destId="{32FA8C75-58FA-486B-ADD7-99B90FB86013}" srcOrd="0" destOrd="0" presId="urn:microsoft.com/office/officeart/2008/layout/VerticalCurvedList"/>
    <dgm:cxn modelId="{F399EA3C-AE46-4C13-B787-42F998B2E182}" type="presParOf" srcId="{74355E47-0DE3-40E2-9C44-345427A4C133}" destId="{DFC16008-C2D7-4989-AEBE-2A5FD65C0152}" srcOrd="1" destOrd="0" presId="urn:microsoft.com/office/officeart/2008/layout/VerticalCurvedList"/>
    <dgm:cxn modelId="{F45ABF4C-4768-4834-837E-219E0F5F84D2}" type="presParOf" srcId="{74355E47-0DE3-40E2-9C44-345427A4C133}" destId="{EB6E04E7-E12D-4F7D-BBF6-C0F153057D88}" srcOrd="2" destOrd="0" presId="urn:microsoft.com/office/officeart/2008/layout/VerticalCurvedList"/>
    <dgm:cxn modelId="{29963732-E12F-4DAB-B937-8BB15D7A4089}" type="presParOf" srcId="{74355E47-0DE3-40E2-9C44-345427A4C133}" destId="{EFFA42E0-399D-40DF-85CB-EDCEC38E89F6}" srcOrd="3" destOrd="0" presId="urn:microsoft.com/office/officeart/2008/layout/VerticalCurvedList"/>
    <dgm:cxn modelId="{C0C71984-F5D6-4146-9540-8494BC3EC7A9}" type="presParOf" srcId="{0FBC917E-B6B7-43ED-A719-943FE002814B}" destId="{6355530E-8737-4F43-9B80-F3C35ED5B0F0}" srcOrd="1" destOrd="0" presId="urn:microsoft.com/office/officeart/2008/layout/VerticalCurvedList"/>
    <dgm:cxn modelId="{135F3896-0B0D-4748-AD87-55496F43CB63}" type="presParOf" srcId="{0FBC917E-B6B7-43ED-A719-943FE002814B}" destId="{2135836D-0F0C-4C47-8297-111A437169E4}" srcOrd="2" destOrd="0" presId="urn:microsoft.com/office/officeart/2008/layout/VerticalCurvedList"/>
    <dgm:cxn modelId="{385A010A-0F56-4C95-B396-38BC4910A087}" type="presParOf" srcId="{2135836D-0F0C-4C47-8297-111A437169E4}" destId="{F36265C8-E006-4175-8FE0-1AAD043BD523}" srcOrd="0" destOrd="0" presId="urn:microsoft.com/office/officeart/2008/layout/VerticalCurvedList"/>
    <dgm:cxn modelId="{461DFF40-F020-4285-8EC8-343584A58CFD}" type="presParOf" srcId="{0FBC917E-B6B7-43ED-A719-943FE002814B}" destId="{B247CC41-6333-4B4D-B1C5-A903685D292A}" srcOrd="3" destOrd="0" presId="urn:microsoft.com/office/officeart/2008/layout/VerticalCurvedList"/>
    <dgm:cxn modelId="{2CEAEE71-1A9E-44C1-8386-17F12873AAAC}" type="presParOf" srcId="{0FBC917E-B6B7-43ED-A719-943FE002814B}" destId="{45C1DDCB-778D-4695-830D-27C05685B89F}" srcOrd="4" destOrd="0" presId="urn:microsoft.com/office/officeart/2008/layout/VerticalCurvedList"/>
    <dgm:cxn modelId="{E6184690-F883-45B0-8E0C-51E6CC6F73B5}" type="presParOf" srcId="{45C1DDCB-778D-4695-830D-27C05685B89F}" destId="{70895219-A06A-4510-B1D8-BA1259B2FACE}" srcOrd="0" destOrd="0" presId="urn:microsoft.com/office/officeart/2008/layout/VerticalCurvedList"/>
    <dgm:cxn modelId="{8FFEE7B8-A294-47B0-AFC9-7B256F7BD13F}" type="presParOf" srcId="{0FBC917E-B6B7-43ED-A719-943FE002814B}" destId="{D0BFA9DB-A49E-4174-8099-FB7BF8DAB1D1}" srcOrd="5" destOrd="0" presId="urn:microsoft.com/office/officeart/2008/layout/VerticalCurvedList"/>
    <dgm:cxn modelId="{8C5E4556-3514-45B7-ADA2-75D98BD541C4}" type="presParOf" srcId="{0FBC917E-B6B7-43ED-A719-943FE002814B}" destId="{8F849F20-3594-4B22-8628-070107A1A700}" srcOrd="6" destOrd="0" presId="urn:microsoft.com/office/officeart/2008/layout/VerticalCurvedList"/>
    <dgm:cxn modelId="{763EF147-C28E-42CA-9636-CFCE5DC727F4}" type="presParOf" srcId="{8F849F20-3594-4B22-8628-070107A1A700}" destId="{97A3347A-E265-42FB-959D-44862B8197B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FD2E1-562A-4EB4-9790-4E19AE254197}">
      <dsp:nvSpPr>
        <dsp:cNvPr id="0" name=""/>
        <dsp:cNvSpPr/>
      </dsp:nvSpPr>
      <dsp:spPr>
        <a:xfrm>
          <a:off x="0" y="1222319"/>
          <a:ext cx="6489576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406BEB-6F8F-4A34-ABC3-D798BA141F78}">
      <dsp:nvSpPr>
        <dsp:cNvPr id="0" name=""/>
        <dsp:cNvSpPr/>
      </dsp:nvSpPr>
      <dsp:spPr>
        <a:xfrm>
          <a:off x="324478" y="853319"/>
          <a:ext cx="4542703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703" tIns="0" rIns="171703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500" kern="1200" dirty="0" smtClean="0">
              <a:solidFill>
                <a:schemeClr val="bg1"/>
              </a:solidFill>
              <a:latin typeface="Comic Sans MS" panose="030F0702030302020204" pitchFamily="66" charset="0"/>
            </a:rPr>
            <a:t>Kalp Kası</a:t>
          </a:r>
          <a:endParaRPr lang="tr-TR" sz="2500" kern="1200" dirty="0">
            <a:solidFill>
              <a:schemeClr val="bg1"/>
            </a:solidFill>
          </a:endParaRPr>
        </a:p>
      </dsp:txBody>
      <dsp:txXfrm>
        <a:off x="360504" y="889345"/>
        <a:ext cx="4470651" cy="665948"/>
      </dsp:txXfrm>
    </dsp:sp>
    <dsp:sp modelId="{72A208C3-4452-41E8-8850-2F62E8918768}">
      <dsp:nvSpPr>
        <dsp:cNvPr id="0" name=""/>
        <dsp:cNvSpPr/>
      </dsp:nvSpPr>
      <dsp:spPr>
        <a:xfrm>
          <a:off x="0" y="2356319"/>
          <a:ext cx="6489576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D05A20-0F96-4F57-9F67-EE9AA5F9AD2A}">
      <dsp:nvSpPr>
        <dsp:cNvPr id="0" name=""/>
        <dsp:cNvSpPr/>
      </dsp:nvSpPr>
      <dsp:spPr>
        <a:xfrm>
          <a:off x="324478" y="1987319"/>
          <a:ext cx="4542703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703" tIns="0" rIns="171703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500" kern="1200" dirty="0" smtClean="0">
              <a:solidFill>
                <a:schemeClr val="bg1"/>
              </a:solidFill>
              <a:latin typeface="Comic Sans MS" panose="030F0702030302020204" pitchFamily="66" charset="0"/>
            </a:rPr>
            <a:t>Çizgili Kaslar (İskelet Kası)</a:t>
          </a:r>
        </a:p>
      </dsp:txBody>
      <dsp:txXfrm>
        <a:off x="360504" y="2023345"/>
        <a:ext cx="4470651" cy="665948"/>
      </dsp:txXfrm>
    </dsp:sp>
    <dsp:sp modelId="{4E580C2E-779E-444F-B55C-792965FA9BF3}">
      <dsp:nvSpPr>
        <dsp:cNvPr id="0" name=""/>
        <dsp:cNvSpPr/>
      </dsp:nvSpPr>
      <dsp:spPr>
        <a:xfrm>
          <a:off x="0" y="3490319"/>
          <a:ext cx="6489576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A03B93-8D6E-46AE-9A94-7A05D89C4319}">
      <dsp:nvSpPr>
        <dsp:cNvPr id="0" name=""/>
        <dsp:cNvSpPr/>
      </dsp:nvSpPr>
      <dsp:spPr>
        <a:xfrm>
          <a:off x="324478" y="3121319"/>
          <a:ext cx="4542703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703" tIns="0" rIns="171703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500" kern="1200" dirty="0" smtClean="0">
              <a:solidFill>
                <a:schemeClr val="bg1"/>
              </a:solidFill>
              <a:latin typeface="Comic Sans MS" panose="030F0702030302020204" pitchFamily="66" charset="0"/>
            </a:rPr>
            <a:t>Düz Kaslar</a:t>
          </a:r>
          <a:endParaRPr lang="tr-TR" sz="2500" kern="1200" dirty="0">
            <a:solidFill>
              <a:schemeClr val="bg1"/>
            </a:solidFill>
          </a:endParaRPr>
        </a:p>
      </dsp:txBody>
      <dsp:txXfrm>
        <a:off x="360504" y="3157345"/>
        <a:ext cx="4470651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16008-C2D7-4989-AEBE-2A5FD65C0152}">
      <dsp:nvSpPr>
        <dsp:cNvPr id="0" name=""/>
        <dsp:cNvSpPr/>
      </dsp:nvSpPr>
      <dsp:spPr>
        <a:xfrm>
          <a:off x="-3624631" y="-560782"/>
          <a:ext cx="4350534" cy="4350534"/>
        </a:xfrm>
        <a:prstGeom prst="blockArc">
          <a:avLst>
            <a:gd name="adj1" fmla="val 18900000"/>
            <a:gd name="adj2" fmla="val 2700000"/>
            <a:gd name="adj3" fmla="val 49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55530E-8737-4F43-9B80-F3C35ED5B0F0}">
      <dsp:nvSpPr>
        <dsp:cNvPr id="0" name=""/>
        <dsp:cNvSpPr/>
      </dsp:nvSpPr>
      <dsp:spPr>
        <a:xfrm>
          <a:off x="593565" y="461290"/>
          <a:ext cx="4493662" cy="922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2196" tIns="121920" rIns="121920" bIns="12192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SLOW TWITCH</a:t>
          </a:r>
          <a:endParaRPr lang="tr-TR" sz="4800" kern="1200" dirty="0"/>
        </a:p>
      </dsp:txBody>
      <dsp:txXfrm>
        <a:off x="593565" y="461290"/>
        <a:ext cx="4493662" cy="922451"/>
      </dsp:txXfrm>
    </dsp:sp>
    <dsp:sp modelId="{F36265C8-E006-4175-8FE0-1AAD043BD523}">
      <dsp:nvSpPr>
        <dsp:cNvPr id="0" name=""/>
        <dsp:cNvSpPr/>
      </dsp:nvSpPr>
      <dsp:spPr>
        <a:xfrm>
          <a:off x="17032" y="345984"/>
          <a:ext cx="1153064" cy="11530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1B24A3-4C49-4ADD-9D1D-FF7A2728916A}">
      <dsp:nvSpPr>
        <dsp:cNvPr id="0" name=""/>
        <dsp:cNvSpPr/>
      </dsp:nvSpPr>
      <dsp:spPr>
        <a:xfrm>
          <a:off x="593565" y="1845226"/>
          <a:ext cx="4493662" cy="922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2196" tIns="121920" rIns="121920" bIns="12192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FAST TWITCH</a:t>
          </a:r>
          <a:endParaRPr lang="tr-TR" sz="4800" kern="1200" dirty="0"/>
        </a:p>
      </dsp:txBody>
      <dsp:txXfrm>
        <a:off x="593565" y="1845226"/>
        <a:ext cx="4493662" cy="922451"/>
      </dsp:txXfrm>
    </dsp:sp>
    <dsp:sp modelId="{97A3347A-E265-42FB-959D-44862B8197B0}">
      <dsp:nvSpPr>
        <dsp:cNvPr id="0" name=""/>
        <dsp:cNvSpPr/>
      </dsp:nvSpPr>
      <dsp:spPr>
        <a:xfrm>
          <a:off x="17032" y="1729920"/>
          <a:ext cx="1153064" cy="11530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16008-C2D7-4989-AEBE-2A5FD65C0152}">
      <dsp:nvSpPr>
        <dsp:cNvPr id="0" name=""/>
        <dsp:cNvSpPr/>
      </dsp:nvSpPr>
      <dsp:spPr>
        <a:xfrm>
          <a:off x="-3649596" y="-560782"/>
          <a:ext cx="4350534" cy="4350534"/>
        </a:xfrm>
        <a:prstGeom prst="blockArc">
          <a:avLst>
            <a:gd name="adj1" fmla="val 18900000"/>
            <a:gd name="adj2" fmla="val 2700000"/>
            <a:gd name="adj3" fmla="val 49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55530E-8737-4F43-9B80-F3C35ED5B0F0}">
      <dsp:nvSpPr>
        <dsp:cNvPr id="0" name=""/>
        <dsp:cNvSpPr/>
      </dsp:nvSpPr>
      <dsp:spPr>
        <a:xfrm>
          <a:off x="450742" y="322896"/>
          <a:ext cx="4611520" cy="6457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2599" tIns="83820" rIns="83820" bIns="8382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TİP I		</a:t>
          </a:r>
          <a:endParaRPr lang="tr-TR" sz="3300" kern="1200" dirty="0"/>
        </a:p>
      </dsp:txBody>
      <dsp:txXfrm>
        <a:off x="450742" y="322896"/>
        <a:ext cx="4611520" cy="645793"/>
      </dsp:txXfrm>
    </dsp:sp>
    <dsp:sp modelId="{F36265C8-E006-4175-8FE0-1AAD043BD523}">
      <dsp:nvSpPr>
        <dsp:cNvPr id="0" name=""/>
        <dsp:cNvSpPr/>
      </dsp:nvSpPr>
      <dsp:spPr>
        <a:xfrm>
          <a:off x="47121" y="242172"/>
          <a:ext cx="807242" cy="8072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47CC41-6333-4B4D-B1C5-A903685D292A}">
      <dsp:nvSpPr>
        <dsp:cNvPr id="0" name=""/>
        <dsp:cNvSpPr/>
      </dsp:nvSpPr>
      <dsp:spPr>
        <a:xfrm>
          <a:off x="685488" y="1291587"/>
          <a:ext cx="4376774" cy="6457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2599" tIns="83820" rIns="83820" bIns="8382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TİP </a:t>
          </a:r>
          <a:r>
            <a:rPr lang="tr-TR" sz="3300" kern="1200" dirty="0" err="1" smtClean="0"/>
            <a:t>IIa</a:t>
          </a:r>
          <a:endParaRPr lang="tr-TR" sz="3300" kern="1200" dirty="0"/>
        </a:p>
      </dsp:txBody>
      <dsp:txXfrm>
        <a:off x="685488" y="1291587"/>
        <a:ext cx="4376774" cy="645793"/>
      </dsp:txXfrm>
    </dsp:sp>
    <dsp:sp modelId="{70895219-A06A-4510-B1D8-BA1259B2FACE}">
      <dsp:nvSpPr>
        <dsp:cNvPr id="0" name=""/>
        <dsp:cNvSpPr/>
      </dsp:nvSpPr>
      <dsp:spPr>
        <a:xfrm>
          <a:off x="281867" y="1210863"/>
          <a:ext cx="807242" cy="8072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BFA9DB-A49E-4174-8099-FB7BF8DAB1D1}">
      <dsp:nvSpPr>
        <dsp:cNvPr id="0" name=""/>
        <dsp:cNvSpPr/>
      </dsp:nvSpPr>
      <dsp:spPr>
        <a:xfrm>
          <a:off x="450742" y="2260278"/>
          <a:ext cx="4611520" cy="6457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2599" tIns="83820" rIns="83820" bIns="8382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TİP </a:t>
          </a:r>
          <a:r>
            <a:rPr lang="tr-TR" sz="3300" kern="1200" dirty="0" err="1" smtClean="0"/>
            <a:t>IIb</a:t>
          </a:r>
          <a:endParaRPr lang="tr-TR" sz="3300" kern="1200" dirty="0"/>
        </a:p>
      </dsp:txBody>
      <dsp:txXfrm>
        <a:off x="450742" y="2260278"/>
        <a:ext cx="4611520" cy="645793"/>
      </dsp:txXfrm>
    </dsp:sp>
    <dsp:sp modelId="{97A3347A-E265-42FB-959D-44862B8197B0}">
      <dsp:nvSpPr>
        <dsp:cNvPr id="0" name=""/>
        <dsp:cNvSpPr/>
      </dsp:nvSpPr>
      <dsp:spPr>
        <a:xfrm>
          <a:off x="47121" y="2179554"/>
          <a:ext cx="807242" cy="8072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ADCC9-603D-44C1-9B81-1098CEBB0AC8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1F94A-ACF8-43FC-A452-DA95BBB80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147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dirty="0" smtClean="0"/>
          </a:p>
        </p:txBody>
      </p:sp>
      <p:sp>
        <p:nvSpPr>
          <p:cNvPr id="3072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E0376E-5403-4A53-BE19-E2ECA4E069E4}" type="slidenum">
              <a:rPr lang="tr-TR" altLang="tr-TR"/>
              <a:pPr/>
              <a:t>10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289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013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08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83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340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178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50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9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606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583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538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396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BCC58-F2CA-4332-8846-623EF230C0C1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AB199-4D81-4A01-90F8-4C732C3BC1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955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685801"/>
            <a:ext cx="7772400" cy="2576014"/>
          </a:xfrm>
        </p:spPr>
        <p:txBody>
          <a:bodyPr/>
          <a:lstStyle/>
          <a:p>
            <a:pPr>
              <a:defRPr/>
            </a:pPr>
            <a:r>
              <a:rPr lang="tr-TR" altLang="tr-TR" sz="7200" smtClean="0">
                <a:latin typeface="Comic Sans MS" panose="030F0702030302020204" pitchFamily="66" charset="0"/>
              </a:rPr>
              <a:t>4. KAS DOKUSU</a:t>
            </a:r>
            <a:endParaRPr lang="tr-TR" altLang="tr-TR" sz="7200" dirty="0">
              <a:latin typeface="Comic Sans MS" panose="030F0702030302020204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75976" y="4715555"/>
            <a:ext cx="6400800" cy="648623"/>
          </a:xfrm>
        </p:spPr>
        <p:txBody>
          <a:bodyPr rtlCol="0"/>
          <a:lstStyle/>
          <a:p>
            <a:pPr eaLnBrk="1" fontAlgn="auto" hangingPunct="1">
              <a:lnSpc>
                <a:spcPct val="80000"/>
              </a:lnSpc>
              <a:defRPr/>
            </a:pPr>
            <a:r>
              <a:rPr lang="tr-TR" altLang="tr-TR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Öğr</a:t>
            </a:r>
            <a:r>
              <a:rPr lang="tr-TR" altLang="tr-TR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. Gör. Seher EROL ÇELİK</a:t>
            </a:r>
          </a:p>
        </p:txBody>
      </p:sp>
    </p:spTree>
    <p:extLst>
      <p:ext uri="{BB962C8B-B14F-4D97-AF65-F5344CB8AC3E}">
        <p14:creationId xmlns:p14="http://schemas.microsoft.com/office/powerpoint/2010/main" val="1683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1353403" y="436728"/>
            <a:ext cx="9485194" cy="5621196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tr-TR" sz="3200" b="1" i="1" u="sng" dirty="0">
                <a:solidFill>
                  <a:srgbClr val="FF6600"/>
                </a:solidFill>
                <a:latin typeface="Comic Sans MS" panose="030F0702030302020204" pitchFamily="66" charset="0"/>
              </a:rPr>
              <a:t>Hep veya Hiç Kanunu:</a:t>
            </a:r>
          </a:p>
          <a:p>
            <a:pPr eaLnBrk="1" hangingPunct="1"/>
            <a:endParaRPr lang="tr-TR" altLang="tr-TR" sz="32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tr-TR" altLang="tr-TR" sz="3200" dirty="0">
                <a:latin typeface="Comic Sans MS" panose="030F0702030302020204" pitchFamily="66" charset="0"/>
              </a:rPr>
              <a:t>Kas eşik şiddeti altındaki uyarılara tepki vermez, eşik şiddetinin üzerindeki uyarılara ise hep aynı şiddette tepki verir. </a:t>
            </a:r>
          </a:p>
        </p:txBody>
      </p:sp>
    </p:spTree>
    <p:extLst>
      <p:ext uri="{BB962C8B-B14F-4D97-AF65-F5344CB8AC3E}">
        <p14:creationId xmlns:p14="http://schemas.microsoft.com/office/powerpoint/2010/main" val="24915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981075"/>
            <a:ext cx="8229600" cy="5145088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tr-TR" altLang="tr-TR" b="1" u="sng" dirty="0">
                <a:solidFill>
                  <a:srgbClr val="FF6600"/>
                </a:solidFill>
                <a:latin typeface="Comic Sans MS" panose="030F0702030302020204" pitchFamily="66" charset="0"/>
              </a:rPr>
              <a:t>İSKELET KASININ GÖREVLERİ:</a:t>
            </a:r>
          </a:p>
          <a:p>
            <a:pPr marL="609600" indent="-609600">
              <a:buFont typeface="Wingdings" panose="05000000000000000000" pitchFamily="2" charset="2"/>
              <a:buAutoNum type="arabicPeriod"/>
              <a:defRPr/>
            </a:pPr>
            <a:endParaRPr lang="tr-TR" altLang="tr-TR" dirty="0">
              <a:latin typeface="Comic Sans MS" panose="030F0702030302020204" pitchFamily="66" charset="0"/>
            </a:endParaRPr>
          </a:p>
          <a:p>
            <a:pPr marL="514350" indent="-514350">
              <a:buAutoNum type="arabicPeriod"/>
              <a:defRPr/>
            </a:pPr>
            <a:r>
              <a:rPr lang="tr-TR" altLang="tr-TR" dirty="0" smtClean="0">
                <a:latin typeface="Comic Sans MS" panose="030F0702030302020204" pitchFamily="66" charset="0"/>
              </a:rPr>
              <a:t>Hareket</a:t>
            </a:r>
          </a:p>
          <a:p>
            <a:pPr marL="0" indent="0">
              <a:buNone/>
              <a:defRPr/>
            </a:pPr>
            <a:r>
              <a:rPr lang="tr-TR" altLang="tr-TR" dirty="0" smtClean="0">
                <a:latin typeface="Comic Sans MS" panose="030F0702030302020204" pitchFamily="66" charset="0"/>
              </a:rPr>
              <a:t>2.   </a:t>
            </a:r>
            <a:r>
              <a:rPr lang="tr-TR" altLang="tr-TR" dirty="0" err="1" smtClean="0">
                <a:latin typeface="Comic Sans MS" panose="030F0702030302020204" pitchFamily="66" charset="0"/>
              </a:rPr>
              <a:t>Postür</a:t>
            </a:r>
            <a:r>
              <a:rPr lang="tr-TR" altLang="tr-TR" dirty="0" smtClean="0">
                <a:latin typeface="Comic Sans MS" panose="030F0702030302020204" pitchFamily="66" charset="0"/>
              </a:rPr>
              <a:t> Ve Pozisyonun Sağlanması </a:t>
            </a:r>
          </a:p>
          <a:p>
            <a:pPr marL="514350" indent="-514350">
              <a:buAutoNum type="arabicPeriod" startAt="3"/>
              <a:defRPr/>
            </a:pPr>
            <a:r>
              <a:rPr lang="tr-TR" altLang="tr-TR" dirty="0" smtClean="0">
                <a:latin typeface="Comic Sans MS" panose="030F0702030302020204" pitchFamily="66" charset="0"/>
              </a:rPr>
              <a:t>Eklemlerin Stabilizasyonu</a:t>
            </a:r>
          </a:p>
          <a:p>
            <a:pPr marL="0" indent="0">
              <a:buNone/>
              <a:defRPr/>
            </a:pPr>
            <a:r>
              <a:rPr lang="tr-TR" altLang="tr-TR" dirty="0">
                <a:latin typeface="Comic Sans MS" panose="030F0702030302020204" pitchFamily="66" charset="0"/>
              </a:rPr>
              <a:t>4.   İç Organların Korunması</a:t>
            </a:r>
          </a:p>
          <a:p>
            <a:pPr marL="0" indent="0">
              <a:buNone/>
              <a:defRPr/>
            </a:pPr>
            <a:r>
              <a:rPr lang="tr-TR" altLang="tr-TR" dirty="0">
                <a:latin typeface="Comic Sans MS" panose="030F0702030302020204" pitchFamily="66" charset="0"/>
              </a:rPr>
              <a:t>5.   Mekanik İş</a:t>
            </a:r>
          </a:p>
          <a:p>
            <a:pPr marL="0" indent="0">
              <a:buNone/>
              <a:defRPr/>
            </a:pPr>
            <a:r>
              <a:rPr lang="tr-TR" altLang="tr-TR" dirty="0">
                <a:latin typeface="Comic Sans MS" panose="030F0702030302020204" pitchFamily="66" charset="0"/>
              </a:rPr>
              <a:t>6.   ISI Üretimi</a:t>
            </a:r>
            <a:endParaRPr lang="tr-TR" dirty="0"/>
          </a:p>
          <a:p>
            <a:pPr marL="514350" indent="-514350">
              <a:buAutoNum type="arabicPeriod" startAt="3"/>
              <a:defRPr/>
            </a:pPr>
            <a:endParaRPr lang="tr-TR" altLang="tr-TR" dirty="0" smtClean="0">
              <a:latin typeface="Comic Sans MS" panose="030F0702030302020204" pitchFamily="66" charset="0"/>
            </a:endParaRPr>
          </a:p>
          <a:p>
            <a:pPr>
              <a:defRPr/>
            </a:pPr>
            <a:endParaRPr lang="tr-TR" dirty="0"/>
          </a:p>
          <a:p>
            <a:pPr marL="514350" indent="-514350">
              <a:buAutoNum type="arabicPeriod"/>
              <a:defRPr/>
            </a:pP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58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459475" y="404813"/>
            <a:ext cx="10947927" cy="57213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altLang="tr-TR" dirty="0" err="1">
                <a:solidFill>
                  <a:srgbClr val="FF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Endomisyum</a:t>
            </a:r>
            <a:r>
              <a:rPr lang="tr-TR" altLang="tr-TR" dirty="0">
                <a:solidFill>
                  <a:srgbClr val="FF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:</a:t>
            </a: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 Kas lifini sarar ve </a:t>
            </a:r>
            <a:r>
              <a:rPr lang="tr-TR" altLang="tr-TR" dirty="0" err="1">
                <a:latin typeface="Comic Sans MS" panose="030F0702030302020204" pitchFamily="66" charset="0"/>
                <a:cs typeface="Arial" panose="020B0604020202020204" pitchFamily="34" charset="0"/>
              </a:rPr>
              <a:t>konnektif</a:t>
            </a: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 dokudan oluşan bağ dokusu şeklinde bir zardır. Elektrik izolasyonu sağlar.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  <p:sp>
        <p:nvSpPr>
          <p:cNvPr id="35844" name="Text Box 9"/>
          <p:cNvSpPr txBox="1">
            <a:spLocks noChangeArrowheads="1"/>
          </p:cNvSpPr>
          <p:nvPr/>
        </p:nvSpPr>
        <p:spPr bwMode="auto">
          <a:xfrm>
            <a:off x="459476" y="3194414"/>
            <a:ext cx="1094792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dirty="0">
                <a:latin typeface="Comic Sans MS" panose="030F0702030302020204" pitchFamily="66" charset="0"/>
              </a:rPr>
              <a:t>100-150 kas lifi “</a:t>
            </a:r>
            <a:r>
              <a:rPr lang="tr-TR" altLang="tr-TR" sz="2800" dirty="0" err="1">
                <a:latin typeface="Comic Sans MS" panose="030F0702030302020204" pitchFamily="66" charset="0"/>
              </a:rPr>
              <a:t>perimisyumla</a:t>
            </a:r>
            <a:r>
              <a:rPr lang="tr-TR" altLang="tr-TR" sz="2800" dirty="0">
                <a:latin typeface="Comic Sans MS" panose="030F0702030302020204" pitchFamily="66" charset="0"/>
              </a:rPr>
              <a:t>” sarılarak “kas demetini” oluşturur.</a:t>
            </a:r>
          </a:p>
          <a:p>
            <a:pPr eaLnBrk="1" hangingPunct="1">
              <a:buFontTx/>
              <a:buChar char="•"/>
            </a:pPr>
            <a:endParaRPr lang="tr-TR" alt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70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472506" y="191067"/>
            <a:ext cx="8964612" cy="122223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altLang="tr-TR" dirty="0" err="1">
                <a:solidFill>
                  <a:srgbClr val="FF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Sarkolemma</a:t>
            </a:r>
            <a:r>
              <a:rPr lang="tr-TR" altLang="tr-TR" dirty="0">
                <a:solidFill>
                  <a:srgbClr val="FF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:</a:t>
            </a: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 Kas lifinin hücre </a:t>
            </a:r>
            <a:r>
              <a:rPr lang="tr-TR" altLang="tr-TR" dirty="0" err="1">
                <a:latin typeface="Comic Sans MS" panose="030F0702030302020204" pitchFamily="66" charset="0"/>
                <a:cs typeface="Arial" panose="020B0604020202020204" pitchFamily="34" charset="0"/>
              </a:rPr>
              <a:t>membranıdır</a:t>
            </a: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. </a:t>
            </a:r>
            <a:endParaRPr lang="en-US" altLang="tr-TR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eaLnBrk="1" hangingPunct="1"/>
            <a:endParaRPr lang="tr-TR" alt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472506" y="906539"/>
            <a:ext cx="1097107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tr-TR" altLang="tr-TR" sz="2400" dirty="0">
                <a:latin typeface="Comic Sans MS" panose="030F0702030302020204" pitchFamily="66" charset="0"/>
              </a:rPr>
              <a:t>Hücreleri birbirinden ayırır.</a:t>
            </a:r>
          </a:p>
          <a:p>
            <a:pPr eaLnBrk="1" hangingPunct="1">
              <a:buFontTx/>
              <a:buChar char="•"/>
              <a:defRPr/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tr-TR" altLang="tr-TR" sz="2400" dirty="0">
                <a:latin typeface="Comic Sans MS" panose="030F0702030302020204" pitchFamily="66" charset="0"/>
              </a:rPr>
              <a:t>İyon  geçişini sağlar</a:t>
            </a:r>
          </a:p>
          <a:p>
            <a:pPr eaLnBrk="1" hangingPunct="1">
              <a:buFontTx/>
              <a:buChar char="•"/>
              <a:defRPr/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tr-TR" altLang="tr-TR" sz="2400" dirty="0">
                <a:latin typeface="Comic Sans MS" panose="030F0702030302020204" pitchFamily="66" charset="0"/>
              </a:rPr>
              <a:t>Çok sayıda </a:t>
            </a:r>
            <a:r>
              <a:rPr lang="tr-TR" altLang="tr-TR" sz="2400" dirty="0" err="1">
                <a:latin typeface="Comic Sans MS" panose="030F0702030302020204" pitchFamily="66" charset="0"/>
              </a:rPr>
              <a:t>kollojen</a:t>
            </a:r>
            <a:r>
              <a:rPr lang="tr-TR" altLang="tr-TR" sz="2400" dirty="0">
                <a:latin typeface="Comic Sans MS" panose="030F0702030302020204" pitchFamily="66" charset="0"/>
              </a:rPr>
              <a:t> lifi içeren, </a:t>
            </a:r>
            <a:r>
              <a:rPr lang="tr-TR" altLang="tr-TR" sz="2400" dirty="0" err="1">
                <a:latin typeface="Comic Sans MS" panose="030F0702030302020204" pitchFamily="66" charset="0"/>
              </a:rPr>
              <a:t>polisakkarit</a:t>
            </a:r>
            <a:r>
              <a:rPr lang="tr-TR" altLang="tr-TR" sz="2400" dirty="0">
                <a:latin typeface="Comic Sans MS" panose="030F0702030302020204" pitchFamily="66" charset="0"/>
              </a:rPr>
              <a:t> tabakadan oluşan yüzey tabakası lifin uçlarında </a:t>
            </a:r>
            <a:r>
              <a:rPr lang="tr-TR" altLang="tr-TR" sz="2400" dirty="0" err="1">
                <a:latin typeface="Comic Sans MS" panose="030F0702030302020204" pitchFamily="66" charset="0"/>
              </a:rPr>
              <a:t>tendon</a:t>
            </a:r>
            <a:r>
              <a:rPr lang="tr-TR" altLang="tr-TR" sz="2400" dirty="0">
                <a:latin typeface="Comic Sans MS" panose="030F0702030302020204" pitchFamily="66" charset="0"/>
              </a:rPr>
              <a:t> lifiyle kaynaşır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altLang="tr-TR" sz="2400" dirty="0" err="1">
                <a:latin typeface="Comic Sans MS" panose="030F0702030302020204" pitchFamily="66" charset="0"/>
                <a:cs typeface="Arial" panose="020B0604020202020204" pitchFamily="34" charset="0"/>
              </a:rPr>
              <a:t>Myofibrilleri</a:t>
            </a:r>
            <a:r>
              <a:rPr lang="tr-TR" altLang="tr-TR" sz="2400" dirty="0">
                <a:latin typeface="Comic Sans MS" panose="030F0702030302020204" pitchFamily="66" charset="0"/>
                <a:cs typeface="Arial" panose="020B0604020202020204" pitchFamily="34" charset="0"/>
              </a:rPr>
              <a:t> barındırır.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altLang="tr-TR" sz="2400" dirty="0" err="1">
                <a:latin typeface="Comic Sans MS" panose="030F0702030302020204" pitchFamily="66" charset="0"/>
                <a:cs typeface="Arial" panose="020B0604020202020204" pitchFamily="34" charset="0"/>
              </a:rPr>
              <a:t>Sarkoplazma</a:t>
            </a:r>
            <a:r>
              <a:rPr lang="tr-TR" altLang="tr-TR" sz="2400" dirty="0">
                <a:latin typeface="Comic Sans MS" panose="030F0702030302020204" pitchFamily="66" charset="0"/>
                <a:cs typeface="Arial" panose="020B0604020202020204" pitchFamily="34" charset="0"/>
              </a:rPr>
              <a:t> sıvısı çok büyük miktarda K, Magnezyum Fosfat(MgPO4) ve protein enzimi </a:t>
            </a:r>
            <a:r>
              <a:rPr lang="tr-TR" altLang="tr-TR" sz="2400" dirty="0">
                <a:latin typeface="Comic Sans MS" panose="030F0702030302020204" pitchFamily="66" charset="0"/>
              </a:rPr>
              <a:t>içerir</a:t>
            </a:r>
            <a:r>
              <a:rPr lang="tr-TR" altLang="tr-TR" sz="2400" dirty="0"/>
              <a:t>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tr-TR" altLang="tr-TR" sz="2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tr-TR" altLang="tr-TR" sz="2400" dirty="0">
                <a:latin typeface="Comic Sans MS" panose="030F0702030302020204" pitchFamily="66" charset="0"/>
              </a:rPr>
              <a:t> “</a:t>
            </a:r>
            <a:r>
              <a:rPr lang="tr-TR" altLang="tr-TR" sz="2400" b="1" dirty="0" err="1">
                <a:latin typeface="Comic Sans MS" panose="030F0702030302020204" pitchFamily="66" charset="0"/>
              </a:rPr>
              <a:t>Sarkoplazmik</a:t>
            </a:r>
            <a:r>
              <a:rPr lang="tr-TR" altLang="tr-TR" sz="2400" b="1" dirty="0">
                <a:latin typeface="Comic Sans MS" panose="030F0702030302020204" pitchFamily="66" charset="0"/>
              </a:rPr>
              <a:t> </a:t>
            </a:r>
            <a:r>
              <a:rPr lang="tr-TR" altLang="tr-TR" sz="2400" b="1" dirty="0" err="1">
                <a:latin typeface="Comic Sans MS" panose="030F0702030302020204" pitchFamily="66" charset="0"/>
              </a:rPr>
              <a:t>Retikulum</a:t>
            </a:r>
            <a:r>
              <a:rPr lang="tr-TR" altLang="tr-TR" sz="2400" dirty="0">
                <a:latin typeface="Comic Sans MS" panose="030F0702030302020204" pitchFamily="66" charset="0"/>
              </a:rPr>
              <a:t>” u barındırır</a:t>
            </a:r>
            <a:endParaRPr lang="tr-TR" alt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96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>
          <a:xfrm>
            <a:off x="512834" y="2019869"/>
            <a:ext cx="6159430" cy="354242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dirty="0" err="1">
                <a:solidFill>
                  <a:srgbClr val="FF6600"/>
                </a:solidFill>
                <a:latin typeface="Comic Sans MS" panose="030F0702030302020204" pitchFamily="66" charset="0"/>
              </a:rPr>
              <a:t>Miyofibril</a:t>
            </a:r>
            <a:r>
              <a:rPr lang="tr-TR" altLang="tr-TR" sz="2400" dirty="0">
                <a:solidFill>
                  <a:srgbClr val="FF6600"/>
                </a:solidFill>
                <a:latin typeface="Comic Sans MS" panose="030F0702030302020204" pitchFamily="66" charset="0"/>
              </a:rPr>
              <a:t> Yapısı</a:t>
            </a:r>
          </a:p>
          <a:p>
            <a:pPr>
              <a:lnSpc>
                <a:spcPct val="120000"/>
              </a:lnSpc>
            </a:pPr>
            <a:r>
              <a:rPr lang="tr-TR" altLang="tr-TR" sz="2400" dirty="0">
                <a:latin typeface="Comic Sans MS" panose="030F0702030302020204" pitchFamily="66" charset="0"/>
                <a:sym typeface="Symbol" panose="05050102010706020507" pitchFamily="18" charset="2"/>
              </a:rPr>
              <a:t>Kasın uzun eksenine paralel yerleşir </a:t>
            </a:r>
            <a:endParaRPr lang="tr-TR" altLang="tr-TR" sz="2400" dirty="0" smtClean="0"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>
              <a:lnSpc>
                <a:spcPct val="120000"/>
              </a:lnSpc>
            </a:pPr>
            <a:r>
              <a:rPr lang="tr-TR" altLang="tr-TR" sz="2400" dirty="0" smtClean="0">
                <a:latin typeface="Comic Sans MS" panose="030F0702030302020204" pitchFamily="66" charset="0"/>
                <a:sym typeface="Symbol" panose="05050102010706020507" pitchFamily="18" charset="2"/>
              </a:rPr>
              <a:t>Hücreyi </a:t>
            </a:r>
            <a:r>
              <a:rPr lang="tr-TR" altLang="tr-TR" sz="2400" dirty="0">
                <a:latin typeface="Comic Sans MS" panose="030F0702030302020204" pitchFamily="66" charset="0"/>
                <a:sym typeface="Symbol" panose="05050102010706020507" pitchFamily="18" charset="2"/>
              </a:rPr>
              <a:t>bir uçtan diğer uca </a:t>
            </a:r>
            <a:r>
              <a:rPr lang="tr-TR" altLang="tr-TR" sz="2400" dirty="0" err="1" smtClean="0">
                <a:latin typeface="Comic Sans MS" panose="030F0702030302020204" pitchFamily="66" charset="0"/>
                <a:sym typeface="Symbol" panose="05050102010706020507" pitchFamily="18" charset="2"/>
              </a:rPr>
              <a:t>katederler</a:t>
            </a:r>
            <a:r>
              <a:rPr lang="tr-TR" altLang="tr-TR" sz="2400" dirty="0" smtClean="0">
                <a:latin typeface="Comic Sans MS" panose="030F0702030302020204" pitchFamily="66" charset="0"/>
                <a:sym typeface="Symbol" panose="05050102010706020507" pitchFamily="18" charset="2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tr-TR" altLang="tr-TR" sz="2400" dirty="0" smtClean="0">
                <a:latin typeface="Comic Sans MS" panose="030F0702030302020204" pitchFamily="66" charset="0"/>
                <a:sym typeface="Symbol" panose="05050102010706020507" pitchFamily="18" charset="2"/>
              </a:rPr>
              <a:t>Kasılmayı </a:t>
            </a:r>
            <a:r>
              <a:rPr lang="tr-TR" altLang="tr-TR" sz="2400" dirty="0">
                <a:latin typeface="Comic Sans MS" panose="030F0702030302020204" pitchFamily="66" charset="0"/>
                <a:sym typeface="Symbol" panose="05050102010706020507" pitchFamily="18" charset="2"/>
              </a:rPr>
              <a:t>sağlayan </a:t>
            </a:r>
            <a:r>
              <a:rPr lang="tr-TR" altLang="tr-TR" sz="2400" dirty="0" err="1">
                <a:latin typeface="Comic Sans MS" panose="030F0702030302020204" pitchFamily="66" charset="0"/>
                <a:sym typeface="Symbol" panose="05050102010706020507" pitchFamily="18" charset="2"/>
              </a:rPr>
              <a:t>fibriller</a:t>
            </a:r>
            <a:r>
              <a:rPr lang="tr-TR" altLang="tr-TR" sz="2400" dirty="0">
                <a:latin typeface="Comic Sans MS" panose="030F0702030302020204" pitchFamily="66" charset="0"/>
                <a:sym typeface="Symbol" panose="05050102010706020507" pitchFamily="18" charset="2"/>
              </a:rPr>
              <a:t> proteinlerden (</a:t>
            </a:r>
            <a:r>
              <a:rPr lang="tr-TR" altLang="tr-TR" sz="2400" dirty="0" err="1" smtClean="0">
                <a:latin typeface="Comic Sans MS" panose="030F0702030302020204" pitchFamily="66" charset="0"/>
                <a:sym typeface="Symbol" panose="05050102010706020507" pitchFamily="18" charset="2"/>
              </a:rPr>
              <a:t>miyofilament</a:t>
            </a:r>
            <a:r>
              <a:rPr lang="tr-TR" altLang="tr-TR" sz="2400" dirty="0" smtClean="0">
                <a:latin typeface="Comic Sans MS" panose="030F0702030302020204" pitchFamily="66" charset="0"/>
                <a:sym typeface="Symbol" panose="05050102010706020507" pitchFamily="18" charset="2"/>
              </a:rPr>
              <a:t>) </a:t>
            </a:r>
            <a:r>
              <a:rPr lang="tr-TR" altLang="tr-TR" sz="2400" dirty="0">
                <a:latin typeface="Comic Sans MS" panose="030F0702030302020204" pitchFamily="66" charset="0"/>
                <a:sym typeface="Symbol" panose="05050102010706020507" pitchFamily="18" charset="2"/>
              </a:rPr>
              <a:t>oluşurlar.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839984" y="125722"/>
            <a:ext cx="65627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altLang="tr-TR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Kasın Mikroskobik Yapısı</a:t>
            </a:r>
          </a:p>
        </p:txBody>
      </p:sp>
    </p:spTree>
    <p:extLst>
      <p:ext uri="{BB962C8B-B14F-4D97-AF65-F5344CB8AC3E}">
        <p14:creationId xmlns:p14="http://schemas.microsoft.com/office/powerpoint/2010/main" val="319011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2822" y="573206"/>
            <a:ext cx="8393632" cy="6022122"/>
          </a:xfrm>
        </p:spPr>
        <p:txBody>
          <a:bodyPr rtlCol="0">
            <a:normAutofit/>
          </a:bodyPr>
          <a:lstStyle/>
          <a:p>
            <a:pPr marL="0" indent="0">
              <a:lnSpc>
                <a:spcPct val="130000"/>
              </a:lnSpc>
              <a:spcBef>
                <a:spcPct val="50000"/>
              </a:spcBef>
              <a:buClr>
                <a:schemeClr val="hlink"/>
              </a:buClr>
              <a:buSzPct val="65000"/>
              <a:buNone/>
              <a:defRPr/>
            </a:pP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	</a:t>
            </a:r>
            <a:r>
              <a:rPr lang="tr-TR" alt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Miyoflamentler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</a:p>
          <a:p>
            <a:pPr marL="544068" lvl="1" indent="-342900">
              <a:lnSpc>
                <a:spcPct val="130000"/>
              </a:lnSpc>
              <a:spcBef>
                <a:spcPct val="5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v"/>
              <a:defRPr/>
            </a:pPr>
            <a:r>
              <a:rPr lang="tr-TR" alt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Kalın </a:t>
            </a:r>
            <a:r>
              <a:rPr lang="tr-TR" altLang="tr-TR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filaman: </a:t>
            </a:r>
            <a:endParaRPr lang="tr-TR" altLang="tr-TR" b="1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 marL="544068" lvl="1" indent="-342900">
              <a:lnSpc>
                <a:spcPct val="130000"/>
              </a:lnSpc>
              <a:spcBef>
                <a:spcPct val="50000"/>
              </a:spcBef>
              <a:buClr>
                <a:schemeClr val="folHlink"/>
              </a:buClr>
              <a:buSzPct val="65000"/>
              <a:defRPr/>
            </a:pP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Miyozin</a:t>
            </a:r>
            <a:endParaRPr lang="tr-TR" altLang="tr-TR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 marL="201168" lvl="1" indent="0">
              <a:lnSpc>
                <a:spcPct val="130000"/>
              </a:lnSpc>
              <a:spcBef>
                <a:spcPct val="50000"/>
              </a:spcBef>
              <a:buClr>
                <a:schemeClr val="folHlink"/>
              </a:buClr>
              <a:buSzPct val="65000"/>
              <a:buNone/>
              <a:defRPr/>
            </a:pPr>
            <a:endParaRPr lang="tr-TR" altLang="tr-TR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 marL="544068" lvl="1" indent="-342900">
              <a:lnSpc>
                <a:spcPct val="130000"/>
              </a:lnSpc>
              <a:spcBef>
                <a:spcPct val="5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v"/>
              <a:defRPr/>
            </a:pPr>
            <a:r>
              <a:rPr lang="tr-TR" alt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İnce filaman:</a:t>
            </a:r>
          </a:p>
          <a:p>
            <a:pPr marL="544068" lvl="1" indent="-342900">
              <a:lnSpc>
                <a:spcPct val="130000"/>
              </a:lnSpc>
              <a:spcBef>
                <a:spcPct val="50000"/>
              </a:spcBef>
              <a:buClr>
                <a:schemeClr val="folHlink"/>
              </a:buClr>
              <a:buSzPct val="65000"/>
              <a:defRPr/>
            </a:pP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Aktin</a:t>
            </a:r>
          </a:p>
          <a:p>
            <a:pPr marL="544068" lvl="1" indent="-342900">
              <a:lnSpc>
                <a:spcPct val="130000"/>
              </a:lnSpc>
              <a:spcBef>
                <a:spcPct val="50000"/>
              </a:spcBef>
              <a:buClr>
                <a:schemeClr val="folHlink"/>
              </a:buClr>
              <a:buSzPct val="65000"/>
              <a:defRPr/>
            </a:pPr>
            <a:r>
              <a:rPr lang="tr-TR" alt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Troponin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endParaRPr lang="tr-TR" altLang="tr-TR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 marL="544068" lvl="1" indent="-342900">
              <a:lnSpc>
                <a:spcPct val="130000"/>
              </a:lnSpc>
              <a:spcBef>
                <a:spcPct val="50000"/>
              </a:spcBef>
              <a:buClr>
                <a:schemeClr val="folHlink"/>
              </a:buClr>
              <a:buSzPct val="65000"/>
              <a:defRPr/>
            </a:pPr>
            <a:r>
              <a:rPr lang="tr-TR" alt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Tropomiyozin</a:t>
            </a:r>
            <a:endParaRPr lang="tr-T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37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6833" y="122830"/>
            <a:ext cx="5105400" cy="845498"/>
          </a:xfrm>
        </p:spPr>
        <p:txBody>
          <a:bodyPr/>
          <a:lstStyle/>
          <a:p>
            <a:pPr>
              <a:defRPr/>
            </a:pPr>
            <a:r>
              <a:rPr lang="tr-TR" altLang="tr-TR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Sarkomer</a:t>
            </a:r>
            <a:endParaRPr lang="tr-TR" altLang="tr-TR" sz="3600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>
          <a:xfrm>
            <a:off x="500417" y="1357621"/>
            <a:ext cx="10344196" cy="5029532"/>
          </a:xfrm>
        </p:spPr>
        <p:txBody>
          <a:bodyPr rtlCol="0">
            <a:normAutofit/>
          </a:bodyPr>
          <a:lstStyle/>
          <a:p>
            <a:pPr marL="91440" indent="-91440">
              <a:lnSpc>
                <a:spcPct val="80000"/>
              </a:lnSpc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Kasılabilen en küçük birim. </a:t>
            </a: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Miyoflamanların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kendini 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tekrar ettiği düzenli yapı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tr-TR" altLang="tr-TR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91440" indent="-91440">
              <a:lnSpc>
                <a:spcPct val="80000"/>
              </a:lnSpc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Enine kesitle her kalın </a:t>
            </a:r>
            <a:r>
              <a:rPr lang="tr-TR" alt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filament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altıgen şeklinde yerleşmiş 6 ince </a:t>
            </a:r>
            <a:r>
              <a:rPr lang="tr-TR" alt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filament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ile çevrelenir.</a:t>
            </a:r>
          </a:p>
          <a:p>
            <a:pPr marL="91440" indent="-91440">
              <a:lnSpc>
                <a:spcPct val="80000"/>
              </a:lnSpc>
              <a:defRPr/>
            </a:pPr>
            <a:endParaRPr lang="tr-TR" altLang="tr-TR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91440" indent="-91440">
              <a:lnSpc>
                <a:spcPct val="80000"/>
              </a:lnSpc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İskelet kasında kalın / ince </a:t>
            </a:r>
            <a:r>
              <a:rPr lang="tr-TR" alt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filament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oranı 1:2 ve birbirlerine çapraz köprülerle bağlanırlar.</a:t>
            </a:r>
          </a:p>
          <a:p>
            <a:pPr marL="91440" indent="-91440">
              <a:lnSpc>
                <a:spcPct val="80000"/>
              </a:lnSpc>
              <a:defRPr/>
            </a:pPr>
            <a:endParaRPr lang="tr-TR" altLang="tr-TR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91440" indent="-91440">
              <a:lnSpc>
                <a:spcPct val="80000"/>
              </a:lnSpc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Kasılmada I bandı kısalır, H bandı kaybolur.</a:t>
            </a:r>
          </a:p>
        </p:txBody>
      </p:sp>
    </p:spTree>
    <p:extLst>
      <p:ext uri="{BB962C8B-B14F-4D97-AF65-F5344CB8AC3E}">
        <p14:creationId xmlns:p14="http://schemas.microsoft.com/office/powerpoint/2010/main" val="224793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32871" y="369226"/>
            <a:ext cx="3058188" cy="981075"/>
          </a:xfrm>
        </p:spPr>
        <p:txBody>
          <a:bodyPr/>
          <a:lstStyle/>
          <a:p>
            <a:pPr>
              <a:defRPr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Lif Tipleri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996287" y="1350301"/>
            <a:ext cx="10809025" cy="4775861"/>
          </a:xfrm>
        </p:spPr>
        <p:txBody>
          <a:bodyPr rtlCol="0">
            <a:normAutofit/>
          </a:bodyPr>
          <a:lstStyle/>
          <a:p>
            <a:pPr marL="609600" indent="-609600"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Kas liflerindeki </a:t>
            </a:r>
            <a:r>
              <a:rPr lang="tr-TR" altLang="tr-TR" sz="2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myozin</a:t>
            </a:r>
            <a:r>
              <a:rPr lang="tr-TR" altLang="tr-TR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başının </a:t>
            </a:r>
            <a:r>
              <a:rPr lang="tr-TR" altLang="tr-TR" sz="2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ATPaz</a:t>
            </a:r>
            <a:r>
              <a:rPr lang="tr-TR" altLang="tr-TR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enzimi aktivitesi 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ve </a:t>
            </a:r>
            <a:r>
              <a:rPr lang="tr-TR" altLang="tr-TR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ATP yoğunluğuna 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göre ayrılırlar.</a:t>
            </a:r>
          </a:p>
          <a:p>
            <a:pPr marL="0" indent="0">
              <a:buNone/>
              <a:defRPr/>
            </a:pP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	</a:t>
            </a:r>
          </a:p>
          <a:p>
            <a:pPr marL="0" indent="0">
              <a:buNone/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	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ESKİ SINIFLAMA			YENİ SINIFLAMA</a:t>
            </a:r>
            <a:endParaRPr lang="tr-TR" altLang="tr-TR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3101694631"/>
              </p:ext>
            </p:extLst>
          </p:nvPr>
        </p:nvGraphicFramePr>
        <p:xfrm>
          <a:off x="764276" y="3343701"/>
          <a:ext cx="5104261" cy="3228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77050412"/>
              </p:ext>
            </p:extLst>
          </p:nvPr>
        </p:nvGraphicFramePr>
        <p:xfrm>
          <a:off x="6580497" y="3345976"/>
          <a:ext cx="5104261" cy="3228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8232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>
          <a:xfrm>
            <a:off x="1548143" y="615906"/>
            <a:ext cx="9632888" cy="588900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400" dirty="0">
                <a:latin typeface="Comic Sans MS" panose="030F0702030302020204" pitchFamily="66" charset="0"/>
              </a:rPr>
              <a:t>Hızlı kasılan liflerin </a:t>
            </a:r>
            <a:r>
              <a:rPr lang="tr-TR" alt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(FT), en yüksek gerilime ulaşması ve gevşemesi</a:t>
            </a:r>
            <a:r>
              <a:rPr lang="tr-TR" altLang="tr-TR" sz="2400" b="1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>
                <a:latin typeface="Comic Sans MS" panose="030F0702030302020204" pitchFamily="66" charset="0"/>
              </a:rPr>
              <a:t>yavaş kasılan liflerin </a:t>
            </a:r>
            <a:r>
              <a:rPr lang="tr-TR" alt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(ST) yarısı </a:t>
            </a:r>
            <a:r>
              <a:rPr lang="tr-TR" altLang="tr-TR" sz="2400" dirty="0">
                <a:latin typeface="Comic Sans MS" panose="030F0702030302020204" pitchFamily="66" charset="0"/>
              </a:rPr>
              <a:t>kadar sürede meydana gelir.  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err="1">
                <a:latin typeface="Comic Sans MS" panose="030F0702030302020204" pitchFamily="66" charset="0"/>
              </a:rPr>
              <a:t>FT’lerin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b="1" dirty="0">
                <a:latin typeface="Comic Sans MS" panose="030F0702030302020204" pitchFamily="66" charset="0"/>
              </a:rPr>
              <a:t>çapı </a:t>
            </a:r>
            <a:r>
              <a:rPr lang="tr-TR" altLang="tr-TR" sz="2400" dirty="0" err="1">
                <a:latin typeface="Comic Sans MS" panose="030F0702030302020204" pitchFamily="66" charset="0"/>
              </a:rPr>
              <a:t>ST’lere</a:t>
            </a:r>
            <a:r>
              <a:rPr lang="tr-TR" altLang="tr-TR" sz="2400" dirty="0">
                <a:latin typeface="Comic Sans MS" panose="030F0702030302020204" pitchFamily="66" charset="0"/>
              </a:rPr>
              <a:t> göre daha fazladır </a:t>
            </a:r>
            <a:r>
              <a:rPr lang="tr-TR" altLang="tr-TR" sz="24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 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daha </a:t>
            </a:r>
            <a:r>
              <a:rPr lang="tr-TR" altLang="tr-TR" sz="2400" dirty="0">
                <a:latin typeface="Comic Sans MS" panose="030F0702030302020204" pitchFamily="66" charset="0"/>
              </a:rPr>
              <a:t>fazla gerilim açığa çıkar ve daha hızlı yorulur.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err="1">
                <a:latin typeface="Comic Sans MS" panose="030F0702030302020204" pitchFamily="66" charset="0"/>
              </a:rPr>
              <a:t>FTa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b="1" dirty="0">
                <a:latin typeface="Comic Sans MS" panose="030F0702030302020204" pitchFamily="66" charset="0"/>
              </a:rPr>
              <a:t>yorgunluğa</a:t>
            </a:r>
            <a:r>
              <a:rPr lang="tr-TR" altLang="tr-TR" sz="2400" dirty="0">
                <a:latin typeface="Comic Sans MS" panose="030F0702030302020204" pitchFamily="66" charset="0"/>
              </a:rPr>
              <a:t> daha dayanıklı olan lif tipi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err="1">
                <a:latin typeface="Comic Sans MS" panose="030F0702030302020204" pitchFamily="66" charset="0"/>
              </a:rPr>
              <a:t>FTb</a:t>
            </a:r>
            <a:r>
              <a:rPr lang="tr-TR" altLang="tr-TR" sz="2400" dirty="0">
                <a:latin typeface="Comic Sans MS" panose="030F0702030302020204" pitchFamily="66" charset="0"/>
              </a:rPr>
              <a:t>, az sayıda mitokondri içeren ve çok çabuk yorulan kas tipidir.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altLang="tr-TR" sz="2400" dirty="0" smtClean="0">
                <a:latin typeface="Comic Sans MS" panose="030F0702030302020204" pitchFamily="66" charset="0"/>
              </a:rPr>
              <a:t>*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Postürü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400" dirty="0">
                <a:latin typeface="Comic Sans MS" panose="030F0702030302020204" pitchFamily="66" charset="0"/>
              </a:rPr>
              <a:t>sağlayan sırt ve bacak kasları (</a:t>
            </a:r>
            <a:r>
              <a:rPr lang="tr-TR" altLang="tr-TR" sz="2400" dirty="0" err="1">
                <a:latin typeface="Comic Sans MS" panose="030F0702030302020204" pitchFamily="66" charset="0"/>
              </a:rPr>
              <a:t>antigravite</a:t>
            </a:r>
            <a:r>
              <a:rPr lang="tr-TR" altLang="tr-TR" sz="2400" dirty="0">
                <a:latin typeface="Comic Sans MS" panose="030F0702030302020204" pitchFamily="66" charset="0"/>
              </a:rPr>
              <a:t> kasları) sürekli kasıldığından dayanıklı olmalıdırlar  (ST-SO)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</a:pPr>
            <a:endParaRPr lang="tr-TR" altLang="tr-TR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04428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736910" y="136477"/>
            <a:ext cx="2672686" cy="762000"/>
          </a:xfrm>
        </p:spPr>
        <p:txBody>
          <a:bodyPr/>
          <a:lstStyle/>
          <a:p>
            <a:pPr>
              <a:defRPr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Lif Yapısı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345743" y="1014395"/>
            <a:ext cx="11846257" cy="1487606"/>
          </a:xfrm>
        </p:spPr>
        <p:txBody>
          <a:bodyPr>
            <a:noAutofit/>
          </a:bodyPr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İnsan vücudundaki kaslarda, liflerin yerleşimi ve </a:t>
            </a:r>
            <a:r>
              <a:rPr lang="tr-TR" altLang="tr-TR" sz="2400" dirty="0" err="1">
                <a:latin typeface="Comic Sans MS" panose="030F0702030302020204" pitchFamily="66" charset="0"/>
              </a:rPr>
              <a:t>tendonlara</a:t>
            </a:r>
            <a:r>
              <a:rPr lang="tr-TR" altLang="tr-TR" sz="2400" dirty="0">
                <a:latin typeface="Comic Sans MS" panose="030F0702030302020204" pitchFamily="66" charset="0"/>
              </a:rPr>
              <a:t> bağlanması oldukça farklıdır. </a:t>
            </a:r>
            <a:endParaRPr lang="tr-TR" altLang="tr-TR" sz="2400" dirty="0" smtClean="0">
              <a:latin typeface="Comic Sans MS" panose="030F0702030302020204" pitchFamily="66" charset="0"/>
            </a:endParaRPr>
          </a:p>
          <a:p>
            <a:r>
              <a:rPr lang="tr-TR" altLang="tr-TR" sz="2400" dirty="0" smtClean="0">
                <a:latin typeface="Comic Sans MS" panose="030F0702030302020204" pitchFamily="66" charset="0"/>
              </a:rPr>
              <a:t>Bu </a:t>
            </a:r>
            <a:r>
              <a:rPr lang="tr-TR" altLang="tr-TR" sz="2400" dirty="0">
                <a:latin typeface="Comic Sans MS" panose="030F0702030302020204" pitchFamily="66" charset="0"/>
              </a:rPr>
              <a:t>farklılık kasın fonksiyonlarında değişkenlik yaratır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tr-TR" altLang="tr-TR" sz="2400" dirty="0">
              <a:latin typeface="Comic Sans MS" panose="030F0702030302020204" pitchFamily="66" charset="0"/>
            </a:endParaRPr>
          </a:p>
          <a:p>
            <a:endParaRPr lang="tr-TR" altLang="tr-TR" sz="2400" dirty="0" smtClean="0">
              <a:latin typeface="Comic Sans MS" panose="030F0702030302020204" pitchFamily="66" charset="0"/>
            </a:endParaRPr>
          </a:p>
          <a:p>
            <a:r>
              <a:rPr lang="tr-TR" altLang="tr-TR" sz="2400" dirty="0" smtClean="0">
                <a:latin typeface="Comic Sans MS" panose="030F0702030302020204" pitchFamily="66" charset="0"/>
              </a:rPr>
              <a:t>Paralel</a:t>
            </a:r>
          </a:p>
          <a:p>
            <a:r>
              <a:rPr lang="tr-TR" altLang="tr-TR" sz="2400" dirty="0" err="1" smtClean="0">
                <a:latin typeface="Comic Sans MS" panose="030F0702030302020204" pitchFamily="66" charset="0"/>
              </a:rPr>
              <a:t>Pennate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(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Un,pennate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Bipennate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Multipennate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  <a:endParaRPr lang="tr-TR" altLang="tr-TR" sz="2400" dirty="0" smtClean="0">
              <a:latin typeface="Comic Sans MS" panose="030F0702030302020204" pitchFamily="66" charset="0"/>
            </a:endParaRPr>
          </a:p>
          <a:p>
            <a:r>
              <a:rPr lang="tr-TR" altLang="tr-TR" sz="2400" dirty="0" err="1" smtClean="0">
                <a:latin typeface="Comic Sans MS" panose="030F0702030302020204" pitchFamily="66" charset="0"/>
              </a:rPr>
              <a:t>Circular</a:t>
            </a:r>
            <a:endParaRPr lang="tr-TR" alt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85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19064"/>
            <a:ext cx="8229600" cy="1438275"/>
          </a:xfrm>
        </p:spPr>
        <p:txBody>
          <a:bodyPr/>
          <a:lstStyle/>
          <a:p>
            <a:pPr>
              <a:defRPr/>
            </a:pPr>
            <a:r>
              <a:rPr lang="tr-TR" altLang="tr-TR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Kaslar Üç Ana Grup Altında İncelenir;</a:t>
            </a:r>
          </a:p>
        </p:txBody>
      </p:sp>
      <p:graphicFrame>
        <p:nvGraphicFramePr>
          <p:cNvPr id="3" name="İçerik Yer Tutucusu 2"/>
          <p:cNvGraphicFramePr>
            <a:graphicFrameLocks noGrp="1"/>
          </p:cNvGraphicFramePr>
          <p:nvPr>
            <p:ph idx="1"/>
          </p:nvPr>
        </p:nvGraphicFramePr>
        <p:xfrm>
          <a:off x="1703512" y="1152526"/>
          <a:ext cx="6489576" cy="4973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610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tr-TR" altLang="tr-T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Kas Kuvvetini Etkileyen Mekanik Faktörler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265527"/>
            <a:ext cx="10515600" cy="3911435"/>
          </a:xfrm>
        </p:spPr>
        <p:txBody>
          <a:bodyPr>
            <a:normAutofit/>
          </a:bodyPr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tr-TR" altLang="tr-TR" dirty="0" smtClean="0">
                <a:latin typeface="Comic Sans MS" panose="030F0702030302020204" pitchFamily="66" charset="0"/>
              </a:rPr>
              <a:t>Kasın </a:t>
            </a:r>
            <a:r>
              <a:rPr lang="tr-TR" altLang="tr-TR" u="sng" dirty="0" smtClean="0">
                <a:latin typeface="Comic Sans MS" panose="030F0702030302020204" pitchFamily="66" charset="0"/>
              </a:rPr>
              <a:t>kasılma </a:t>
            </a:r>
            <a:r>
              <a:rPr lang="tr-TR" altLang="tr-TR" u="sng" dirty="0">
                <a:latin typeface="Comic Sans MS" panose="030F0702030302020204" pitchFamily="66" charset="0"/>
              </a:rPr>
              <a:t>hızı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tr-TR" altLang="tr-TR" dirty="0">
              <a:latin typeface="Comic Sans MS" panose="030F0702030302020204" pitchFamily="66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tr-TR" altLang="tr-TR" dirty="0" smtClean="0">
                <a:latin typeface="Comic Sans MS" panose="030F0702030302020204" pitchFamily="66" charset="0"/>
              </a:rPr>
              <a:t>Uyarıldığı </a:t>
            </a:r>
            <a:r>
              <a:rPr lang="tr-TR" altLang="tr-TR" dirty="0">
                <a:latin typeface="Comic Sans MS" panose="030F0702030302020204" pitchFamily="66" charset="0"/>
              </a:rPr>
              <a:t>zamanki </a:t>
            </a:r>
            <a:r>
              <a:rPr lang="tr-TR" altLang="tr-TR" u="sng" dirty="0" smtClean="0">
                <a:latin typeface="Comic Sans MS" panose="030F0702030302020204" pitchFamily="66" charset="0"/>
              </a:rPr>
              <a:t>kasın </a:t>
            </a:r>
            <a:r>
              <a:rPr lang="tr-TR" altLang="tr-TR" u="sng" dirty="0">
                <a:latin typeface="Comic Sans MS" panose="030F0702030302020204" pitchFamily="66" charset="0"/>
              </a:rPr>
              <a:t>uzunluğu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tr-TR" altLang="tr-TR" dirty="0">
              <a:latin typeface="Comic Sans MS" panose="030F0702030302020204" pitchFamily="66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tr-TR" altLang="tr-TR" u="sng" dirty="0">
                <a:latin typeface="Comic Sans MS" panose="030F0702030302020204" pitchFamily="66" charset="0"/>
              </a:rPr>
              <a:t>Kasın uyarıyı aldıktan sonra geçen </a:t>
            </a:r>
            <a:r>
              <a:rPr lang="tr-TR" altLang="tr-TR" u="sng" dirty="0" smtClean="0">
                <a:latin typeface="Comic Sans MS" panose="030F0702030302020204" pitchFamily="66" charset="0"/>
              </a:rPr>
              <a:t>zaman </a:t>
            </a:r>
            <a:r>
              <a:rPr lang="tr-TR" altLang="tr-TR" dirty="0">
                <a:latin typeface="Comic Sans MS" panose="030F0702030302020204" pitchFamily="66" charset="0"/>
              </a:rPr>
              <a:t>ile ilişkilidir.</a:t>
            </a:r>
          </a:p>
        </p:txBody>
      </p:sp>
    </p:spTree>
    <p:extLst>
      <p:ext uri="{BB962C8B-B14F-4D97-AF65-F5344CB8AC3E}">
        <p14:creationId xmlns:p14="http://schemas.microsoft.com/office/powerpoint/2010/main" val="237855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879955" y="390517"/>
            <a:ext cx="8875561" cy="1311275"/>
          </a:xfrm>
        </p:spPr>
        <p:txBody>
          <a:bodyPr/>
          <a:lstStyle/>
          <a:p>
            <a:pPr>
              <a:defRPr/>
            </a:pPr>
            <a:r>
              <a:rPr lang="tr-TR" altLang="tr-T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İskelet Kasının </a:t>
            </a:r>
            <a:r>
              <a:rPr lang="tr-TR" altLang="tr-TR" sz="4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İnnervasyonu</a:t>
            </a:r>
            <a:endParaRPr lang="tr-TR" altLang="tr-TR" sz="4000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037984" y="1963361"/>
            <a:ext cx="6313430" cy="4750392"/>
          </a:xfrm>
        </p:spPr>
        <p:txBody>
          <a:bodyPr rtlCol="0">
            <a:noAutofit/>
          </a:bodyPr>
          <a:lstStyle/>
          <a:p>
            <a:pPr marL="91440" indent="-91440"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%40 </a:t>
            </a:r>
            <a:r>
              <a:rPr lang="tr-TR" alt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affarent</a:t>
            </a:r>
            <a:endParaRPr lang="tr-TR" altLang="tr-T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91440" indent="-91440">
              <a:defRPr/>
            </a:pP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%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60 </a:t>
            </a: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efferent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sinirlerle meydana gelir.</a:t>
            </a:r>
          </a:p>
          <a:p>
            <a:pPr marL="91440" indent="-91440">
              <a:buNone/>
              <a:defRPr/>
            </a:pPr>
            <a:endParaRPr lang="tr-TR" altLang="tr-TR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91440" indent="-91440">
              <a:defRPr/>
            </a:pP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Afferent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sinirleri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Grup </a:t>
            </a: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Ia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, </a:t>
            </a:r>
            <a:endParaRPr lang="tr-TR" altLang="tr-T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	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		   </a:t>
            </a:r>
            <a:r>
              <a:rPr lang="tr-TR" alt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GrupII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	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		   </a:t>
            </a:r>
            <a:r>
              <a:rPr lang="tr-TR" alt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Golgi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tendon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organları</a:t>
            </a:r>
            <a:endParaRPr lang="tr-TR" altLang="tr-T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62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341811" y="1299950"/>
            <a:ext cx="10502802" cy="4172804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>
                <a:solidFill>
                  <a:srgbClr val="7030A0"/>
                </a:solidFill>
                <a:latin typeface="Comic Sans MS" panose="030F0702030302020204" pitchFamily="66" charset="0"/>
              </a:rPr>
              <a:t>GAMA sistem,</a:t>
            </a:r>
          </a:p>
          <a:p>
            <a:pPr eaLnBrk="1" hangingPunct="1"/>
            <a:r>
              <a:rPr lang="tr-TR" altLang="tr-TR" dirty="0">
                <a:latin typeface="Comic Sans MS" panose="030F0702030302020204" pitchFamily="66" charset="0"/>
              </a:rPr>
              <a:t>Bu aksonlar iskelet kasında bulunan, kas </a:t>
            </a:r>
            <a:r>
              <a:rPr lang="tr-TR" altLang="tr-TR" dirty="0" err="1">
                <a:latin typeface="Comic Sans MS" panose="030F0702030302020204" pitchFamily="66" charset="0"/>
              </a:rPr>
              <a:t>iğcikleri</a:t>
            </a:r>
            <a:r>
              <a:rPr lang="tr-TR" altLang="tr-TR" dirty="0">
                <a:latin typeface="Comic Sans MS" panose="030F0702030302020204" pitchFamily="66" charset="0"/>
              </a:rPr>
              <a:t> denen </a:t>
            </a:r>
            <a:r>
              <a:rPr lang="tr-TR" altLang="tr-TR" dirty="0" err="1">
                <a:latin typeface="Comic Sans MS" panose="030F0702030302020204" pitchFamily="66" charset="0"/>
              </a:rPr>
              <a:t>kollajen</a:t>
            </a:r>
            <a:r>
              <a:rPr lang="tr-TR" altLang="tr-TR" dirty="0">
                <a:latin typeface="Comic Sans MS" panose="030F0702030302020204" pitchFamily="66" charset="0"/>
              </a:rPr>
              <a:t> karakterdeki </a:t>
            </a:r>
            <a:r>
              <a:rPr lang="tr-TR" altLang="tr-TR" dirty="0" err="1">
                <a:latin typeface="Comic Sans MS" panose="030F0702030302020204" pitchFamily="66" charset="0"/>
              </a:rPr>
              <a:t>demetçiklere</a:t>
            </a:r>
            <a:r>
              <a:rPr lang="tr-TR" altLang="tr-TR" dirty="0">
                <a:latin typeface="Comic Sans MS" panose="030F0702030302020204" pitchFamily="66" charset="0"/>
              </a:rPr>
              <a:t> gider. </a:t>
            </a:r>
          </a:p>
          <a:p>
            <a:pPr eaLnBrk="1" hangingPunct="1"/>
            <a:endParaRPr lang="tr-TR" altLang="tr-TR" dirty="0">
              <a:latin typeface="Comic Sans MS" panose="030F0702030302020204" pitchFamily="66" charset="0"/>
            </a:endParaRPr>
          </a:p>
          <a:p>
            <a:pPr eaLnBrk="1" hangingPunct="1"/>
            <a:r>
              <a:rPr lang="tr-TR" altLang="tr-TR" dirty="0">
                <a:latin typeface="Comic Sans MS" panose="030F0702030302020204" pitchFamily="66" charset="0"/>
              </a:rPr>
              <a:t>Bu </a:t>
            </a:r>
            <a:r>
              <a:rPr lang="tr-TR" altLang="tr-TR" dirty="0" err="1">
                <a:latin typeface="Comic Sans MS" panose="030F0702030302020204" pitchFamily="66" charset="0"/>
              </a:rPr>
              <a:t>demetçiklere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intrafuzal</a:t>
            </a:r>
            <a:r>
              <a:rPr lang="tr-TR" altLang="tr-TR" dirty="0">
                <a:latin typeface="Comic Sans MS" panose="030F0702030302020204" pitchFamily="66" charset="0"/>
              </a:rPr>
              <a:t> kas lifi denir.</a:t>
            </a:r>
          </a:p>
        </p:txBody>
      </p:sp>
    </p:spTree>
    <p:extLst>
      <p:ext uri="{BB962C8B-B14F-4D97-AF65-F5344CB8AC3E}">
        <p14:creationId xmlns:p14="http://schemas.microsoft.com/office/powerpoint/2010/main" val="302438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>
          <a:xfrm>
            <a:off x="423081" y="336574"/>
            <a:ext cx="11505061" cy="3384550"/>
          </a:xfrm>
        </p:spPr>
        <p:txBody>
          <a:bodyPr/>
          <a:lstStyle/>
          <a:p>
            <a:pPr eaLnBrk="1" hangingPunct="1"/>
            <a:r>
              <a:rPr lang="tr-TR" altLang="tr-TR" sz="2400" dirty="0" err="1">
                <a:latin typeface="Comic Sans MS" panose="030F0702030302020204" pitchFamily="66" charset="0"/>
              </a:rPr>
              <a:t>İntrafuzal</a:t>
            </a:r>
            <a:r>
              <a:rPr lang="tr-TR" altLang="tr-TR" sz="2400" dirty="0">
                <a:latin typeface="Comic Sans MS" panose="030F0702030302020204" pitchFamily="66" charset="0"/>
              </a:rPr>
              <a:t> liflerde nükleer kesenin bulunduğu orta kısım şişkin ve </a:t>
            </a:r>
            <a:r>
              <a:rPr lang="tr-TR" altLang="tr-TR" sz="2400" dirty="0" err="1">
                <a:latin typeface="Comic Sans MS" panose="030F0702030302020204" pitchFamily="66" charset="0"/>
              </a:rPr>
              <a:t>nükleuslar</a:t>
            </a:r>
            <a:r>
              <a:rPr lang="tr-TR" altLang="tr-TR" sz="2400" dirty="0">
                <a:latin typeface="Comic Sans MS" panose="030F0702030302020204" pitchFamily="66" charset="0"/>
              </a:rPr>
              <a:t> bu kısımda fazla</a:t>
            </a:r>
          </a:p>
          <a:p>
            <a:pPr eaLnBrk="1" hangingPunct="1"/>
            <a:r>
              <a:rPr lang="tr-TR" altLang="tr-TR" sz="2400" dirty="0" err="1">
                <a:latin typeface="Comic Sans MS" panose="030F0702030302020204" pitchFamily="66" charset="0"/>
              </a:rPr>
              <a:t>İntra</a:t>
            </a:r>
            <a:r>
              <a:rPr lang="tr-TR" altLang="tr-TR" sz="2400" dirty="0">
                <a:latin typeface="Comic Sans MS" panose="030F0702030302020204" pitchFamily="66" charset="0"/>
              </a:rPr>
              <a:t> ve </a:t>
            </a:r>
            <a:r>
              <a:rPr lang="tr-TR" altLang="tr-TR" sz="2400" dirty="0" err="1">
                <a:latin typeface="Comic Sans MS" panose="030F0702030302020204" pitchFamily="66" charset="0"/>
              </a:rPr>
              <a:t>ekstrafüzal</a:t>
            </a:r>
            <a:r>
              <a:rPr lang="tr-TR" altLang="tr-TR" sz="2400" dirty="0">
                <a:latin typeface="Comic Sans MS" panose="030F0702030302020204" pitchFamily="66" charset="0"/>
              </a:rPr>
              <a:t> lifler birbirine paralel </a:t>
            </a:r>
          </a:p>
          <a:p>
            <a:pPr eaLnBrk="1" hangingPunct="1"/>
            <a:r>
              <a:rPr lang="tr-TR" altLang="tr-TR" sz="2400" dirty="0" err="1">
                <a:latin typeface="Comic Sans MS" panose="030F0702030302020204" pitchFamily="66" charset="0"/>
              </a:rPr>
              <a:t>GrIa</a:t>
            </a:r>
            <a:r>
              <a:rPr lang="tr-TR" altLang="tr-TR" sz="2400" dirty="0">
                <a:latin typeface="Comic Sans MS" panose="030F0702030302020204" pitchFamily="66" charset="0"/>
              </a:rPr>
              <a:t> lifleri orta kısmı spiral şeklinde sarar (</a:t>
            </a:r>
            <a:r>
              <a:rPr lang="tr-TR" altLang="tr-TR" sz="2400" dirty="0" err="1">
                <a:latin typeface="Comic Sans MS" panose="030F0702030302020204" pitchFamily="66" charset="0"/>
              </a:rPr>
              <a:t>primer</a:t>
            </a:r>
            <a:r>
              <a:rPr lang="tr-TR" altLang="tr-TR" sz="2400" dirty="0">
                <a:latin typeface="Comic Sans MS" panose="030F0702030302020204" pitchFamily="66" charset="0"/>
              </a:rPr>
              <a:t> sonlanma)</a:t>
            </a:r>
          </a:p>
          <a:p>
            <a:pPr eaLnBrk="1" hangingPunct="1"/>
            <a:r>
              <a:rPr lang="tr-TR" altLang="tr-TR" sz="2400" dirty="0" err="1">
                <a:latin typeface="Comic Sans MS" panose="030F0702030302020204" pitchFamily="66" charset="0"/>
              </a:rPr>
              <a:t>GrII</a:t>
            </a:r>
            <a:r>
              <a:rPr lang="tr-TR" altLang="tr-TR" sz="2400" dirty="0">
                <a:latin typeface="Comic Sans MS" panose="030F0702030302020204" pitchFamily="66" charset="0"/>
              </a:rPr>
              <a:t> nükleer kesenin hemen periferinde demet şeklinde sonlanır. (</a:t>
            </a:r>
            <a:r>
              <a:rPr lang="tr-TR" altLang="tr-TR" sz="2400" dirty="0" err="1">
                <a:latin typeface="Comic Sans MS" panose="030F0702030302020204" pitchFamily="66" charset="0"/>
              </a:rPr>
              <a:t>sekonder</a:t>
            </a:r>
            <a:r>
              <a:rPr lang="tr-TR" altLang="tr-TR" sz="2400" dirty="0">
                <a:latin typeface="Comic Sans MS" panose="030F0702030302020204" pitchFamily="66" charset="0"/>
              </a:rPr>
              <a:t> sonlanma)</a:t>
            </a:r>
          </a:p>
        </p:txBody>
      </p:sp>
    </p:spTree>
    <p:extLst>
      <p:ext uri="{BB962C8B-B14F-4D97-AF65-F5344CB8AC3E}">
        <p14:creationId xmlns:p14="http://schemas.microsoft.com/office/powerpoint/2010/main" val="238930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31158" y="331789"/>
            <a:ext cx="8229600" cy="81462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Kasın Kasılması (Fizyolojik)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627797" y="2115402"/>
            <a:ext cx="10836322" cy="3980599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Kasın kasılmasında kimyasal enerjinin mekanik enerjiye dönüşümü söz konusudur. </a:t>
            </a:r>
          </a:p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Kas kasılması için gerekli olan ilk kaynak </a:t>
            </a:r>
            <a:r>
              <a:rPr lang="tr-TR" altLang="tr-TR" dirty="0" err="1" smtClean="0">
                <a:latin typeface="Comic Sans MS" panose="030F0702030302020204" pitchFamily="66" charset="0"/>
              </a:rPr>
              <a:t>ATP’dir</a:t>
            </a:r>
            <a:r>
              <a:rPr lang="tr-TR" altLang="tr-TR" dirty="0" smtClean="0">
                <a:latin typeface="Comic Sans MS" panose="030F0702030302020204" pitchFamily="66" charset="0"/>
              </a:rPr>
              <a:t>. </a:t>
            </a:r>
          </a:p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ATP, </a:t>
            </a:r>
            <a:r>
              <a:rPr lang="tr-TR" altLang="tr-TR" dirty="0" err="1" smtClean="0">
                <a:latin typeface="Comic Sans MS" panose="030F0702030302020204" pitchFamily="66" charset="0"/>
              </a:rPr>
              <a:t>ATPaz</a:t>
            </a:r>
            <a:r>
              <a:rPr lang="tr-TR" altLang="tr-TR" dirty="0" smtClean="0">
                <a:latin typeface="Comic Sans MS" panose="030F0702030302020204" pitchFamily="66" charset="0"/>
              </a:rPr>
              <a:t> enzimi ile yıkılarak </a:t>
            </a:r>
            <a:r>
              <a:rPr lang="tr-TR" altLang="tr-TR" dirty="0" err="1" smtClean="0">
                <a:latin typeface="Comic Sans MS" panose="030F0702030302020204" pitchFamily="66" charset="0"/>
              </a:rPr>
              <a:t>ADP+P+Enerji</a:t>
            </a:r>
            <a:r>
              <a:rPr lang="tr-TR" altLang="tr-TR" dirty="0" smtClean="0">
                <a:latin typeface="Comic Sans MS" panose="030F0702030302020204" pitchFamily="66" charset="0"/>
              </a:rPr>
              <a:t> açığa çıkartır.</a:t>
            </a:r>
          </a:p>
          <a:p>
            <a:pPr eaLnBrk="1" hangingPunct="1"/>
            <a:r>
              <a:rPr lang="tr-TR" altLang="tr-TR" dirty="0" err="1" smtClean="0">
                <a:latin typeface="Comic Sans MS" panose="030F0702030302020204" pitchFamily="66" charset="0"/>
              </a:rPr>
              <a:t>ATPaz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tr-TR" altLang="tr-TR" dirty="0" err="1" smtClean="0">
                <a:latin typeface="Comic Sans MS" panose="030F0702030302020204" pitchFamily="66" charset="0"/>
              </a:rPr>
              <a:t>Ca</a:t>
            </a:r>
            <a:r>
              <a:rPr lang="tr-TR" altLang="tr-TR" dirty="0" smtClean="0">
                <a:latin typeface="Comic Sans MS" panose="030F0702030302020204" pitchFamily="66" charset="0"/>
              </a:rPr>
              <a:t>+’la aktive olur.</a:t>
            </a:r>
          </a:p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Bu enerji kasın kasılmasında kullanılır.</a:t>
            </a:r>
          </a:p>
        </p:txBody>
      </p:sp>
    </p:spTree>
    <p:extLst>
      <p:ext uri="{BB962C8B-B14F-4D97-AF65-F5344CB8AC3E}">
        <p14:creationId xmlns:p14="http://schemas.microsoft.com/office/powerpoint/2010/main" val="139053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65277" y="611993"/>
            <a:ext cx="8229600" cy="703262"/>
          </a:xfrm>
        </p:spPr>
        <p:txBody>
          <a:bodyPr/>
          <a:lstStyle/>
          <a:p>
            <a:pPr>
              <a:defRPr/>
            </a:pPr>
            <a:r>
              <a:rPr lang="tr-TR" altLang="tr-TR" sz="4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Kasılmanın Gerçekleşmesi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>
          <a:xfrm>
            <a:off x="150125" y="1965278"/>
            <a:ext cx="11859905" cy="4435522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tr-TR" altLang="tr-TR" dirty="0"/>
              <a:t>Uyarı </a:t>
            </a:r>
            <a:endParaRPr lang="tr-TR" altLang="tr-TR" dirty="0" smtClean="0"/>
          </a:p>
          <a:p>
            <a:pPr marL="0" indent="0">
              <a:buNone/>
              <a:defRPr/>
            </a:pPr>
            <a:r>
              <a:rPr lang="tr-TR" altLang="tr-TR" dirty="0" smtClean="0">
                <a:cs typeface="Arial" panose="020B0604020202020204" pitchFamily="34" charset="0"/>
              </a:rPr>
              <a:t>→ </a:t>
            </a:r>
            <a:r>
              <a:rPr lang="tr-TR" altLang="tr-TR" dirty="0" err="1" smtClean="0"/>
              <a:t>Asetil</a:t>
            </a:r>
            <a:r>
              <a:rPr lang="tr-TR" altLang="tr-TR" dirty="0" smtClean="0"/>
              <a:t> </a:t>
            </a:r>
            <a:r>
              <a:rPr lang="tr-TR" altLang="tr-TR" dirty="0"/>
              <a:t>kolin </a:t>
            </a:r>
            <a:r>
              <a:rPr lang="tr-TR" altLang="tr-TR" dirty="0" err="1" smtClean="0"/>
              <a:t>sertbestleşir</a:t>
            </a:r>
            <a:r>
              <a:rPr lang="tr-TR" altLang="tr-TR" dirty="0" smtClean="0"/>
              <a:t> </a:t>
            </a:r>
            <a:r>
              <a:rPr lang="tr-TR" altLang="tr-TR" dirty="0" smtClean="0">
                <a:cs typeface="Arial" panose="020B0604020202020204" pitchFamily="34" charset="0"/>
              </a:rPr>
              <a:t>→ </a:t>
            </a:r>
            <a:r>
              <a:rPr lang="tr-TR" altLang="tr-TR" dirty="0" err="1">
                <a:cs typeface="Arial" panose="020B0604020202020204" pitchFamily="34" charset="0"/>
              </a:rPr>
              <a:t>Ca</a:t>
            </a:r>
            <a:r>
              <a:rPr lang="tr-TR" altLang="tr-TR" dirty="0">
                <a:cs typeface="Arial" panose="020B0604020202020204" pitchFamily="34" charset="0"/>
              </a:rPr>
              <a:t> </a:t>
            </a:r>
            <a:r>
              <a:rPr lang="tr-TR" altLang="tr-TR" dirty="0" err="1" smtClean="0">
                <a:cs typeface="Arial" panose="020B0604020202020204" pitchFamily="34" charset="0"/>
              </a:rPr>
              <a:t>Troponine</a:t>
            </a:r>
            <a:r>
              <a:rPr lang="tr-TR" altLang="tr-TR" dirty="0" smtClean="0">
                <a:cs typeface="Arial" panose="020B0604020202020204" pitchFamily="34" charset="0"/>
              </a:rPr>
              <a:t> </a:t>
            </a:r>
            <a:r>
              <a:rPr lang="tr-TR" altLang="tr-TR" dirty="0">
                <a:cs typeface="Arial" panose="020B0604020202020204" pitchFamily="34" charset="0"/>
              </a:rPr>
              <a:t>gider </a:t>
            </a:r>
            <a:endParaRPr lang="tr-TR" altLang="tr-TR" dirty="0" smtClean="0"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tr-TR" altLang="tr-TR" dirty="0" smtClean="0">
                <a:cs typeface="Arial" panose="020B0604020202020204" pitchFamily="34" charset="0"/>
              </a:rPr>
              <a:t>→ </a:t>
            </a:r>
            <a:r>
              <a:rPr lang="tr-TR" altLang="tr-TR" dirty="0" err="1" smtClean="0">
                <a:cs typeface="Arial" panose="020B0604020202020204" pitchFamily="34" charset="0"/>
              </a:rPr>
              <a:t>Ca</a:t>
            </a:r>
            <a:r>
              <a:rPr lang="tr-TR" altLang="tr-TR" dirty="0" smtClean="0">
                <a:cs typeface="Arial" panose="020B0604020202020204" pitchFamily="34" charset="0"/>
              </a:rPr>
              <a:t> </a:t>
            </a:r>
            <a:r>
              <a:rPr lang="tr-TR" altLang="tr-TR" dirty="0" err="1">
                <a:cs typeface="Arial" panose="020B0604020202020204" pitchFamily="34" charset="0"/>
              </a:rPr>
              <a:t>sertbestleşir</a:t>
            </a:r>
            <a:r>
              <a:rPr lang="tr-TR" altLang="tr-TR" dirty="0">
                <a:cs typeface="Arial" panose="020B0604020202020204" pitchFamily="34" charset="0"/>
              </a:rPr>
              <a:t> </a:t>
            </a:r>
            <a:r>
              <a:rPr lang="tr-TR" altLang="tr-TR" dirty="0" smtClean="0">
                <a:cs typeface="Arial" panose="020B0604020202020204" pitchFamily="34" charset="0"/>
              </a:rPr>
              <a:t>→ </a:t>
            </a:r>
            <a:r>
              <a:rPr lang="tr-TR" altLang="tr-TR" dirty="0" err="1" smtClean="0">
                <a:cs typeface="Arial" panose="020B0604020202020204" pitchFamily="34" charset="0"/>
              </a:rPr>
              <a:t>ATPaz</a:t>
            </a:r>
            <a:r>
              <a:rPr lang="tr-TR" altLang="tr-TR" dirty="0" smtClean="0">
                <a:cs typeface="Arial" panose="020B0604020202020204" pitchFamily="34" charset="0"/>
              </a:rPr>
              <a:t>  enzimi </a:t>
            </a:r>
            <a:r>
              <a:rPr lang="tr-TR" altLang="tr-TR" dirty="0">
                <a:cs typeface="Arial" panose="020B0604020202020204" pitchFamily="34" charset="0"/>
              </a:rPr>
              <a:t>aktive olur </a:t>
            </a:r>
            <a:endParaRPr lang="tr-TR" altLang="tr-TR" dirty="0" smtClean="0"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tr-TR" altLang="tr-TR" dirty="0" smtClean="0">
                <a:cs typeface="Arial" panose="020B0604020202020204" pitchFamily="34" charset="0"/>
              </a:rPr>
              <a:t>→ </a:t>
            </a:r>
            <a:r>
              <a:rPr lang="tr-TR" altLang="tr-TR" dirty="0" err="1" smtClean="0">
                <a:cs typeface="Arial" panose="020B0604020202020204" pitchFamily="34" charset="0"/>
              </a:rPr>
              <a:t>ATP’yi</a:t>
            </a:r>
            <a:r>
              <a:rPr lang="tr-TR" altLang="tr-TR" dirty="0" smtClean="0">
                <a:cs typeface="Arial" panose="020B0604020202020204" pitchFamily="34" charset="0"/>
              </a:rPr>
              <a:t> </a:t>
            </a:r>
            <a:r>
              <a:rPr lang="tr-TR" altLang="tr-TR" dirty="0">
                <a:cs typeface="Arial" panose="020B0604020202020204" pitchFamily="34" charset="0"/>
              </a:rPr>
              <a:t>parçalar → </a:t>
            </a:r>
            <a:r>
              <a:rPr lang="tr-TR" altLang="tr-TR" dirty="0" err="1" smtClean="0">
                <a:cs typeface="Arial" panose="020B0604020202020204" pitchFamily="34" charset="0"/>
              </a:rPr>
              <a:t>ADP+P+Enerji</a:t>
            </a:r>
            <a:r>
              <a:rPr lang="tr-TR" altLang="tr-TR" dirty="0" smtClean="0"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  <a:defRPr/>
            </a:pPr>
            <a:r>
              <a:rPr lang="tr-TR" altLang="tr-TR" dirty="0" smtClean="0">
                <a:cs typeface="Arial" panose="020B0604020202020204" pitchFamily="34" charset="0"/>
              </a:rPr>
              <a:t>→ Enerji </a:t>
            </a:r>
            <a:r>
              <a:rPr lang="tr-TR" altLang="tr-TR" dirty="0" err="1">
                <a:cs typeface="Arial" panose="020B0604020202020204" pitchFamily="34" charset="0"/>
              </a:rPr>
              <a:t>aktin</a:t>
            </a:r>
            <a:r>
              <a:rPr lang="tr-TR" altLang="tr-TR" dirty="0">
                <a:cs typeface="Arial" panose="020B0604020202020204" pitchFamily="34" charset="0"/>
              </a:rPr>
              <a:t> (I) </a:t>
            </a:r>
            <a:r>
              <a:rPr lang="tr-TR" altLang="tr-TR" dirty="0" err="1">
                <a:cs typeface="Arial" panose="020B0604020202020204" pitchFamily="34" charset="0"/>
              </a:rPr>
              <a:t>flamanlarının</a:t>
            </a:r>
            <a:r>
              <a:rPr lang="tr-TR" altLang="tr-TR" dirty="0">
                <a:cs typeface="Arial" panose="020B0604020202020204" pitchFamily="34" charset="0"/>
              </a:rPr>
              <a:t> </a:t>
            </a:r>
            <a:r>
              <a:rPr lang="tr-TR" altLang="tr-TR" dirty="0" err="1">
                <a:cs typeface="Arial" panose="020B0604020202020204" pitchFamily="34" charset="0"/>
              </a:rPr>
              <a:t>myozin</a:t>
            </a:r>
            <a:r>
              <a:rPr lang="tr-TR" altLang="tr-TR" dirty="0">
                <a:cs typeface="Arial" panose="020B0604020202020204" pitchFamily="34" charset="0"/>
              </a:rPr>
              <a:t> (A) </a:t>
            </a:r>
            <a:r>
              <a:rPr lang="tr-TR" altLang="tr-TR" dirty="0" err="1" smtClean="0">
                <a:cs typeface="Arial" panose="020B0604020202020204" pitchFamily="34" charset="0"/>
              </a:rPr>
              <a:t>flamanlarının</a:t>
            </a:r>
            <a:r>
              <a:rPr lang="tr-TR" altLang="tr-TR" dirty="0" smtClean="0">
                <a:cs typeface="Arial" panose="020B0604020202020204" pitchFamily="34" charset="0"/>
              </a:rPr>
              <a:t> </a:t>
            </a:r>
            <a:r>
              <a:rPr lang="tr-TR" altLang="tr-TR" dirty="0">
                <a:cs typeface="Arial" panose="020B0604020202020204" pitchFamily="34" charset="0"/>
              </a:rPr>
              <a:t>içinde kaymasını </a:t>
            </a:r>
            <a:r>
              <a:rPr lang="tr-TR" altLang="tr-TR" dirty="0" smtClean="0">
                <a:cs typeface="Arial" panose="020B0604020202020204" pitchFamily="34" charset="0"/>
              </a:rPr>
              <a:t>sağlar </a:t>
            </a:r>
          </a:p>
          <a:p>
            <a:pPr marL="0" indent="0">
              <a:buNone/>
              <a:defRPr/>
            </a:pPr>
            <a:r>
              <a:rPr lang="tr-TR" altLang="tr-TR" dirty="0" smtClean="0">
                <a:cs typeface="Arial" panose="020B0604020202020204" pitchFamily="34" charset="0"/>
              </a:rPr>
              <a:t>→ </a:t>
            </a:r>
            <a:r>
              <a:rPr lang="tr-TR" altLang="tr-TR" dirty="0">
                <a:cs typeface="Arial" panose="020B0604020202020204" pitchFamily="34" charset="0"/>
              </a:rPr>
              <a:t>KASILMA (KAYAN </a:t>
            </a:r>
            <a:r>
              <a:rPr lang="tr-TR" altLang="tr-TR" dirty="0" smtClean="0">
                <a:cs typeface="Arial" panose="020B0604020202020204" pitchFamily="34" charset="0"/>
              </a:rPr>
              <a:t>FİLAMANLAR </a:t>
            </a:r>
            <a:r>
              <a:rPr lang="tr-TR" altLang="tr-TR" dirty="0">
                <a:cs typeface="Arial" panose="020B0604020202020204" pitchFamily="34" charset="0"/>
              </a:rPr>
              <a:t>TEORİSİ)</a:t>
            </a:r>
          </a:p>
        </p:txBody>
      </p:sp>
    </p:spTree>
    <p:extLst>
      <p:ext uri="{BB962C8B-B14F-4D97-AF65-F5344CB8AC3E}">
        <p14:creationId xmlns:p14="http://schemas.microsoft.com/office/powerpoint/2010/main" val="201969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>
          <a:xfrm>
            <a:off x="614149" y="1501254"/>
            <a:ext cx="10918209" cy="4594746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Kasın kasılmasında kullanılan </a:t>
            </a:r>
            <a:r>
              <a:rPr lang="tr-TR" altLang="tr-TR" b="1" u="sng" dirty="0">
                <a:solidFill>
                  <a:srgbClr val="7030A0"/>
                </a:solidFill>
                <a:latin typeface="Comic Sans MS" panose="030F0702030302020204" pitchFamily="66" charset="0"/>
              </a:rPr>
              <a:t>ATP üç sistemden</a:t>
            </a:r>
            <a:r>
              <a:rPr lang="tr-TR" altLang="tr-TR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dirty="0">
                <a:latin typeface="Comic Sans MS" panose="030F0702030302020204" pitchFamily="66" charset="0"/>
              </a:rPr>
              <a:t>elde edilir.</a:t>
            </a:r>
          </a:p>
          <a:p>
            <a:pPr eaLnBrk="1" hangingPunct="1"/>
            <a:endParaRPr lang="tr-TR" altLang="tr-TR" dirty="0">
              <a:latin typeface="Comic Sans MS" panose="030F0702030302020204" pitchFamily="66" charset="0"/>
            </a:endParaRPr>
          </a:p>
          <a:p>
            <a:pPr algn="ctr" eaLnBrk="1" hangingPunct="1"/>
            <a:r>
              <a:rPr lang="tr-TR" altLang="tr-TR" dirty="0" err="1">
                <a:latin typeface="Comic Sans MS" panose="030F0702030302020204" pitchFamily="66" charset="0"/>
              </a:rPr>
              <a:t>Fosfojen</a:t>
            </a:r>
            <a:r>
              <a:rPr lang="tr-TR" altLang="tr-TR" dirty="0">
                <a:latin typeface="Comic Sans MS" panose="030F0702030302020204" pitchFamily="66" charset="0"/>
              </a:rPr>
              <a:t> sistemi</a:t>
            </a:r>
          </a:p>
          <a:p>
            <a:pPr algn="ctr" eaLnBrk="1" hangingPunct="1"/>
            <a:endParaRPr lang="tr-TR" altLang="tr-TR" dirty="0">
              <a:latin typeface="Comic Sans MS" panose="030F0702030302020204" pitchFamily="66" charset="0"/>
            </a:endParaRPr>
          </a:p>
          <a:p>
            <a:pPr algn="ctr" eaLnBrk="1" hangingPunct="1"/>
            <a:r>
              <a:rPr lang="tr-TR" altLang="tr-TR" dirty="0">
                <a:latin typeface="Comic Sans MS" panose="030F0702030302020204" pitchFamily="66" charset="0"/>
              </a:rPr>
              <a:t>Anaerobik </a:t>
            </a:r>
            <a:r>
              <a:rPr lang="tr-TR" altLang="tr-TR" dirty="0" err="1">
                <a:latin typeface="Comic Sans MS" panose="030F0702030302020204" pitchFamily="66" charset="0"/>
              </a:rPr>
              <a:t>glikolizis</a:t>
            </a:r>
            <a:r>
              <a:rPr lang="tr-TR" altLang="tr-TR" dirty="0">
                <a:latin typeface="Comic Sans MS" panose="030F0702030302020204" pitchFamily="66" charset="0"/>
              </a:rPr>
              <a:t> (laktik asit sistemi)</a:t>
            </a:r>
          </a:p>
          <a:p>
            <a:pPr algn="ctr" eaLnBrk="1" hangingPunct="1"/>
            <a:endParaRPr lang="tr-TR" altLang="tr-TR" dirty="0">
              <a:latin typeface="Comic Sans MS" panose="030F0702030302020204" pitchFamily="66" charset="0"/>
            </a:endParaRPr>
          </a:p>
          <a:p>
            <a:pPr algn="ctr" eaLnBrk="1" hangingPunct="1"/>
            <a:r>
              <a:rPr lang="tr-TR" altLang="tr-TR" dirty="0">
                <a:latin typeface="Comic Sans MS" panose="030F0702030302020204" pitchFamily="66" charset="0"/>
              </a:rPr>
              <a:t>Aerobik sistem</a:t>
            </a:r>
          </a:p>
        </p:txBody>
      </p:sp>
    </p:spTree>
    <p:extLst>
      <p:ext uri="{BB962C8B-B14F-4D97-AF65-F5344CB8AC3E}">
        <p14:creationId xmlns:p14="http://schemas.microsoft.com/office/powerpoint/2010/main" val="365913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0874" y="544514"/>
            <a:ext cx="4092054" cy="76567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Dinlenme Olayı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119116" y="2142699"/>
            <a:ext cx="9935571" cy="3726289"/>
          </a:xfrm>
        </p:spPr>
        <p:txBody>
          <a:bodyPr>
            <a:normAutofit/>
          </a:bodyPr>
          <a:lstStyle/>
          <a:p>
            <a:pPr marL="609600" indent="-609600"/>
            <a:r>
              <a:rPr lang="tr-TR" altLang="tr-TR" sz="3200" dirty="0" err="1">
                <a:latin typeface="Comic Sans MS" panose="030F0702030302020204" pitchFamily="66" charset="0"/>
              </a:rPr>
              <a:t>Asetilkolin’in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inaktif</a:t>
            </a:r>
            <a:r>
              <a:rPr lang="tr-TR" altLang="tr-TR" sz="3200" dirty="0">
                <a:latin typeface="Comic Sans MS" panose="030F0702030302020204" pitchFamily="66" charset="0"/>
              </a:rPr>
              <a:t> olmasına bağlıdır. </a:t>
            </a:r>
            <a:r>
              <a:rPr lang="tr-TR" altLang="tr-TR" sz="3200" dirty="0" err="1">
                <a:latin typeface="Comic Sans MS" panose="030F0702030302020204" pitchFamily="66" charset="0"/>
              </a:rPr>
              <a:t>İnaktif</a:t>
            </a:r>
            <a:r>
              <a:rPr lang="tr-TR" altLang="tr-TR" sz="3200" dirty="0">
                <a:latin typeface="Comic Sans MS" panose="030F0702030302020204" pitchFamily="66" charset="0"/>
              </a:rPr>
              <a:t> durum iki olaya bağlıdır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altLang="tr-TR" sz="3200" dirty="0">
              <a:latin typeface="Comic Sans MS" panose="030F0702030302020204" pitchFamily="66" charset="0"/>
            </a:endParaRPr>
          </a:p>
          <a:p>
            <a:pPr marL="609600" indent="-609600">
              <a:buFontTx/>
              <a:buAutoNum type="arabicPeriod"/>
            </a:pPr>
            <a:r>
              <a:rPr lang="tr-TR" altLang="tr-TR" sz="3200" dirty="0">
                <a:latin typeface="Comic Sans MS" panose="030F0702030302020204" pitchFamily="66" charset="0"/>
              </a:rPr>
              <a:t>Uyaran kesmekle</a:t>
            </a:r>
          </a:p>
          <a:p>
            <a:pPr marL="609600" indent="-609600">
              <a:buFontTx/>
              <a:buAutoNum type="arabicPeriod"/>
            </a:pPr>
            <a:r>
              <a:rPr lang="tr-TR" altLang="tr-TR" sz="3200" dirty="0">
                <a:latin typeface="Comic Sans MS" panose="030F0702030302020204" pitchFamily="66" charset="0"/>
              </a:rPr>
              <a:t>Aşırı yorgunluk sonucu </a:t>
            </a:r>
            <a:r>
              <a:rPr lang="tr-TR" altLang="tr-TR" sz="3200" dirty="0" err="1">
                <a:latin typeface="Comic Sans MS" panose="030F0702030302020204" pitchFamily="66" charset="0"/>
              </a:rPr>
              <a:t>kolinesteraz</a:t>
            </a:r>
            <a:r>
              <a:rPr lang="tr-TR" altLang="tr-TR" sz="3200" dirty="0">
                <a:latin typeface="Comic Sans MS" panose="030F0702030302020204" pitchFamily="66" charset="0"/>
              </a:rPr>
              <a:t> enzimi ile </a:t>
            </a:r>
          </a:p>
        </p:txBody>
      </p:sp>
    </p:spTree>
    <p:extLst>
      <p:ext uri="{BB962C8B-B14F-4D97-AF65-F5344CB8AC3E}">
        <p14:creationId xmlns:p14="http://schemas.microsoft.com/office/powerpoint/2010/main" val="151470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17" y="351477"/>
            <a:ext cx="4197824" cy="1325563"/>
          </a:xfrm>
        </p:spPr>
        <p:txBody>
          <a:bodyPr/>
          <a:lstStyle/>
          <a:p>
            <a:pPr>
              <a:defRPr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Kasılma Tipleri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442949"/>
            <a:ext cx="10515600" cy="3734014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tr-TR" altLang="tr-TR" sz="3200" dirty="0" err="1" smtClean="0">
                <a:latin typeface="Comic Sans MS" panose="030F0702030302020204" pitchFamily="66" charset="0"/>
              </a:rPr>
              <a:t>İzotonik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/dinamik/</a:t>
            </a:r>
            <a:r>
              <a:rPr lang="tr-TR" altLang="tr-TR" sz="3200" dirty="0" err="1" smtClean="0">
                <a:latin typeface="Comic Sans MS" panose="030F0702030302020204" pitchFamily="66" charset="0"/>
              </a:rPr>
              <a:t>konsantrik</a:t>
            </a:r>
            <a:endParaRPr lang="tr-TR" altLang="tr-TR" sz="3200" dirty="0">
              <a:latin typeface="Comic Sans MS" panose="030F0702030302020204" pitchFamily="66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tr-TR" altLang="tr-TR" sz="3200" dirty="0" err="1" smtClean="0">
                <a:latin typeface="Comic Sans MS" panose="030F0702030302020204" pitchFamily="66" charset="0"/>
              </a:rPr>
              <a:t>İzometrik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/statik</a:t>
            </a:r>
            <a:endParaRPr lang="tr-TR" altLang="tr-TR" sz="3200" dirty="0">
              <a:latin typeface="Comic Sans MS" panose="030F0702030302020204" pitchFamily="66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tr-TR" altLang="tr-TR" sz="3200" dirty="0">
                <a:latin typeface="Comic Sans MS" panose="030F0702030302020204" pitchFamily="66" charset="0"/>
              </a:rPr>
              <a:t>Eksantrik </a:t>
            </a:r>
            <a:r>
              <a:rPr lang="tr-TR" altLang="tr-TR" sz="3200" dirty="0" smtClean="0">
                <a:latin typeface="Comic Sans MS" panose="030F0702030302020204" pitchFamily="66" charset="0"/>
              </a:rPr>
              <a:t>kasılma</a:t>
            </a:r>
            <a:endParaRPr lang="tr-TR" altLang="tr-TR" sz="3200" dirty="0">
              <a:latin typeface="Comic Sans MS" panose="030F0702030302020204" pitchFamily="66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tr-TR" altLang="tr-TR" sz="3200" dirty="0" err="1">
                <a:latin typeface="Comic Sans MS" panose="030F0702030302020204" pitchFamily="66" charset="0"/>
              </a:rPr>
              <a:t>İzokinetik</a:t>
            </a:r>
            <a:endParaRPr lang="tr-TR" altLang="tr-TR" sz="3200" dirty="0">
              <a:latin typeface="Comic Sans MS" panose="030F0702030302020204" pitchFamily="66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78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98143"/>
            <a:ext cx="10515600" cy="1044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altLang="tr-TR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Kasların Kasılma Özelliklerine Göre </a:t>
            </a:r>
            <a:r>
              <a:rPr lang="tr-TR" altLang="tr-T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Görevleri:</a:t>
            </a:r>
            <a:endParaRPr lang="tr-TR" altLang="tr-TR" sz="4000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009537" y="1657884"/>
            <a:ext cx="642516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err="1" smtClean="0"/>
              <a:t>Agonist</a:t>
            </a:r>
            <a:r>
              <a:rPr lang="tr-TR" sz="2800" dirty="0" smtClean="0"/>
              <a:t> Kaslar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Antagonist Kaslar</a:t>
            </a: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Stabilizatör (</a:t>
            </a:r>
            <a:r>
              <a:rPr lang="tr-TR" sz="2800" dirty="0" err="1" smtClean="0"/>
              <a:t>Fiksatör</a:t>
            </a:r>
            <a:r>
              <a:rPr lang="tr-TR" sz="2800" dirty="0" smtClean="0"/>
              <a:t>)Kaslar</a:t>
            </a: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err="1" smtClean="0"/>
              <a:t>Sinerjist</a:t>
            </a:r>
            <a:r>
              <a:rPr lang="tr-TR" sz="2800" dirty="0" smtClean="0"/>
              <a:t> Kaslar</a:t>
            </a: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err="1" smtClean="0"/>
              <a:t>Nötralizatör</a:t>
            </a:r>
            <a:r>
              <a:rPr lang="tr-TR" sz="2800" dirty="0" smtClean="0"/>
              <a:t> Kaslar</a:t>
            </a:r>
            <a:endParaRPr lang="tr-TR" sz="2800" dirty="0"/>
          </a:p>
          <a:p>
            <a:endParaRPr lang="tr-TR" sz="2800" dirty="0" smtClean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9782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557091"/>
              </p:ext>
            </p:extLst>
          </p:nvPr>
        </p:nvGraphicFramePr>
        <p:xfrm>
          <a:off x="12508" y="0"/>
          <a:ext cx="12179492" cy="697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4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4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4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48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9972">
                <a:tc>
                  <a:txBody>
                    <a:bodyPr/>
                    <a:lstStyle/>
                    <a:p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İskelet Kası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Düz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Kas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Kalp Kası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97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Mikroskobik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Çizgili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Düz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Çizgili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97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Lif Düzenlemesi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Sarkomerler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Demetler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Sarkomerler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106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Lif Proteinleri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Aktin, </a:t>
                      </a:r>
                      <a:r>
                        <a:rPr lang="tr-TR" dirty="0" err="1" smtClean="0"/>
                        <a:t>myozin,troponin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tropomyozin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Aktin,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myozin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tropomyozin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Aktin, </a:t>
                      </a:r>
                      <a:r>
                        <a:rPr lang="tr-TR" dirty="0" err="1" smtClean="0"/>
                        <a:t>myozin,troponin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tropomyozin</a:t>
                      </a:r>
                      <a:endParaRPr lang="tr-TR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97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Kontrol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İstemli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İstemsiz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İstemsiz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97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Sinirler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Somatik</a:t>
                      </a:r>
                      <a:r>
                        <a:rPr lang="tr-TR" baseline="0" dirty="0" smtClean="0"/>
                        <a:t> motor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Otonom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Otonom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972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Hormonal</a:t>
                      </a:r>
                      <a:r>
                        <a:rPr lang="tr-TR" b="1" dirty="0" smtClean="0"/>
                        <a:t> Etki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Yok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Bir çok hormon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Epinefrin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106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Hareket sistemi ve bazı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sfinkterler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ORgan</a:t>
                      </a:r>
                      <a:r>
                        <a:rPr lang="tr-TR" dirty="0" smtClean="0"/>
                        <a:t> duvarları, </a:t>
                      </a:r>
                      <a:r>
                        <a:rPr lang="tr-TR" dirty="0" err="1" smtClean="0"/>
                        <a:t>tübüler</a:t>
                      </a:r>
                      <a:r>
                        <a:rPr lang="tr-TR" dirty="0" smtClean="0"/>
                        <a:t> yapılar, </a:t>
                      </a:r>
                      <a:r>
                        <a:rPr lang="tr-TR" dirty="0" err="1" smtClean="0"/>
                        <a:t>sfinkterler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kalp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106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Morfoloji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Çok çekirdekli,</a:t>
                      </a:r>
                      <a:r>
                        <a:rPr lang="tr-TR" baseline="0" dirty="0" smtClean="0"/>
                        <a:t> büyük, silindirik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Çok çekirdekli, iğ biçimli, küçük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Daha kısa ve dallı lifler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106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İç</a:t>
                      </a:r>
                      <a:r>
                        <a:rPr lang="tr-TR" b="1" baseline="0" dirty="0" smtClean="0"/>
                        <a:t> Yapı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 </a:t>
                      </a:r>
                      <a:r>
                        <a:rPr lang="tr-TR" dirty="0" err="1" smtClean="0"/>
                        <a:t>tübül</a:t>
                      </a:r>
                      <a:r>
                        <a:rPr lang="tr-TR" dirty="0" smtClean="0"/>
                        <a:t> ve S,R </a:t>
                      </a:r>
                      <a:r>
                        <a:rPr lang="tr-TR" dirty="0" err="1" smtClean="0"/>
                        <a:t>triadlar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 </a:t>
                      </a:r>
                      <a:r>
                        <a:rPr lang="tr-TR" dirty="0" err="1" smtClean="0"/>
                        <a:t>tübül</a:t>
                      </a:r>
                      <a:r>
                        <a:rPr lang="tr-TR" baseline="0" dirty="0" smtClean="0"/>
                        <a:t> yok, S, R </a:t>
                      </a:r>
                      <a:r>
                        <a:rPr lang="tr-TR" baseline="0" dirty="0" err="1" smtClean="0"/>
                        <a:t>mninimum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T </a:t>
                      </a:r>
                      <a:r>
                        <a:rPr lang="tr-TR" dirty="0" err="1" smtClean="0"/>
                        <a:t>tübül</a:t>
                      </a:r>
                      <a:r>
                        <a:rPr lang="tr-TR" dirty="0" smtClean="0"/>
                        <a:t> ve S,R </a:t>
                      </a:r>
                      <a:r>
                        <a:rPr lang="tr-TR" dirty="0" err="1" smtClean="0"/>
                        <a:t>triadlar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997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Kasılma Hızı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En hızlı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En yavaş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Orta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997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Tek</a:t>
                      </a:r>
                      <a:r>
                        <a:rPr lang="tr-TR" b="1" baseline="0" dirty="0" smtClean="0"/>
                        <a:t> Lif Kasılma Gücü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Hep veya hiç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Dereceli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Dereceli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997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Kasılma Başlangıcı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Motor nöron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Otonomik</a:t>
                      </a:r>
                      <a:r>
                        <a:rPr lang="tr-TR" dirty="0" smtClean="0"/>
                        <a:t> olabilir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Otonomik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39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tr-TR" alt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TÜM KASLARIN ORTAK ÖZELLİKLERİ;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8243" y="1608342"/>
            <a:ext cx="10515600" cy="4351338"/>
          </a:xfrm>
        </p:spPr>
        <p:txBody>
          <a:bodyPr/>
          <a:lstStyle/>
          <a:p>
            <a:pPr marL="457200" lvl="2" indent="-457200">
              <a:spcBef>
                <a:spcPts val="1000"/>
              </a:spcBef>
              <a:buFont typeface="+mj-lt"/>
              <a:buAutoNum type="arabicPeriod"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Kendisini </a:t>
            </a:r>
            <a:r>
              <a:rPr lang="tr-TR" altLang="tr-T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inerve</a:t>
            </a:r>
            <a:r>
              <a:rPr lang="tr-TR" altLang="tr-TR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eden </a:t>
            </a:r>
            <a:r>
              <a:rPr lang="tr-TR" altLang="tr-T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periferik</a:t>
            </a:r>
            <a:r>
              <a:rPr lang="tr-TR" altLang="tr-TR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sinir tarafından 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uyarılabilme</a:t>
            </a:r>
          </a:p>
          <a:p>
            <a:pPr marL="457200" lvl="2" indent="-457200">
              <a:spcBef>
                <a:spcPts val="1000"/>
              </a:spcBef>
              <a:buFont typeface="+mj-lt"/>
              <a:buAutoNum type="arabicPeriod"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Bir </a:t>
            </a:r>
            <a:r>
              <a:rPr lang="tr-TR" altLang="tr-T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stimulusa</a:t>
            </a:r>
            <a:r>
              <a:rPr lang="tr-TR" altLang="tr-TR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kasılarak cevap 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verme</a:t>
            </a:r>
          </a:p>
          <a:p>
            <a:pPr marL="457200" lvl="2" indent="-457200">
              <a:spcBef>
                <a:spcPts val="1000"/>
              </a:spcBef>
              <a:buFont typeface="+mj-lt"/>
              <a:buAutoNum type="arabicPeriod"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Gelen </a:t>
            </a:r>
            <a:r>
              <a:rPr lang="tr-TR" altLang="tr-TR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uyarıyı diğer kas gruplarına 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aktarma</a:t>
            </a:r>
          </a:p>
          <a:p>
            <a:pPr marL="457200" lvl="2" indent="-457200">
              <a:spcBef>
                <a:spcPts val="1000"/>
              </a:spcBef>
              <a:buFont typeface="+mj-lt"/>
              <a:buAutoNum type="arabicPeriod"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Şeklini </a:t>
            </a:r>
            <a:r>
              <a:rPr lang="tr-TR" altLang="tr-TR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değiştirmek isteyen kuvvetlere karşı iç sürtünmeler yolu ile direnç 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gösterme (Viskozite)</a:t>
            </a:r>
          </a:p>
          <a:p>
            <a:pPr marL="457200" lvl="2" indent="-457200">
              <a:spcBef>
                <a:spcPts val="1000"/>
              </a:spcBef>
              <a:buFont typeface="+mj-lt"/>
              <a:buAutoNum type="arabicPeriod"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Kasların </a:t>
            </a:r>
            <a:r>
              <a:rPr lang="tr-TR" altLang="tr-TR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esneyip kuvvet ortadan kalktığında eski haline dönebilme yeteneğidir. </a:t>
            </a:r>
          </a:p>
          <a:p>
            <a:pPr marL="0" lvl="2" indent="0">
              <a:spcBef>
                <a:spcPts val="1000"/>
              </a:spcBef>
              <a:buNone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Elastisite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altLang="tr-TR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457200" lvl="2" indent="-457200">
              <a:spcBef>
                <a:spcPts val="1000"/>
              </a:spcBef>
              <a:buFont typeface="+mj-lt"/>
              <a:buAutoNum type="arabicPeriod"/>
            </a:pPr>
            <a:endParaRPr lang="tr-TR" altLang="tr-TR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228600" lvl="2">
              <a:spcBef>
                <a:spcPts val="1000"/>
              </a:spcBef>
            </a:pPr>
            <a:endParaRPr lang="tr-TR" altLang="tr-TR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228600" lvl="2">
              <a:spcBef>
                <a:spcPts val="1000"/>
              </a:spcBef>
            </a:pPr>
            <a:endParaRPr lang="tr-TR" altLang="tr-TR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228600" lvl="2">
              <a:spcBef>
                <a:spcPts val="1000"/>
              </a:spcBef>
            </a:pPr>
            <a:endParaRPr lang="tr-TR" altLang="tr-TR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175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765175"/>
            <a:ext cx="8229600" cy="536098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>
                <a:latin typeface="Comic Sans MS" panose="030F0702030302020204" pitchFamily="66" charset="0"/>
              </a:rPr>
              <a:t>Kasın en önemli biyolojik özelliği dış uyaran karşısında </a:t>
            </a:r>
            <a:r>
              <a:rPr lang="tr-TR" alt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aktif kasılma </a:t>
            </a:r>
            <a:r>
              <a:rPr lang="tr-TR" altLang="tr-TR" dirty="0">
                <a:latin typeface="Comic Sans MS" panose="030F0702030302020204" pitchFamily="66" charset="0"/>
              </a:rPr>
              <a:t>yeteneğidir.</a:t>
            </a:r>
          </a:p>
          <a:p>
            <a:pPr eaLnBrk="1" hangingPunct="1">
              <a:defRPr/>
            </a:pPr>
            <a:endParaRPr lang="tr-TR" altLang="tr-TR" dirty="0"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r>
              <a:rPr lang="tr-TR" altLang="tr-TR" dirty="0">
                <a:latin typeface="Comic Sans MS" panose="030F0702030302020204" pitchFamily="66" charset="0"/>
              </a:rPr>
              <a:t>Uyarı; </a:t>
            </a:r>
            <a:r>
              <a:rPr lang="tr-TR" altLang="tr-TR" u="sng" dirty="0">
                <a:latin typeface="Comic Sans MS" panose="030F0702030302020204" pitchFamily="66" charset="0"/>
              </a:rPr>
              <a:t>elektriksel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u="sng" dirty="0">
                <a:latin typeface="Comic Sans MS" panose="030F0702030302020204" pitchFamily="66" charset="0"/>
              </a:rPr>
              <a:t>kimyasal</a:t>
            </a:r>
            <a:r>
              <a:rPr lang="tr-TR" altLang="tr-TR" dirty="0">
                <a:latin typeface="Comic Sans MS" panose="030F0702030302020204" pitchFamily="66" charset="0"/>
              </a:rPr>
              <a:t> ya da </a:t>
            </a:r>
            <a:r>
              <a:rPr lang="tr-TR" altLang="tr-TR" u="sng" dirty="0" err="1" smtClean="0">
                <a:latin typeface="Comic Sans MS" panose="030F0702030302020204" pitchFamily="66" charset="0"/>
              </a:rPr>
              <a:t>mekaniksel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tr-TR" altLang="tr-TR" dirty="0">
                <a:latin typeface="Comic Sans MS" panose="030F0702030302020204" pitchFamily="66" charset="0"/>
              </a:rPr>
              <a:t>olabilir.</a:t>
            </a:r>
          </a:p>
          <a:p>
            <a:pPr eaLnBrk="1" hangingPunct="1">
              <a:defRPr/>
            </a:pPr>
            <a:endParaRPr lang="tr-TR" altLang="tr-TR" dirty="0"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r>
              <a:rPr lang="tr-TR" altLang="tr-TR" dirty="0">
                <a:latin typeface="Comic Sans MS" panose="030F0702030302020204" pitchFamily="66" charset="0"/>
              </a:rPr>
              <a:t>Uyarana verilen kasılma cevabı sonucunda, kas </a:t>
            </a:r>
            <a:r>
              <a:rPr lang="tr-TR" altLang="tr-TR" dirty="0" err="1">
                <a:latin typeface="Comic Sans MS" panose="030F0702030302020204" pitchFamily="66" charset="0"/>
              </a:rPr>
              <a:t>istirahattaki</a:t>
            </a:r>
            <a:r>
              <a:rPr lang="tr-TR" altLang="tr-TR" dirty="0">
                <a:latin typeface="Comic Sans MS" panose="030F0702030302020204" pitchFamily="66" charset="0"/>
              </a:rPr>
              <a:t> boyunun </a:t>
            </a:r>
            <a:r>
              <a:rPr lang="tr-TR" altLang="tr-TR" dirty="0" smtClean="0">
                <a:latin typeface="Comic Sans MS" panose="030F0702030302020204" pitchFamily="66" charset="0"/>
              </a:rPr>
              <a:t>1/3’üne kadar </a:t>
            </a:r>
            <a:r>
              <a:rPr lang="tr-TR" altLang="tr-TR" dirty="0">
                <a:latin typeface="Comic Sans MS" panose="030F0702030302020204" pitchFamily="66" charset="0"/>
              </a:rPr>
              <a:t>kısalabilir.</a:t>
            </a:r>
          </a:p>
          <a:p>
            <a:pPr eaLnBrk="1" hangingPunct="1">
              <a:defRPr/>
            </a:pP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11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1703389" y="549276"/>
            <a:ext cx="9993688" cy="6048375"/>
          </a:xfrm>
        </p:spPr>
        <p:txBody>
          <a:bodyPr/>
          <a:lstStyle/>
          <a:p>
            <a:pPr eaLnBrk="1" hangingPunct="1"/>
            <a:r>
              <a:rPr lang="tr-TR" altLang="tr-TR" dirty="0">
                <a:latin typeface="Comic Sans MS" panose="030F0702030302020204" pitchFamily="66" charset="0"/>
              </a:rPr>
              <a:t>Gevşemiş durumdaki bir kasa bir yük </a:t>
            </a:r>
            <a:r>
              <a:rPr lang="tr-TR" altLang="tr-TR" dirty="0" smtClean="0">
                <a:latin typeface="Comic Sans MS" panose="030F0702030302020204" pitchFamily="66" charset="0"/>
              </a:rPr>
              <a:t>bindiğinde </a:t>
            </a:r>
            <a:r>
              <a:rPr lang="tr-TR" altLang="tr-TR" dirty="0">
                <a:latin typeface="Comic Sans MS" panose="030F0702030302020204" pitchFamily="66" charset="0"/>
              </a:rPr>
              <a:t>(statik gerilim) kasta uzama meydana gelir;</a:t>
            </a:r>
          </a:p>
          <a:p>
            <a:pPr eaLnBrk="1" hangingPunct="1"/>
            <a:endParaRPr lang="tr-TR" altLang="tr-TR" dirty="0" smtClean="0">
              <a:latin typeface="Comic Sans MS" panose="030F0702030302020204" pitchFamily="66" charset="0"/>
            </a:endParaRPr>
          </a:p>
          <a:p>
            <a:pPr marL="1611313" eaLnBrk="1" hangingPunct="1">
              <a:buFont typeface="Wingdings" panose="05000000000000000000" pitchFamily="2" charset="2"/>
              <a:buNone/>
            </a:pPr>
            <a:r>
              <a:rPr lang="tr-TR" altLang="tr-TR" sz="1800" dirty="0" smtClean="0">
                <a:latin typeface="Comic Sans MS" panose="030F0702030302020204" pitchFamily="66" charset="0"/>
              </a:rPr>
              <a:t>k=Kas </a:t>
            </a:r>
            <a:r>
              <a:rPr lang="tr-TR" altLang="tr-TR" sz="1800" dirty="0" err="1" smtClean="0">
                <a:latin typeface="Comic Sans MS" panose="030F0702030302020204" pitchFamily="66" charset="0"/>
              </a:rPr>
              <a:t>stabilitesi</a:t>
            </a:r>
            <a:endParaRPr lang="tr-TR" altLang="tr-TR" sz="1800" dirty="0" smtClean="0">
              <a:latin typeface="Comic Sans MS" panose="030F0702030302020204" pitchFamily="66" charset="0"/>
            </a:endParaRPr>
          </a:p>
          <a:p>
            <a:pPr marL="1611313" eaLnBrk="1" hangingPunct="1">
              <a:buFont typeface="Wingdings" panose="05000000000000000000" pitchFamily="2" charset="2"/>
              <a:buNone/>
            </a:pPr>
            <a:r>
              <a:rPr lang="tr-TR" altLang="tr-TR" sz="1800" dirty="0" smtClean="0">
                <a:latin typeface="Comic Sans MS" panose="030F0702030302020204" pitchFamily="66" charset="0"/>
              </a:rPr>
              <a:t>p=Uygulanan yük</a:t>
            </a:r>
          </a:p>
          <a:p>
            <a:pPr marL="1611313" eaLnBrk="1" hangingPunct="1">
              <a:buFont typeface="Wingdings" panose="05000000000000000000" pitchFamily="2" charset="2"/>
              <a:buNone/>
            </a:pPr>
            <a:r>
              <a:rPr lang="tr-TR" altLang="tr-TR" sz="1800" dirty="0" smtClean="0">
                <a:latin typeface="Comic Sans MS" panose="030F0702030302020204" pitchFamily="66" charset="0"/>
              </a:rPr>
              <a:t>L=Kasın boyu                           </a:t>
            </a:r>
          </a:p>
          <a:p>
            <a:pPr marL="1611313" eaLnBrk="1" hangingPunct="1">
              <a:buFont typeface="Wingdings" panose="05000000000000000000" pitchFamily="2" charset="2"/>
              <a:buNone/>
            </a:pPr>
            <a:r>
              <a:rPr lang="tr-TR" altLang="tr-TR" sz="1800" dirty="0" smtClean="0">
                <a:latin typeface="Comic Sans MS" panose="030F0702030302020204" pitchFamily="66" charset="0"/>
                <a:cs typeface="Arial" panose="020B0604020202020204" pitchFamily="34" charset="0"/>
              </a:rPr>
              <a:t>A=Kasın kesit yüzey alan   </a:t>
            </a: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      </a:t>
            </a:r>
            <a:r>
              <a:rPr lang="tr-TR" altLang="tr-TR" b="1" dirty="0">
                <a:latin typeface="Comic Sans MS" panose="030F0702030302020204" pitchFamily="66" charset="0"/>
                <a:cs typeface="Arial" panose="020B0604020202020204" pitchFamily="34" charset="0"/>
              </a:rPr>
              <a:t>	</a:t>
            </a:r>
            <a:r>
              <a:rPr lang="el-GR" alt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Arial" panose="020B0604020202020204" pitchFamily="34" charset="0"/>
              </a:rPr>
              <a:t>Δ</a:t>
            </a:r>
            <a:r>
              <a:rPr lang="tr-TR" alt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Arial" panose="020B0604020202020204" pitchFamily="34" charset="0"/>
              </a:rPr>
              <a:t>= </a:t>
            </a:r>
            <a:r>
              <a:rPr lang="tr-TR" altLang="tr-TR" b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Arial" panose="020B0604020202020204" pitchFamily="34" charset="0"/>
              </a:rPr>
              <a:t>p x l x k</a:t>
            </a:r>
          </a:p>
          <a:p>
            <a:pPr marL="1611313" eaLnBrk="1" hangingPunct="1">
              <a:buFont typeface="Wingdings" panose="05000000000000000000" pitchFamily="2" charset="2"/>
              <a:buNone/>
            </a:pPr>
            <a:r>
              <a:rPr lang="el-GR" altLang="tr-TR" sz="1800" dirty="0" smtClean="0">
                <a:latin typeface="Comic Sans MS" panose="030F0702030302020204" pitchFamily="66" charset="0"/>
                <a:cs typeface="Arial" panose="020B0604020202020204" pitchFamily="34" charset="0"/>
              </a:rPr>
              <a:t>Δ</a:t>
            </a:r>
            <a:r>
              <a:rPr lang="tr-TR" altLang="tr-TR" sz="1800" dirty="0" smtClean="0">
                <a:latin typeface="Comic Sans MS" panose="030F0702030302020204" pitchFamily="66" charset="0"/>
                <a:cs typeface="Arial" panose="020B0604020202020204" pitchFamily="34" charset="0"/>
              </a:rPr>
              <a:t>=Kastaki uzama   				        </a:t>
            </a:r>
            <a:r>
              <a:rPr lang="tr-TR" altLang="tr-T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Arial" panose="020B0604020202020204" pitchFamily="34" charset="0"/>
              </a:rPr>
              <a:t>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</a:rPr>
              <a:t>Uzama;		 yük ve kasın boyu ile  </a:t>
            </a:r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</a:rPr>
              <a:t> doğru;</a:t>
            </a:r>
          </a:p>
          <a:p>
            <a:pPr marL="0" indent="0" eaLnBrk="1" hangingPunct="1">
              <a:buNone/>
            </a:pPr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</a:rPr>
              <a:t>			 yüzey alanı ile</a:t>
            </a: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	</a:t>
            </a:r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</a:rPr>
              <a:t>	</a:t>
            </a:r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</a:rPr>
              <a:t> ters orantılıdır.</a:t>
            </a:r>
            <a:r>
              <a:rPr lang="tr-TR" altLang="tr-TR" dirty="0" smtClean="0">
                <a:cs typeface="Arial" panose="020B0604020202020204" pitchFamily="34" charset="0"/>
              </a:rPr>
              <a:t>                           </a:t>
            </a:r>
            <a:endParaRPr lang="el-GR" altLang="tr-TR" baseline="70000" dirty="0" smtClean="0">
              <a:cs typeface="Arial" panose="020B0604020202020204" pitchFamily="34" charset="0"/>
            </a:endParaRP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09458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16284" y="1032195"/>
            <a:ext cx="9575402" cy="5508625"/>
          </a:xfrm>
        </p:spPr>
        <p:txBody>
          <a:bodyPr rtlCol="0">
            <a:normAutofit/>
          </a:bodyPr>
          <a:lstStyle/>
          <a:p>
            <a:pPr marL="91440" indent="-91440">
              <a:buNone/>
              <a:defRPr/>
            </a:pPr>
            <a:r>
              <a:rPr lang="tr-TR" altLang="tr-TR" b="1" i="1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HOOK Kanunu</a:t>
            </a:r>
            <a:r>
              <a:rPr lang="tr-TR" altLang="tr-TR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</a:p>
          <a:p>
            <a:pPr marL="91440" indent="-91440">
              <a:defRPr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Kasın </a:t>
            </a:r>
            <a:r>
              <a:rPr lang="tr-TR" altLang="tr-TR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uzaması belirli bir noktaya kadar belirli bir oranda devam eder.</a:t>
            </a:r>
          </a:p>
          <a:p>
            <a:pPr marL="91440" indent="-91440">
              <a:defRPr/>
            </a:pPr>
            <a:endParaRPr lang="tr-TR" altLang="tr-TR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91440" indent="-91440">
              <a:defRPr/>
            </a:pPr>
            <a:r>
              <a:rPr lang="tr-TR" altLang="tr-TR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O noktadan sonra aynı kuvvet daha az uzama sağlayacağından aynı miktardaki uzama için daha fazla kuvvet gerekir. </a:t>
            </a:r>
          </a:p>
          <a:p>
            <a:pPr marL="91440" indent="-91440">
              <a:defRPr/>
            </a:pPr>
            <a:endParaRPr lang="tr-TR" altLang="tr-TR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90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Kaslar, </a:t>
            </a:r>
            <a:r>
              <a:rPr lang="tr-TR" altLang="tr-TR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tendonlara</a:t>
            </a:r>
            <a:r>
              <a:rPr lang="tr-TR" alt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 göre </a:t>
            </a:r>
            <a:r>
              <a:rPr lang="tr-TR" altLang="tr-TR" u="sng" dirty="0">
                <a:solidFill>
                  <a:srgbClr val="FF0000"/>
                </a:solidFill>
                <a:latin typeface="Comic Sans MS" panose="030F0702030302020204" pitchFamily="66" charset="0"/>
              </a:rPr>
              <a:t>60</a:t>
            </a:r>
            <a:r>
              <a:rPr lang="tr-TR" alt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 kat daha az dayanıklıdır. </a:t>
            </a:r>
            <a:endParaRPr lang="tr-TR" altLang="tr-TR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tr-TR" altLang="tr-TR" dirty="0" smtClean="0">
                <a:latin typeface="Comic Sans MS" panose="030F0702030302020204" pitchFamily="66" charset="0"/>
              </a:rPr>
              <a:t>Kaslar </a:t>
            </a:r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</a:rPr>
              <a:t>3,6kg/</a:t>
            </a:r>
            <a:r>
              <a:rPr lang="tr-TR" altLang="tr-TR" dirty="0" smtClean="0">
                <a:latin typeface="Comic Sans MS" panose="030F0702030302020204" pitchFamily="66" charset="0"/>
              </a:rPr>
              <a:t>cm</a:t>
            </a:r>
            <a:r>
              <a:rPr lang="en-US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²</a:t>
            </a:r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yüke dayanabilir. </a:t>
            </a:r>
            <a:endParaRPr lang="tr-TR" altLang="tr-TR" dirty="0" smtClean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</a:rPr>
              <a:t>Kasın </a:t>
            </a: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kesit yüzeyi </a:t>
            </a:r>
            <a:r>
              <a:rPr lang="tr-TR" altLang="tr-TR" dirty="0" err="1">
                <a:latin typeface="Comic Sans MS" panose="030F0702030302020204" pitchFamily="66" charset="0"/>
                <a:cs typeface="Arial" panose="020B0604020202020204" pitchFamily="34" charset="0"/>
              </a:rPr>
              <a:t>tendondan</a:t>
            </a: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 geniştir</a:t>
            </a:r>
          </a:p>
          <a:p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99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1305036" y="1201487"/>
            <a:ext cx="9830726" cy="4868862"/>
          </a:xfrm>
        </p:spPr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   Devamlı ve pasif gerilim (</a:t>
            </a:r>
            <a:r>
              <a:rPr lang="tr-TR" altLang="tr-TR" dirty="0" err="1">
                <a:latin typeface="Comic Sans MS" panose="030F0702030302020204" pitchFamily="66" charset="0"/>
                <a:cs typeface="Arial" panose="020B0604020202020204" pitchFamily="34" charset="0"/>
              </a:rPr>
              <a:t>stress</a:t>
            </a: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) kasta kalıcı yapısal değişikliklere yol açar.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   Bu değişiklikler kopma noktasından daha önce meydana gelir.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   Bu değişimler </a:t>
            </a:r>
            <a:r>
              <a:rPr lang="tr-TR" altLang="tr-TR" dirty="0" err="1" smtClean="0">
                <a:latin typeface="Comic Sans MS" panose="030F0702030302020204" pitchFamily="66" charset="0"/>
                <a:cs typeface="Arial" panose="020B0604020202020204" pitchFamily="34" charset="0"/>
              </a:rPr>
              <a:t>atrofiden</a:t>
            </a:r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tr-TR" altLang="tr-TR" dirty="0" smtClean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cs typeface="Arial" panose="020B0604020202020204" pitchFamily="34" charset="0"/>
              </a:rPr>
              <a:t>fibrozise</a:t>
            </a: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 kadar değişir.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tr-TR" altLang="tr-TR" dirty="0">
                <a:latin typeface="Comic Sans MS" panose="030F0702030302020204" pitchFamily="66" charset="0"/>
                <a:cs typeface="Arial" panose="020B0604020202020204" pitchFamily="34" charset="0"/>
              </a:rPr>
              <a:t>   Bir kas herhangi bir patolojik durum oluşmadan orijinal boyunun 1,6’sı kadar uzayabilir, bu sınır aşılır ise kopma meydana gelecektir.</a:t>
            </a:r>
          </a:p>
          <a:p>
            <a:pPr eaLnBrk="1" hangingPunct="1"/>
            <a:endParaRPr lang="tr-TR" altLang="tr-TR" dirty="0" smtClean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tr-TR" dirty="0" smtClean="0">
              <a:cs typeface="Arial" panose="020B0604020202020204" pitchFamily="34" charset="0"/>
            </a:endParaRP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1509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988</Words>
  <Application>Microsoft Office PowerPoint</Application>
  <PresentationFormat>Geniş ekran</PresentationFormat>
  <Paragraphs>226</Paragraphs>
  <Slides>29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7" baseType="lpstr">
      <vt:lpstr>Arial</vt:lpstr>
      <vt:lpstr>Calibri</vt:lpstr>
      <vt:lpstr>Calibri Light</vt:lpstr>
      <vt:lpstr>Comic Sans MS</vt:lpstr>
      <vt:lpstr>Courier New</vt:lpstr>
      <vt:lpstr>Symbol</vt:lpstr>
      <vt:lpstr>Wingdings</vt:lpstr>
      <vt:lpstr>Office Teması</vt:lpstr>
      <vt:lpstr>4. KAS DOKUSU</vt:lpstr>
      <vt:lpstr>Kaslar Üç Ana Grup Altında İncelenir;</vt:lpstr>
      <vt:lpstr>PowerPoint Sunusu</vt:lpstr>
      <vt:lpstr>TÜM KASLARIN ORTAK ÖZELLİKLERİ;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Sarkomer</vt:lpstr>
      <vt:lpstr>Lif Tipleri</vt:lpstr>
      <vt:lpstr>PowerPoint Sunusu</vt:lpstr>
      <vt:lpstr>Lif Yapısı</vt:lpstr>
      <vt:lpstr>Kas Kuvvetini Etkileyen Mekanik Faktörler</vt:lpstr>
      <vt:lpstr>İskelet Kasının İnnervasyonu</vt:lpstr>
      <vt:lpstr>PowerPoint Sunusu</vt:lpstr>
      <vt:lpstr>PowerPoint Sunusu</vt:lpstr>
      <vt:lpstr>Kasın Kasılması (Fizyolojik)</vt:lpstr>
      <vt:lpstr>Kasılmanın Gerçekleşmesi</vt:lpstr>
      <vt:lpstr>PowerPoint Sunusu</vt:lpstr>
      <vt:lpstr>Dinlenme Olayı</vt:lpstr>
      <vt:lpstr>Kasılma Tipleri</vt:lpstr>
      <vt:lpstr>Kasların Kasılma Özelliklerine Göre Görevleri: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</dc:title>
  <dc:creator>aybüke seven</dc:creator>
  <cp:lastModifiedBy>user02</cp:lastModifiedBy>
  <cp:revision>130</cp:revision>
  <dcterms:created xsi:type="dcterms:W3CDTF">2016-10-29T16:04:23Z</dcterms:created>
  <dcterms:modified xsi:type="dcterms:W3CDTF">2018-06-25T12:37:45Z</dcterms:modified>
</cp:coreProperties>
</file>