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81" r:id="rId5"/>
    <p:sldId id="282" r:id="rId6"/>
    <p:sldId id="283" r:id="rId7"/>
    <p:sldId id="269" r:id="rId8"/>
    <p:sldId id="27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9027-0866-4FE2-9A64-1CE463C34C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851648" cy="18288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REVİZE TRAVMA CRAMS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854696" cy="1752600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Osman Furkan ERGÜN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REVİZE TRAVMA SKORU </a:t>
            </a:r>
            <a:br>
              <a:rPr lang="tr-TR" dirty="0" smtClean="0"/>
            </a:br>
            <a:r>
              <a:rPr lang="tr-TR" dirty="0" smtClean="0"/>
              <a:t>RTS (</a:t>
            </a:r>
            <a:r>
              <a:rPr lang="tr-TR" dirty="0" err="1" smtClean="0"/>
              <a:t>Triaj</a:t>
            </a:r>
            <a:r>
              <a:rPr lang="tr-TR" dirty="0" smtClean="0"/>
              <a:t>-RTS)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www.resusitasyon.com/wp-content/uploads/2016/10/r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fontAlgn="b"/>
            <a:r>
              <a:rPr lang="tr-TR" sz="2000" dirty="0" smtClean="0">
                <a:latin typeface="Comic Sans MS" pitchFamily="66" charset="0"/>
              </a:rPr>
              <a:t>Hastane öncesi alanda yada acil servislerde RTS, puanlama yönünden çok daha pratik bir şekilde uygulanması nedeniyle daha efektif olarak kullanılmaktadır.  3 ayrı kriterin, 4 puan üzerinden ayrı ayrı puanlanması ile oluşur. </a:t>
            </a:r>
          </a:p>
          <a:p>
            <a:pPr fontAlgn="b"/>
            <a:endParaRPr lang="tr-TR" sz="2000" dirty="0" smtClean="0">
              <a:latin typeface="Comic Sans MS" pitchFamily="66" charset="0"/>
            </a:endParaRPr>
          </a:p>
          <a:p>
            <a:pPr fontAlgn="b"/>
            <a:r>
              <a:rPr lang="tr-TR" sz="2000" dirty="0" smtClean="0">
                <a:latin typeface="Comic Sans MS" pitchFamily="66" charset="0"/>
              </a:rPr>
              <a:t>Üç kriterin değerlendirilmesi sonucunda hastalar 0-12 arasında puan alırlar. RTS </a:t>
            </a:r>
            <a:r>
              <a:rPr lang="tr-TR" sz="2000" dirty="0" err="1" smtClean="0">
                <a:latin typeface="Comic Sans MS" pitchFamily="66" charset="0"/>
              </a:rPr>
              <a:t>skorlamasından</a:t>
            </a:r>
            <a:r>
              <a:rPr lang="tr-TR" sz="2000" dirty="0" smtClean="0">
                <a:latin typeface="Comic Sans MS" pitchFamily="66" charset="0"/>
              </a:rPr>
              <a:t> 11 ve altı puan alan hastalarda ölümcül yaralanma oranı yaklaşık %97′ </a:t>
            </a:r>
            <a:r>
              <a:rPr lang="tr-TR" sz="2000" dirty="0" err="1" smtClean="0">
                <a:latin typeface="Comic Sans MS" pitchFamily="66" charset="0"/>
              </a:rPr>
              <a:t>dir</a:t>
            </a:r>
            <a:r>
              <a:rPr lang="tr-TR" sz="2000" dirty="0" smtClean="0">
                <a:latin typeface="Comic Sans MS" pitchFamily="66" charset="0"/>
              </a:rPr>
              <a:t>. Bu hastaların mümkünse bir travma merkezine transportunun sağlanması ve mutlaka alanında uzman kişiler tarafından değerlendirilmesi gerekmektedir.</a:t>
            </a:r>
          </a:p>
          <a:p>
            <a:pPr fontAlgn="b"/>
            <a:endParaRPr lang="tr-TR" sz="2000" dirty="0" smtClean="0">
              <a:latin typeface="Comic Sans MS" pitchFamily="66" charset="0"/>
            </a:endParaRPr>
          </a:p>
          <a:p>
            <a:pPr fontAlgn="b"/>
            <a:r>
              <a:rPr lang="tr-TR" sz="2000" dirty="0" smtClean="0">
                <a:latin typeface="Comic Sans MS" pitchFamily="66" charset="0"/>
              </a:rPr>
              <a:t>RTS puanı, </a:t>
            </a:r>
            <a:r>
              <a:rPr lang="tr-TR" sz="2000" dirty="0" err="1" smtClean="0">
                <a:latin typeface="Comic Sans MS" pitchFamily="66" charset="0"/>
              </a:rPr>
              <a:t>Glaskow</a:t>
            </a:r>
            <a:r>
              <a:rPr lang="tr-TR" sz="2000" dirty="0" smtClean="0">
                <a:latin typeface="Comic Sans MS" pitchFamily="66" charset="0"/>
              </a:rPr>
              <a:t> koma skalasının yanlış değerlendirilmesi, (alkol, uyuşturucu kullanımı, </a:t>
            </a:r>
            <a:r>
              <a:rPr lang="tr-TR" sz="2000" dirty="0" err="1" smtClean="0">
                <a:latin typeface="Comic Sans MS" pitchFamily="66" charset="0"/>
              </a:rPr>
              <a:t>sedasyon</a:t>
            </a:r>
            <a:r>
              <a:rPr lang="tr-TR" sz="2000" dirty="0" smtClean="0">
                <a:latin typeface="Comic Sans MS" pitchFamily="66" charset="0"/>
              </a:rPr>
              <a:t>) ve </a:t>
            </a:r>
            <a:r>
              <a:rPr lang="tr-TR" sz="2000" dirty="0" err="1" smtClean="0">
                <a:latin typeface="Comic Sans MS" pitchFamily="66" charset="0"/>
              </a:rPr>
              <a:t>entübe</a:t>
            </a:r>
            <a:r>
              <a:rPr lang="tr-TR" sz="2000" dirty="0" smtClean="0">
                <a:latin typeface="Comic Sans MS" pitchFamily="66" charset="0"/>
              </a:rPr>
              <a:t> hastaların yanlış değerlendirilmesi gibi etkenlerden direkt etkilenmektedir. Bu nedenle yanlış hesaplamalar ortaya çıkabilmektedir.</a:t>
            </a: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51B13-9531-46EA-8D7A-EB0327842449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144415" name="Rectangle 3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CRAMS 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Circulation,Respiration,Abdomen,Motor</a:t>
            </a:r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n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and Speech)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4441" name="Group 57"/>
          <p:cNvGraphicFramePr>
            <a:graphicFrameLocks noGrp="1"/>
          </p:cNvGraphicFramePr>
          <p:nvPr>
            <p:ph idx="1"/>
          </p:nvPr>
        </p:nvGraphicFramePr>
        <p:xfrm>
          <a:off x="214282" y="1383020"/>
          <a:ext cx="8472518" cy="5394960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7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C-Dolaşım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Normal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kapiller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dolum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SKB &gt; 100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Gecikmiş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kapiller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dolum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SKB 85 - 100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Kapiller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dolum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yok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SKB &lt; 85 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R-Solunum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Normal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Anormal ( Eforlu / yüzeyel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Yok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A-Karın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Normal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Karın / göğüs ağrılı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Karın rijit / yelken göğüs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M-Motor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Normal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Ağrılı uyaranlara yanıt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Yanıt yok veya deserebre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S-Konuşma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Normal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Konfüzyon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Anlamsız ses ve kelimeler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F2D83-F1CC-4182-9A15-38F613642186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CRAMS</a:t>
            </a:r>
            <a:endParaRPr lang="tr-TR" sz="36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857232"/>
            <a:ext cx="849788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9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10 </a:t>
            </a:r>
            <a:r>
              <a:rPr lang="en-US" sz="2400" dirty="0" err="1" smtClean="0">
                <a:latin typeface="Comic Sans MS" pitchFamily="66" charset="0"/>
              </a:rPr>
              <a:t>puan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minör</a:t>
            </a:r>
            <a:r>
              <a:rPr lang="en-US" sz="2400" dirty="0" smtClean="0">
                <a:latin typeface="Comic Sans MS" pitchFamily="66" charset="0"/>
              </a:rPr>
              <a:t>, 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8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altında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puana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sahip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olanlar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majör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travma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olarak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kabul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edilir</a:t>
            </a:r>
            <a:r>
              <a:rPr lang="tr-TR" sz="2400" dirty="0" smtClean="0">
                <a:latin typeface="Comic Sans MS" pitchFamily="66" charset="0"/>
              </a:rPr>
              <a:t>,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CRAMS </a:t>
            </a:r>
            <a:r>
              <a:rPr lang="en-US" sz="2400" dirty="0" err="1" smtClean="0">
                <a:latin typeface="Comic Sans MS" pitchFamily="66" charset="0"/>
              </a:rPr>
              <a:t>skoru</a:t>
            </a:r>
            <a:r>
              <a:rPr lang="en-US" sz="2400" dirty="0" smtClean="0">
                <a:latin typeface="Comic Sans MS" pitchFamily="66" charset="0"/>
              </a:rPr>
              <a:t> 4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altında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olanlar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travma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merkezine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gönderildiğinde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sağkalım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hızı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daha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yüksek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bulunmuştur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CRAMS </a:t>
            </a:r>
            <a:r>
              <a:rPr lang="en-US" sz="2400" dirty="0" err="1" smtClean="0">
                <a:latin typeface="Comic Sans MS" pitchFamily="66" charset="0"/>
              </a:rPr>
              <a:t>skoru</a:t>
            </a:r>
            <a:r>
              <a:rPr lang="en-US" sz="2400" dirty="0" smtClean="0">
                <a:latin typeface="Comic Sans MS" pitchFamily="66" charset="0"/>
              </a:rPr>
              <a:t> 6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altında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olanların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travma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merkezinde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bakılması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halk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hastanelerinde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tedavi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edilenler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karşılaştırıldığında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mortalitenin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belirgin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olarak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düşürüldüğü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gösterilmiştir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tr-TR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5602B-9353-469D-832D-1CCC9AEAB690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CRAMS’ın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zayıf yönü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dirty="0" smtClean="0">
                <a:latin typeface="Comic Sans MS" pitchFamily="66" charset="0"/>
              </a:rPr>
              <a:t>K</a:t>
            </a:r>
            <a:r>
              <a:rPr lang="en-US" dirty="0" err="1" smtClean="0">
                <a:latin typeface="Comic Sans MS" pitchFamily="66" charset="0"/>
              </a:rPr>
              <a:t>arın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muayenesinin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sıklıkla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hatalı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değerlendirilmesi</a:t>
            </a:r>
            <a:r>
              <a:rPr lang="tr-TR" dirty="0" smtClean="0">
                <a:latin typeface="Comic Sans MS" pitchFamily="66" charset="0"/>
              </a:rPr>
              <a:t>,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am </a:t>
            </a:r>
            <a:r>
              <a:rPr lang="en-US" dirty="0" err="1" smtClean="0">
                <a:latin typeface="Comic Sans MS" pitchFamily="66" charset="0"/>
              </a:rPr>
              <a:t>doğruluğu</a:t>
            </a:r>
            <a:r>
              <a:rPr lang="tr-TR" dirty="0" err="1" smtClean="0">
                <a:latin typeface="Comic Sans MS" pitchFamily="66" charset="0"/>
              </a:rPr>
              <a:t>nun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travma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skorundan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daha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düşük</a:t>
            </a:r>
            <a:r>
              <a:rPr lang="tr-TR" dirty="0" smtClean="0">
                <a:latin typeface="Comic Sans MS" pitchFamily="66" charset="0"/>
              </a:rPr>
              <a:t> olmasıdır.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tr-TR" dirty="0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714356"/>
            <a:ext cx="3257544" cy="114300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HASTANE TESLİMİNDE KULLANILAN SKALA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6626" name="Picture 2" descr="ATMİST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0"/>
            <a:ext cx="54292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7651" name="Picture 3" descr="C:\Users\ofe\Desktop\Resi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4" y="214290"/>
            <a:ext cx="9135156" cy="6357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197</Words>
  <Application>Microsoft Office PowerPoint</Application>
  <PresentationFormat>Ekran Gösterisi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Comic Sans MS</vt:lpstr>
      <vt:lpstr>Constantia</vt:lpstr>
      <vt:lpstr>Wingdings</vt:lpstr>
      <vt:lpstr>Wingdings 2</vt:lpstr>
      <vt:lpstr>Akış</vt:lpstr>
      <vt:lpstr>REVİZE TRAVMA CRAMS…</vt:lpstr>
      <vt:lpstr>REVİZE TRAVMA SKORU  RTS (Triaj-RTS)</vt:lpstr>
      <vt:lpstr>PowerPoint Sunusu</vt:lpstr>
      <vt:lpstr>CRAMS  (Circulation,Respiration,Abdomen,Motorn and Speech) </vt:lpstr>
      <vt:lpstr>CRAMS</vt:lpstr>
      <vt:lpstr>CRAMS’ın zayıf yönü</vt:lpstr>
      <vt:lpstr>HASTANE TESLİMİNDE KULLANILAN SKALA</vt:lpstr>
      <vt:lpstr>PowerPoint Sunusu</vt:lpstr>
    </vt:vector>
  </TitlesOfParts>
  <Company>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ofe</dc:creator>
  <cp:lastModifiedBy>HP</cp:lastModifiedBy>
  <cp:revision>32</cp:revision>
  <dcterms:created xsi:type="dcterms:W3CDTF">2016-10-31T22:42:19Z</dcterms:created>
  <dcterms:modified xsi:type="dcterms:W3CDTF">2020-05-09T23:07:58Z</dcterms:modified>
</cp:coreProperties>
</file>