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67" r:id="rId4"/>
    <p:sldId id="281" r:id="rId5"/>
    <p:sldId id="282" r:id="rId6"/>
    <p:sldId id="283" r:id="rId7"/>
    <p:sldId id="269" r:id="rId8"/>
    <p:sldId id="270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3BB0B-8CD3-44A2-8043-729601ACDD10}" type="datetimeFigureOut">
              <a:rPr lang="tr-TR" smtClean="0"/>
              <a:pPr/>
              <a:t>10.05.2020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9B266-E574-4D50-8E3C-5154432EE08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3BB0B-8CD3-44A2-8043-729601ACDD10}" type="datetimeFigureOut">
              <a:rPr lang="tr-TR" smtClean="0"/>
              <a:pPr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9B266-E574-4D50-8E3C-5154432EE08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3BB0B-8CD3-44A2-8043-729601ACDD10}" type="datetimeFigureOut">
              <a:rPr lang="tr-TR" smtClean="0"/>
              <a:pPr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9B266-E574-4D50-8E3C-5154432EE08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AA9027-0866-4FE2-9A64-1CE463C34CA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3BB0B-8CD3-44A2-8043-729601ACDD10}" type="datetimeFigureOut">
              <a:rPr lang="tr-TR" smtClean="0"/>
              <a:pPr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9B266-E574-4D50-8E3C-5154432EE08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3BB0B-8CD3-44A2-8043-729601ACDD10}" type="datetimeFigureOut">
              <a:rPr lang="tr-TR" smtClean="0"/>
              <a:pPr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9B266-E574-4D50-8E3C-5154432EE08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3BB0B-8CD3-44A2-8043-729601ACDD10}" type="datetimeFigureOut">
              <a:rPr lang="tr-TR" smtClean="0"/>
              <a:pPr/>
              <a:t>10.05.2020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9B266-E574-4D50-8E3C-5154432EE08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3BB0B-8CD3-44A2-8043-729601ACDD10}" type="datetimeFigureOut">
              <a:rPr lang="tr-TR" smtClean="0"/>
              <a:pPr/>
              <a:t>10.05.2020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9B266-E574-4D50-8E3C-5154432EE08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3BB0B-8CD3-44A2-8043-729601ACDD10}" type="datetimeFigureOut">
              <a:rPr lang="tr-TR" smtClean="0"/>
              <a:pPr/>
              <a:t>10.05.2020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9B266-E574-4D50-8E3C-5154432EE08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3BB0B-8CD3-44A2-8043-729601ACDD10}" type="datetimeFigureOut">
              <a:rPr lang="tr-TR" smtClean="0"/>
              <a:pPr/>
              <a:t>10.05.2020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9B266-E574-4D50-8E3C-5154432EE08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3BB0B-8CD3-44A2-8043-729601ACDD10}" type="datetimeFigureOut">
              <a:rPr lang="tr-TR" smtClean="0"/>
              <a:pPr/>
              <a:t>10.05.2020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9B266-E574-4D50-8E3C-5154432EE08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3BB0B-8CD3-44A2-8043-729601ACDD10}" type="datetimeFigureOut">
              <a:rPr lang="tr-TR" smtClean="0"/>
              <a:pPr/>
              <a:t>10.05.2020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B29B266-E574-4D50-8E3C-5154432EE08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EE3BB0B-8CD3-44A2-8043-729601ACDD10}" type="datetimeFigureOut">
              <a:rPr lang="tr-TR" smtClean="0"/>
              <a:pPr/>
              <a:t>10.05.2020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B29B266-E574-4D50-8E3C-5154432EE089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571472" y="1500174"/>
            <a:ext cx="7851648" cy="1828800"/>
          </a:xfrm>
        </p:spPr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REVİZE TRAVMA CRAMS</a:t>
            </a:r>
            <a:r>
              <a:rPr lang="tr-TR" dirty="0" smtClean="0">
                <a:solidFill>
                  <a:schemeClr val="tx1"/>
                </a:solidFill>
                <a:latin typeface="Comic Sans MS" pitchFamily="66" charset="0"/>
              </a:rPr>
              <a:t>…</a:t>
            </a:r>
            <a:endParaRPr lang="tr-TR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928662" y="4429132"/>
            <a:ext cx="7854696" cy="1752600"/>
          </a:xfrm>
        </p:spPr>
        <p:txBody>
          <a:bodyPr/>
          <a:lstStyle/>
          <a:p>
            <a:r>
              <a:rPr lang="tr-TR" dirty="0" err="1" smtClean="0"/>
              <a:t>Öğr</a:t>
            </a:r>
            <a:r>
              <a:rPr lang="tr-TR" dirty="0" smtClean="0"/>
              <a:t>. Gör. Osman Furkan ERGÜN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/>
              <a:t>REVİZE TRAVMA SKORU </a:t>
            </a:r>
            <a:br>
              <a:rPr lang="tr-TR" dirty="0" smtClean="0"/>
            </a:br>
            <a:r>
              <a:rPr lang="tr-TR" dirty="0" smtClean="0"/>
              <a:t>RTS (</a:t>
            </a:r>
            <a:r>
              <a:rPr lang="tr-TR" dirty="0" err="1" smtClean="0"/>
              <a:t>Triaj</a:t>
            </a:r>
            <a:r>
              <a:rPr lang="tr-TR" dirty="0" smtClean="0"/>
              <a:t>-RTS)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http://www.resusitasyon.com/wp-content/uploads/2016/10/rt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14554"/>
            <a:ext cx="9144000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681682"/>
          </a:xfrm>
        </p:spPr>
        <p:txBody>
          <a:bodyPr>
            <a:normAutofit/>
          </a:bodyPr>
          <a:lstStyle/>
          <a:p>
            <a:pPr fontAlgn="b"/>
            <a:r>
              <a:rPr lang="tr-TR" sz="2000" dirty="0" smtClean="0">
                <a:latin typeface="Comic Sans MS" pitchFamily="66" charset="0"/>
              </a:rPr>
              <a:t>Hastane öncesi alanda yada acil servislerde RTS, puanlama yönünden çok daha pratik bir şekilde uygulanması nedeniyle daha efektif olarak kullanılmaktadır.  3 ayrı kriterin, 4 puan üzerinden ayrı ayrı puanlanması ile oluşur. </a:t>
            </a:r>
          </a:p>
          <a:p>
            <a:pPr fontAlgn="b"/>
            <a:endParaRPr lang="tr-TR" sz="2000" dirty="0" smtClean="0">
              <a:latin typeface="Comic Sans MS" pitchFamily="66" charset="0"/>
            </a:endParaRPr>
          </a:p>
          <a:p>
            <a:pPr fontAlgn="b"/>
            <a:r>
              <a:rPr lang="tr-TR" sz="2000" dirty="0" smtClean="0">
                <a:latin typeface="Comic Sans MS" pitchFamily="66" charset="0"/>
              </a:rPr>
              <a:t>Üç kriterin değerlendirilmesi sonucunda hastalar 0-12 arasında puan alırlar. RTS </a:t>
            </a:r>
            <a:r>
              <a:rPr lang="tr-TR" sz="2000" dirty="0" err="1" smtClean="0">
                <a:latin typeface="Comic Sans MS" pitchFamily="66" charset="0"/>
              </a:rPr>
              <a:t>skorlamasından</a:t>
            </a:r>
            <a:r>
              <a:rPr lang="tr-TR" sz="2000" dirty="0" smtClean="0">
                <a:latin typeface="Comic Sans MS" pitchFamily="66" charset="0"/>
              </a:rPr>
              <a:t> 11 ve altı puan alan hastalarda ölümcül yaralanma oranı yaklaşık %97′ </a:t>
            </a:r>
            <a:r>
              <a:rPr lang="tr-TR" sz="2000" dirty="0" err="1" smtClean="0">
                <a:latin typeface="Comic Sans MS" pitchFamily="66" charset="0"/>
              </a:rPr>
              <a:t>dir</a:t>
            </a:r>
            <a:r>
              <a:rPr lang="tr-TR" sz="2000" dirty="0" smtClean="0">
                <a:latin typeface="Comic Sans MS" pitchFamily="66" charset="0"/>
              </a:rPr>
              <a:t>. Bu hastaların mümkünse bir travma merkezine transportunun sağlanması ve mutlaka alanında uzman kişiler tarafından değerlendirilmesi gerekmektedir.</a:t>
            </a:r>
          </a:p>
          <a:p>
            <a:pPr fontAlgn="b"/>
            <a:endParaRPr lang="tr-TR" sz="2000" dirty="0" smtClean="0">
              <a:latin typeface="Comic Sans MS" pitchFamily="66" charset="0"/>
            </a:endParaRPr>
          </a:p>
          <a:p>
            <a:pPr fontAlgn="b"/>
            <a:r>
              <a:rPr lang="tr-TR" sz="2000" dirty="0" smtClean="0">
                <a:latin typeface="Comic Sans MS" pitchFamily="66" charset="0"/>
              </a:rPr>
              <a:t>RTS puanı, </a:t>
            </a:r>
            <a:r>
              <a:rPr lang="tr-TR" sz="2000" dirty="0" err="1" smtClean="0">
                <a:latin typeface="Comic Sans MS" pitchFamily="66" charset="0"/>
              </a:rPr>
              <a:t>Glaskow</a:t>
            </a:r>
            <a:r>
              <a:rPr lang="tr-TR" sz="2000" dirty="0" smtClean="0">
                <a:latin typeface="Comic Sans MS" pitchFamily="66" charset="0"/>
              </a:rPr>
              <a:t> koma skalasının yanlış değerlendirilmesi, (alkol, uyuşturucu kullanımı, </a:t>
            </a:r>
            <a:r>
              <a:rPr lang="tr-TR" sz="2000" dirty="0" err="1" smtClean="0">
                <a:latin typeface="Comic Sans MS" pitchFamily="66" charset="0"/>
              </a:rPr>
              <a:t>sedasyon</a:t>
            </a:r>
            <a:r>
              <a:rPr lang="tr-TR" sz="2000" dirty="0" smtClean="0">
                <a:latin typeface="Comic Sans MS" pitchFamily="66" charset="0"/>
              </a:rPr>
              <a:t>) ve </a:t>
            </a:r>
            <a:r>
              <a:rPr lang="tr-TR" sz="2000" dirty="0" err="1" smtClean="0">
                <a:latin typeface="Comic Sans MS" pitchFamily="66" charset="0"/>
              </a:rPr>
              <a:t>entübe</a:t>
            </a:r>
            <a:r>
              <a:rPr lang="tr-TR" sz="2000" dirty="0" smtClean="0">
                <a:latin typeface="Comic Sans MS" pitchFamily="66" charset="0"/>
              </a:rPr>
              <a:t> hastaların yanlış değerlendirilmesi gibi etkenlerden direkt etkilenmektedir. Bu nedenle yanlış hesaplamalar ortaya çıkabilmektedir.</a:t>
            </a:r>
          </a:p>
          <a:p>
            <a:endParaRPr lang="tr-TR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851B13-9531-46EA-8D7A-EB0327842449}" type="slidenum">
              <a:rPr lang="tr-TR"/>
              <a:pPr>
                <a:defRPr/>
              </a:pPr>
              <a:t>4</a:t>
            </a:fld>
            <a:endParaRPr lang="tr-TR"/>
          </a:p>
        </p:txBody>
      </p:sp>
      <p:sp>
        <p:nvSpPr>
          <p:cNvPr id="144415" name="Rectangle 31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906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Comic Sans MS" pitchFamily="66" charset="0"/>
              </a:rPr>
              <a:t>CRAMS </a:t>
            </a:r>
            <a:r>
              <a:rPr lang="tr-TR" sz="3200" b="1" dirty="0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tr-TR" sz="3200" b="1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en-US" sz="2400" b="1" dirty="0" smtClean="0">
                <a:solidFill>
                  <a:srgbClr val="FF0000"/>
                </a:solidFill>
                <a:latin typeface="Comic Sans MS" pitchFamily="66" charset="0"/>
              </a:rPr>
              <a:t>(</a:t>
            </a:r>
            <a:r>
              <a:rPr lang="en-US" sz="2400" b="1" dirty="0" err="1" smtClean="0">
                <a:solidFill>
                  <a:srgbClr val="FF0000"/>
                </a:solidFill>
                <a:latin typeface="Comic Sans MS" pitchFamily="66" charset="0"/>
              </a:rPr>
              <a:t>Circulation,Respiration,Abdomen,Motor</a:t>
            </a:r>
            <a:r>
              <a:rPr lang="tr-TR" sz="2400" b="1" dirty="0" smtClean="0">
                <a:solidFill>
                  <a:srgbClr val="FF0000"/>
                </a:solidFill>
                <a:latin typeface="Comic Sans MS" pitchFamily="66" charset="0"/>
              </a:rPr>
              <a:t>n </a:t>
            </a:r>
            <a:r>
              <a:rPr lang="en-US" sz="2400" b="1" dirty="0" smtClean="0">
                <a:solidFill>
                  <a:srgbClr val="FF0000"/>
                </a:solidFill>
                <a:latin typeface="Comic Sans MS" pitchFamily="66" charset="0"/>
              </a:rPr>
              <a:t>and Speech)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endParaRPr lang="tr-TR" sz="4000" dirty="0" smtClean="0">
              <a:solidFill>
                <a:srgbClr val="FF0000"/>
              </a:solidFill>
            </a:endParaRPr>
          </a:p>
        </p:txBody>
      </p:sp>
      <p:graphicFrame>
        <p:nvGraphicFramePr>
          <p:cNvPr id="144441" name="Group 57"/>
          <p:cNvGraphicFramePr>
            <a:graphicFrameLocks noGrp="1"/>
          </p:cNvGraphicFramePr>
          <p:nvPr>
            <p:ph idx="1"/>
          </p:nvPr>
        </p:nvGraphicFramePr>
        <p:xfrm>
          <a:off x="214282" y="1383020"/>
          <a:ext cx="8472518" cy="5394960"/>
        </p:xfrm>
        <a:graphic>
          <a:graphicData uri="http://schemas.openxmlformats.org/drawingml/2006/table">
            <a:tbl>
              <a:tblPr/>
              <a:tblGrid>
                <a:gridCol w="20002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007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15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476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C-Dolaşım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Normal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kapiller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geri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dolum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ve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 SKB &gt; 100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Gecikmiş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kapiller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geri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dolum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ya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da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 SKB 85 - 100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Kapiller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geri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dolum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yok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ya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da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 SKB &lt; 85 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2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0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 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32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R-Solunum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Normal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Anormal ( Eforlu / yüzeyel 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Yok 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2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0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32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A-Karın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Normal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Karın / göğüs ağrılı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Karın rijit / yelken göğüs 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2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0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32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M-Motor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Normal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Ağrılı uyaranlara yanıt 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Yanıt yok veya deserebre 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2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0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32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S-Konuşma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Normal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Konfüzyon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Anlamsız ses ve kelimeler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2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0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1F2D83-F1CC-4182-9A15-38F613642186}" type="slidenum">
              <a:rPr lang="tr-TR"/>
              <a:pPr>
                <a:defRPr/>
              </a:pPr>
              <a:t>5</a:t>
            </a:fld>
            <a:endParaRPr lang="tr-TR"/>
          </a:p>
        </p:txBody>
      </p:sp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dirty="0" smtClean="0">
                <a:solidFill>
                  <a:srgbClr val="FF0000"/>
                </a:solidFill>
                <a:latin typeface="Comic Sans MS" pitchFamily="66" charset="0"/>
              </a:rPr>
              <a:t>CRAMS</a:t>
            </a:r>
            <a:endParaRPr lang="tr-TR" sz="3600" b="1" dirty="0" smtClean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20" y="857232"/>
            <a:ext cx="8497887" cy="56880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tr-TR" sz="2400" dirty="0" smtClean="0"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sz="2400" dirty="0" smtClean="0">
                <a:latin typeface="Comic Sans MS" pitchFamily="66" charset="0"/>
              </a:rPr>
              <a:t>9 </a:t>
            </a:r>
            <a:r>
              <a:rPr lang="en-US" sz="2400" dirty="0" err="1" smtClean="0">
                <a:latin typeface="Comic Sans MS" pitchFamily="66" charset="0"/>
              </a:rPr>
              <a:t>ve</a:t>
            </a:r>
            <a:r>
              <a:rPr lang="en-US" sz="2400" dirty="0" smtClean="0">
                <a:latin typeface="Comic Sans MS" pitchFamily="66" charset="0"/>
              </a:rPr>
              <a:t> 10 </a:t>
            </a:r>
            <a:r>
              <a:rPr lang="en-US" sz="2400" dirty="0" err="1" smtClean="0">
                <a:latin typeface="Comic Sans MS" pitchFamily="66" charset="0"/>
              </a:rPr>
              <a:t>puan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minör</a:t>
            </a:r>
            <a:r>
              <a:rPr lang="en-US" sz="2400" dirty="0" smtClean="0">
                <a:latin typeface="Comic Sans MS" pitchFamily="66" charset="0"/>
              </a:rPr>
              <a:t>, </a:t>
            </a:r>
            <a:endParaRPr lang="tr-TR" sz="2400" dirty="0" smtClean="0"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sz="2400" dirty="0" smtClean="0">
                <a:latin typeface="Comic Sans MS" pitchFamily="66" charset="0"/>
              </a:rPr>
              <a:t>8 </a:t>
            </a:r>
            <a:r>
              <a:rPr lang="en-US" sz="2400" dirty="0" err="1" smtClean="0">
                <a:latin typeface="Comic Sans MS" pitchFamily="66" charset="0"/>
              </a:rPr>
              <a:t>ve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altında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puana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sahip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olanlar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majör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travma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olarak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kabul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edilir</a:t>
            </a:r>
            <a:r>
              <a:rPr lang="tr-TR" sz="2400" dirty="0" smtClean="0">
                <a:latin typeface="Comic Sans MS" pitchFamily="66" charset="0"/>
              </a:rPr>
              <a:t>,</a:t>
            </a:r>
            <a:r>
              <a:rPr lang="en-US" sz="2400" dirty="0" smtClean="0">
                <a:latin typeface="Comic Sans MS" pitchFamily="66" charset="0"/>
              </a:rPr>
              <a:t> </a:t>
            </a:r>
            <a:endParaRPr lang="tr-TR" sz="2400" dirty="0" smtClean="0"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sz="2400" dirty="0" smtClean="0">
                <a:latin typeface="Comic Sans MS" pitchFamily="66" charset="0"/>
              </a:rPr>
              <a:t>CRAMS </a:t>
            </a:r>
            <a:r>
              <a:rPr lang="en-US" sz="2400" dirty="0" err="1" smtClean="0">
                <a:latin typeface="Comic Sans MS" pitchFamily="66" charset="0"/>
              </a:rPr>
              <a:t>skoru</a:t>
            </a:r>
            <a:r>
              <a:rPr lang="en-US" sz="2400" dirty="0" smtClean="0">
                <a:latin typeface="Comic Sans MS" pitchFamily="66" charset="0"/>
              </a:rPr>
              <a:t> 4 </a:t>
            </a:r>
            <a:r>
              <a:rPr lang="en-US" sz="2400" dirty="0" err="1" smtClean="0">
                <a:latin typeface="Comic Sans MS" pitchFamily="66" charset="0"/>
              </a:rPr>
              <a:t>ve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altında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olanlar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travma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merkezine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gönderildiğinde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sağkalım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hızı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daha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yüksek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tr-TR" sz="2400" dirty="0" smtClean="0">
                <a:latin typeface="Comic Sans MS" pitchFamily="66" charset="0"/>
              </a:rPr>
              <a:t>bulunmuştur</a:t>
            </a:r>
            <a:r>
              <a:rPr lang="en-US" sz="2400" dirty="0" smtClean="0">
                <a:latin typeface="Comic Sans MS" pitchFamily="66" charset="0"/>
              </a:rPr>
              <a:t> </a:t>
            </a:r>
            <a:endParaRPr lang="tr-TR" sz="2400" dirty="0" smtClean="0">
              <a:latin typeface="Comic Sans MS" pitchFamily="66" charset="0"/>
            </a:endParaRPr>
          </a:p>
          <a:p>
            <a:pPr eaLnBrk="1" hangingPunct="1">
              <a:defRPr/>
            </a:pPr>
            <a:endParaRPr lang="tr-TR" sz="2400" dirty="0" smtClean="0">
              <a:latin typeface="Comic Sans MS" pitchFamily="66" charset="0"/>
            </a:endParaRPr>
          </a:p>
          <a:p>
            <a:pPr eaLnBrk="1" hangingPunct="1">
              <a:defRPr/>
            </a:pPr>
            <a:endParaRPr lang="tr-TR" sz="2400" dirty="0" smtClean="0"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sz="2400" dirty="0" smtClean="0">
                <a:latin typeface="Comic Sans MS" pitchFamily="66" charset="0"/>
              </a:rPr>
              <a:t>CRAMS </a:t>
            </a:r>
            <a:r>
              <a:rPr lang="en-US" sz="2400" dirty="0" err="1" smtClean="0">
                <a:latin typeface="Comic Sans MS" pitchFamily="66" charset="0"/>
              </a:rPr>
              <a:t>skoru</a:t>
            </a:r>
            <a:r>
              <a:rPr lang="en-US" sz="2400" dirty="0" smtClean="0">
                <a:latin typeface="Comic Sans MS" pitchFamily="66" charset="0"/>
              </a:rPr>
              <a:t> 6 </a:t>
            </a:r>
            <a:r>
              <a:rPr lang="en-US" sz="2400" dirty="0" err="1" smtClean="0">
                <a:latin typeface="Comic Sans MS" pitchFamily="66" charset="0"/>
              </a:rPr>
              <a:t>ve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altında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olanların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travma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merkezinde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bakılması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ile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halk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hastanelerinde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tedavi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edilenler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karşılaştırıldığında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mortalitenin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belirgin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olarak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düşürüldüğü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gösterilmiştir</a:t>
            </a:r>
            <a:r>
              <a:rPr lang="en-US" sz="2400" dirty="0" smtClean="0">
                <a:latin typeface="Comic Sans MS" pitchFamily="66" charset="0"/>
              </a:rPr>
              <a:t> </a:t>
            </a:r>
            <a:endParaRPr lang="tr-TR" sz="2400" dirty="0" smtClean="0">
              <a:latin typeface="Comic Sans MS" pitchFamily="66" charset="0"/>
            </a:endParaRPr>
          </a:p>
          <a:p>
            <a:pPr eaLnBrk="1" hangingPunct="1">
              <a:defRPr/>
            </a:pPr>
            <a:endParaRPr lang="tr-TR" sz="2400" dirty="0" smtClean="0">
              <a:latin typeface="Comic Sans MS" pitchFamily="66" charset="0"/>
            </a:endParaRPr>
          </a:p>
          <a:p>
            <a:pPr eaLnBrk="1" hangingPunct="1">
              <a:defRPr/>
            </a:pPr>
            <a:endParaRPr lang="en-US" sz="20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tr-TR" sz="2000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35602B-9353-469D-832D-1CCC9AEAB690}" type="slidenum">
              <a:rPr lang="tr-TR"/>
              <a:pPr>
                <a:defRPr/>
              </a:pPr>
              <a:t>6</a:t>
            </a:fld>
            <a:endParaRPr lang="tr-TR"/>
          </a:p>
        </p:txBody>
      </p:sp>
      <p:sp>
        <p:nvSpPr>
          <p:cNvPr id="222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err="1" smtClean="0">
                <a:solidFill>
                  <a:srgbClr val="FF0000"/>
                </a:solidFill>
                <a:latin typeface="Comic Sans MS" pitchFamily="66" charset="0"/>
              </a:rPr>
              <a:t>CRAMS’ın</a:t>
            </a: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 zayıf yönü</a:t>
            </a:r>
          </a:p>
        </p:txBody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20000"/>
              </a:lnSpc>
              <a:defRPr/>
            </a:pPr>
            <a:r>
              <a:rPr lang="tr-TR" dirty="0" smtClean="0">
                <a:latin typeface="Comic Sans MS" pitchFamily="66" charset="0"/>
              </a:rPr>
              <a:t>K</a:t>
            </a:r>
            <a:r>
              <a:rPr lang="en-US" dirty="0" err="1" smtClean="0">
                <a:latin typeface="Comic Sans MS" pitchFamily="66" charset="0"/>
              </a:rPr>
              <a:t>arın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muayenesinin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sıklıkla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hatalı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değerlendirilmesi</a:t>
            </a:r>
            <a:r>
              <a:rPr lang="tr-TR" dirty="0" smtClean="0">
                <a:latin typeface="Comic Sans MS" pitchFamily="66" charset="0"/>
              </a:rPr>
              <a:t>, 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tr-TR" dirty="0" smtClean="0">
                <a:latin typeface="Comic Sans MS" pitchFamily="66" charset="0"/>
              </a:rPr>
              <a:t>T</a:t>
            </a:r>
            <a:r>
              <a:rPr lang="en-US" dirty="0" smtClean="0">
                <a:latin typeface="Comic Sans MS" pitchFamily="66" charset="0"/>
              </a:rPr>
              <a:t>am </a:t>
            </a:r>
            <a:r>
              <a:rPr lang="en-US" dirty="0" err="1" smtClean="0">
                <a:latin typeface="Comic Sans MS" pitchFamily="66" charset="0"/>
              </a:rPr>
              <a:t>doğruluğu</a:t>
            </a:r>
            <a:r>
              <a:rPr lang="tr-TR" dirty="0" err="1" smtClean="0">
                <a:latin typeface="Comic Sans MS" pitchFamily="66" charset="0"/>
              </a:rPr>
              <a:t>nun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travma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skorundan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daha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düşük</a:t>
            </a:r>
            <a:r>
              <a:rPr lang="tr-TR" dirty="0" smtClean="0">
                <a:latin typeface="Comic Sans MS" pitchFamily="66" charset="0"/>
              </a:rPr>
              <a:t> olmasıdır.</a:t>
            </a:r>
            <a:r>
              <a:rPr lang="en-US" dirty="0" smtClean="0">
                <a:latin typeface="Comic Sans MS" pitchFamily="66" charset="0"/>
              </a:rPr>
              <a:t> </a:t>
            </a:r>
            <a:endParaRPr lang="tr-TR" dirty="0" smtClean="0">
              <a:latin typeface="Comic Sans MS" pitchFamily="66" charset="0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4282" y="714356"/>
            <a:ext cx="3257544" cy="1143000"/>
          </a:xfrm>
        </p:spPr>
        <p:txBody>
          <a:bodyPr>
            <a:normAutofit/>
          </a:bodyPr>
          <a:lstStyle/>
          <a:p>
            <a:r>
              <a:rPr lang="tr-TR" sz="2800" b="1" dirty="0" smtClean="0"/>
              <a:t>HASTANE TESLİMİNDE KULLANILAN SKALA</a:t>
            </a:r>
            <a:endParaRPr lang="tr-TR" sz="28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6626" name="Picture 2" descr="ATMİST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44" y="0"/>
            <a:ext cx="542925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7651" name="Picture 3" descr="C:\Users\ofe\Desktop\Resim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44" y="214290"/>
            <a:ext cx="9135156" cy="6357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239</TotalTime>
  <Words>197</Words>
  <Application>Microsoft Office PowerPoint</Application>
  <PresentationFormat>Ekran Gösterisi (4:3)</PresentationFormat>
  <Paragraphs>60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Calibri</vt:lpstr>
      <vt:lpstr>Comic Sans MS</vt:lpstr>
      <vt:lpstr>Constantia</vt:lpstr>
      <vt:lpstr>Wingdings</vt:lpstr>
      <vt:lpstr>Wingdings 2</vt:lpstr>
      <vt:lpstr>Akış</vt:lpstr>
      <vt:lpstr>REVİZE TRAVMA CRAMS…</vt:lpstr>
      <vt:lpstr>REVİZE TRAVMA SKORU  RTS (Triaj-RTS)</vt:lpstr>
      <vt:lpstr>PowerPoint Sunusu</vt:lpstr>
      <vt:lpstr>CRAMS  (Circulation,Respiration,Abdomen,Motorn and Speech) </vt:lpstr>
      <vt:lpstr>CRAMS</vt:lpstr>
      <vt:lpstr>CRAMS’ın zayıf yönü</vt:lpstr>
      <vt:lpstr>HASTANE TESLİMİNDE KULLANILAN SKALA</vt:lpstr>
      <vt:lpstr>PowerPoint Sunusu</vt:lpstr>
    </vt:vector>
  </TitlesOfParts>
  <Company>ncy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ofe</dc:creator>
  <cp:lastModifiedBy>HP</cp:lastModifiedBy>
  <cp:revision>32</cp:revision>
  <dcterms:created xsi:type="dcterms:W3CDTF">2016-10-31T22:42:19Z</dcterms:created>
  <dcterms:modified xsi:type="dcterms:W3CDTF">2020-05-09T23:07:58Z</dcterms:modified>
</cp:coreProperties>
</file>