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6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9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6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9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0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01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3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3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7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1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7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98AF-B5C2-4156-B64A-E145A64C1848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C14E3-EB83-4E32-B7B8-9E0A73D67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65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922"/>
            <a:ext cx="9144000" cy="246304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Evrim</a:t>
            </a:r>
            <a:r>
              <a:rPr lang="en-GB" dirty="0"/>
              <a:t>, </a:t>
            </a:r>
            <a:r>
              <a:rPr lang="en-GB" dirty="0" err="1"/>
              <a:t>Kurumlar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İktisat</a:t>
            </a:r>
            <a:r>
              <a:rPr lang="en-GB" dirty="0"/>
              <a:t> </a:t>
            </a:r>
            <a:r>
              <a:rPr lang="en-GB" dirty="0" err="1"/>
              <a:t>Kuramı</a:t>
            </a:r>
            <a:r>
              <a:rPr lang="en-GB" dirty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Patikaya</a:t>
            </a:r>
            <a:r>
              <a:rPr lang="en-GB" dirty="0" smtClean="0"/>
              <a:t> </a:t>
            </a:r>
            <a:r>
              <a:rPr lang="en-GB" dirty="0" err="1" smtClean="0"/>
              <a:t>Bağımlılık</a:t>
            </a:r>
            <a:r>
              <a:rPr lang="en-GB" dirty="0" smtClean="0"/>
              <a:t> </a:t>
            </a:r>
            <a:r>
              <a:rPr lang="en-GB" dirty="0" err="1" smtClean="0"/>
              <a:t>Kuramı</a:t>
            </a:r>
            <a:r>
              <a:rPr lang="en-GB" smtClean="0"/>
              <a:t>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81927"/>
          </a:xfrm>
        </p:spPr>
        <p:txBody>
          <a:bodyPr/>
          <a:lstStyle/>
          <a:p>
            <a:r>
              <a:rPr lang="en-GB" dirty="0" smtClean="0"/>
              <a:t>Altug Yalcintas</a:t>
            </a:r>
          </a:p>
          <a:p>
            <a:r>
              <a:rPr lang="en-GB" dirty="0" smtClean="0"/>
              <a:t>Ankara University</a:t>
            </a:r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2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2.bp.blogspot.com/-HKfWhDxxr7U/UAyGtQvHFCI/AAAAAAAAFKA/3Bzg0pHW7jo/s1600/civi_yazis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2" y="1258957"/>
            <a:ext cx="4928945" cy="492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getemoji.com/assets/og/mob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96" y="2063175"/>
            <a:ext cx="5840758" cy="30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500" y="368300"/>
            <a:ext cx="11442700" cy="6223000"/>
          </a:xfrm>
        </p:spPr>
        <p:txBody>
          <a:bodyPr/>
          <a:lstStyle/>
          <a:p>
            <a:pPr algn="l"/>
            <a:r>
              <a:rPr lang="tr-TR" sz="4600" b="1" dirty="0" smtClean="0"/>
              <a:t>QWERTY, </a:t>
            </a:r>
            <a:r>
              <a:rPr lang="tr-TR" sz="4600" b="1" dirty="0" err="1" smtClean="0"/>
              <a:t>Dvorak</a:t>
            </a:r>
            <a:r>
              <a:rPr lang="tr-TR" sz="4600" b="1" dirty="0" smtClean="0"/>
              <a:t>, </a:t>
            </a:r>
            <a:r>
              <a:rPr lang="tr-TR" sz="4600" b="1" dirty="0" err="1" smtClean="0"/>
              <a:t>and</a:t>
            </a:r>
            <a:r>
              <a:rPr lang="tr-TR" sz="4600" b="1" dirty="0" smtClean="0"/>
              <a:t> F </a:t>
            </a:r>
            <a:r>
              <a:rPr lang="tr-TR" sz="4600" b="1" dirty="0" err="1" smtClean="0"/>
              <a:t>type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keyboards</a:t>
            </a:r>
            <a:r>
              <a:rPr lang="tr-TR" sz="4600" b="1" dirty="0" smtClean="0"/>
              <a:t> </a:t>
            </a:r>
            <a:endParaRPr lang="en-US" sz="4600" b="1" dirty="0" smtClean="0"/>
          </a:p>
          <a:p>
            <a:pPr algn="l"/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46" y="1825831"/>
            <a:ext cx="3667125" cy="18288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17" y="2068718"/>
            <a:ext cx="3400425" cy="13430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0" y="4084296"/>
            <a:ext cx="3615211" cy="12980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68800" y="3911600"/>
            <a:ext cx="4216400" cy="180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/>
          <p:cNvSpPr txBox="1"/>
          <p:nvPr/>
        </p:nvSpPr>
        <p:spPr>
          <a:xfrm>
            <a:off x="9067800" y="4102100"/>
            <a:ext cx="261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A number of “F </a:t>
            </a:r>
            <a:r>
              <a:rPr lang="en-GB" u="sng" dirty="0" err="1"/>
              <a:t>K</a:t>
            </a:r>
            <a:r>
              <a:rPr lang="en-GB" u="sng" dirty="0" err="1" smtClean="0"/>
              <a:t>lavye</a:t>
            </a:r>
            <a:r>
              <a:rPr lang="en-GB" u="sng" dirty="0" smtClean="0"/>
              <a:t>” type writers are shown </a:t>
            </a:r>
            <a:r>
              <a:rPr lang="tr-TR" u="sng" dirty="0" smtClean="0"/>
              <a:t>in </a:t>
            </a:r>
            <a:r>
              <a:rPr lang="tr-TR" u="sng" dirty="0" err="1" smtClean="0"/>
              <a:t>the</a:t>
            </a:r>
            <a:r>
              <a:rPr lang="tr-TR" u="sng" dirty="0" smtClean="0"/>
              <a:t> «Sütunlu Salon»</a:t>
            </a:r>
            <a:endParaRPr lang="en-US" u="sng" dirty="0"/>
          </a:p>
        </p:txBody>
      </p:sp>
      <p:cxnSp>
        <p:nvCxnSpPr>
          <p:cNvPr id="9" name="Düz Ok Bağlayıcısı 8"/>
          <p:cNvCxnSpPr>
            <a:stCxn id="6" idx="6"/>
          </p:cNvCxnSpPr>
          <p:nvPr/>
        </p:nvCxnSpPr>
        <p:spPr>
          <a:xfrm flipV="1">
            <a:off x="8585200" y="4445000"/>
            <a:ext cx="431800" cy="36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00200" y="1955800"/>
            <a:ext cx="4216400" cy="180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etin kutusu 10"/>
          <p:cNvSpPr txBox="1"/>
          <p:nvPr/>
        </p:nvSpPr>
        <p:spPr>
          <a:xfrm>
            <a:off x="647700" y="4356100"/>
            <a:ext cx="201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err="1" smtClean="0"/>
              <a:t>Just</a:t>
            </a:r>
            <a:r>
              <a:rPr lang="tr-TR" u="sng" dirty="0" smtClean="0"/>
              <a:t> </a:t>
            </a:r>
            <a:r>
              <a:rPr lang="tr-TR" u="sng" dirty="0" err="1" smtClean="0"/>
              <a:t>check</a:t>
            </a:r>
            <a:r>
              <a:rPr lang="tr-TR" u="sng" dirty="0" smtClean="0"/>
              <a:t> </a:t>
            </a:r>
            <a:r>
              <a:rPr lang="tr-TR" u="sng" dirty="0" err="1" smtClean="0"/>
              <a:t>out</a:t>
            </a:r>
            <a:r>
              <a:rPr lang="tr-TR" u="sng" dirty="0" smtClean="0"/>
              <a:t> </a:t>
            </a:r>
            <a:r>
              <a:rPr lang="tr-TR" u="sng" dirty="0" err="1" smtClean="0"/>
              <a:t>your</a:t>
            </a:r>
            <a:r>
              <a:rPr lang="tr-TR" u="sng" dirty="0" smtClean="0"/>
              <a:t> </a:t>
            </a:r>
            <a:r>
              <a:rPr lang="tr-TR" u="sng" dirty="0" err="1" smtClean="0"/>
              <a:t>laptops</a:t>
            </a:r>
            <a:r>
              <a:rPr lang="tr-TR" u="sng" dirty="0" smtClean="0"/>
              <a:t> </a:t>
            </a:r>
            <a:r>
              <a:rPr lang="tr-TR" u="sng" dirty="0" err="1" smtClean="0"/>
              <a:t>and</a:t>
            </a:r>
            <a:r>
              <a:rPr lang="tr-TR" u="sng" dirty="0" smtClean="0"/>
              <a:t> </a:t>
            </a:r>
            <a:r>
              <a:rPr lang="tr-TR" u="sng" dirty="0" err="1" smtClean="0"/>
              <a:t>smartphones</a:t>
            </a:r>
            <a:r>
              <a:rPr lang="tr-TR" u="sng" dirty="0" smtClean="0"/>
              <a:t>!</a:t>
            </a:r>
            <a:endParaRPr lang="en-US" u="sng" dirty="0"/>
          </a:p>
        </p:txBody>
      </p:sp>
      <p:cxnSp>
        <p:nvCxnSpPr>
          <p:cNvPr id="13" name="Düz Ok Bağlayıcısı 12"/>
          <p:cNvCxnSpPr>
            <a:stCxn id="10" idx="3"/>
          </p:cNvCxnSpPr>
          <p:nvPr/>
        </p:nvCxnSpPr>
        <p:spPr>
          <a:xfrm flipH="1">
            <a:off x="1851746" y="3495098"/>
            <a:ext cx="365931" cy="79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7845279" y="166339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DSK Keyboard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24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500" y="368300"/>
            <a:ext cx="11442700" cy="6223000"/>
          </a:xfrm>
        </p:spPr>
        <p:txBody>
          <a:bodyPr>
            <a:normAutofit/>
          </a:bodyPr>
          <a:lstStyle/>
          <a:p>
            <a:pPr algn="l"/>
            <a:r>
              <a:rPr lang="tr-TR" sz="4600" b="1" dirty="0" smtClean="0"/>
              <a:t>QWERTY, </a:t>
            </a:r>
            <a:r>
              <a:rPr lang="tr-TR" sz="4600" b="1" dirty="0" err="1" smtClean="0"/>
              <a:t>Dvorak</a:t>
            </a:r>
            <a:r>
              <a:rPr lang="tr-TR" sz="4600" b="1" dirty="0" smtClean="0"/>
              <a:t>, </a:t>
            </a:r>
            <a:r>
              <a:rPr lang="tr-TR" sz="4600" b="1" dirty="0" err="1" smtClean="0"/>
              <a:t>and</a:t>
            </a:r>
            <a:r>
              <a:rPr lang="tr-TR" sz="4600" b="1" dirty="0" smtClean="0"/>
              <a:t> F </a:t>
            </a:r>
            <a:r>
              <a:rPr lang="tr-TR" sz="4600" b="1" dirty="0" err="1" smtClean="0"/>
              <a:t>type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keyboards</a:t>
            </a:r>
            <a:r>
              <a:rPr lang="tr-TR" sz="4600" b="1" dirty="0" smtClean="0"/>
              <a:t> </a:t>
            </a:r>
            <a:endParaRPr lang="en-US" sz="4600" b="1" dirty="0" smtClean="0"/>
          </a:p>
          <a:p>
            <a:pPr algn="l"/>
            <a:endParaRPr lang="en-GB" dirty="0" smtClean="0"/>
          </a:p>
          <a:p>
            <a:pPr algn="l"/>
            <a:endParaRPr lang="tr-TR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dirty="0" smtClean="0"/>
              <a:t> </a:t>
            </a:r>
            <a:r>
              <a:rPr lang="en-GB" sz="3600" dirty="0" smtClean="0"/>
              <a:t>The first “type writer” was patented by Christopher L. Sholes in 1867 although its prototypes date back to the 1700s.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 </a:t>
            </a:r>
            <a:r>
              <a:rPr lang="en-GB" sz="3600" dirty="0" smtClean="0"/>
              <a:t>In 1873, QWERTY was adapted*</a:t>
            </a:r>
          </a:p>
          <a:p>
            <a:pPr lvl="1" algn="l"/>
            <a:endParaRPr lang="en-GB" sz="2800" dirty="0" smtClean="0"/>
          </a:p>
          <a:p>
            <a:pPr lvl="1" algn="r"/>
            <a:endParaRPr lang="en-GB" sz="2800" i="1" dirty="0"/>
          </a:p>
          <a:p>
            <a:pPr lvl="1" algn="r"/>
            <a:r>
              <a:rPr lang="en-GB" sz="2800" i="1" dirty="0" smtClean="0"/>
              <a:t>(*) </a:t>
            </a:r>
            <a:r>
              <a:rPr lang="en-GB" sz="2800" i="1" dirty="0"/>
              <a:t>QWERTYs </a:t>
            </a:r>
            <a:r>
              <a:rPr lang="en-GB" sz="2800" i="1" dirty="0" smtClean="0"/>
              <a:t>were patented </a:t>
            </a:r>
            <a:r>
              <a:rPr lang="en-GB" sz="2800" i="1" dirty="0"/>
              <a:t>by </a:t>
            </a:r>
            <a:r>
              <a:rPr lang="en-GB" sz="2800" i="1" dirty="0" smtClean="0"/>
              <a:t>Sholes and his colleagues in </a:t>
            </a:r>
            <a:r>
              <a:rPr lang="en-GB" sz="2800" i="1" dirty="0"/>
              <a:t>1909 (US), 1924 (UK</a:t>
            </a:r>
            <a:r>
              <a:rPr lang="en-GB" sz="2800" i="1" dirty="0" smtClean="0"/>
              <a:t>). Dvorak Simplified Keyboards were patented by August Dvorak and W. L. </a:t>
            </a:r>
            <a:r>
              <a:rPr lang="en-GB" sz="2800" i="1" dirty="0" err="1" smtClean="0"/>
              <a:t>Deadley</a:t>
            </a:r>
            <a:r>
              <a:rPr lang="en-GB" sz="2800" i="1" dirty="0" smtClean="0"/>
              <a:t> in 1932. </a:t>
            </a:r>
            <a:endParaRPr lang="tr-TR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155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500" y="368300"/>
            <a:ext cx="11442700" cy="6223000"/>
          </a:xfrm>
        </p:spPr>
        <p:txBody>
          <a:bodyPr>
            <a:normAutofit/>
          </a:bodyPr>
          <a:lstStyle/>
          <a:p>
            <a:pPr algn="l"/>
            <a:r>
              <a:rPr lang="tr-TR" sz="4600" b="1" dirty="0" smtClean="0"/>
              <a:t>QWERTY, </a:t>
            </a:r>
            <a:r>
              <a:rPr lang="tr-TR" sz="4600" b="1" dirty="0" err="1" smtClean="0"/>
              <a:t>Dvorak</a:t>
            </a:r>
            <a:r>
              <a:rPr lang="tr-TR" sz="4600" b="1" dirty="0" smtClean="0"/>
              <a:t>, </a:t>
            </a:r>
            <a:r>
              <a:rPr lang="tr-TR" sz="4600" b="1" dirty="0" err="1" smtClean="0"/>
              <a:t>and</a:t>
            </a:r>
            <a:r>
              <a:rPr lang="tr-TR" sz="4600" b="1" dirty="0" smtClean="0"/>
              <a:t> F </a:t>
            </a:r>
            <a:r>
              <a:rPr lang="tr-TR" sz="4600" b="1" dirty="0" err="1" smtClean="0"/>
              <a:t>type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keyboards</a:t>
            </a:r>
            <a:r>
              <a:rPr lang="tr-TR" sz="4600" b="1" dirty="0" smtClean="0"/>
              <a:t> </a:t>
            </a:r>
            <a:endParaRPr lang="en-US" sz="4600" b="1" dirty="0" smtClean="0"/>
          </a:p>
          <a:p>
            <a:pPr algn="l"/>
            <a:endParaRPr lang="tr-TR" dirty="0" smtClean="0"/>
          </a:p>
          <a:p>
            <a:pPr algn="l"/>
            <a:r>
              <a:rPr lang="tr-TR" sz="3600" dirty="0" err="1" smtClean="0"/>
              <a:t>Why</a:t>
            </a:r>
            <a:r>
              <a:rPr lang="tr-TR" sz="3600" dirty="0" smtClean="0"/>
              <a:t> do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use</a:t>
            </a:r>
            <a:r>
              <a:rPr lang="tr-TR" sz="3600" dirty="0" smtClean="0"/>
              <a:t> </a:t>
            </a:r>
            <a:r>
              <a:rPr lang="tr-TR" sz="3600" dirty="0" err="1" smtClean="0"/>
              <a:t>QWERTY’s</a:t>
            </a:r>
            <a:r>
              <a:rPr lang="tr-TR" sz="3600" dirty="0" smtClean="0"/>
              <a:t>?</a:t>
            </a:r>
          </a:p>
          <a:p>
            <a:pPr algn="l"/>
            <a:endParaRPr lang="tr-TR" sz="36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u="sng" dirty="0" smtClean="0"/>
              <a:t>A problem</a:t>
            </a:r>
            <a:r>
              <a:rPr lang="en-GB" sz="3600" dirty="0" smtClean="0"/>
              <a:t> with the original type writer layouts:</a:t>
            </a:r>
            <a:r>
              <a:rPr lang="tr-TR" sz="3600" dirty="0" smtClean="0"/>
              <a:t> </a:t>
            </a:r>
          </a:p>
          <a:p>
            <a:pPr algn="l"/>
            <a:r>
              <a:rPr lang="tr-TR" sz="3600" dirty="0" err="1" smtClean="0"/>
              <a:t>jamming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clashing</a:t>
            </a:r>
            <a:r>
              <a:rPr lang="tr-TR" sz="3600" dirty="0" smtClean="0"/>
              <a:t> of </a:t>
            </a:r>
            <a:r>
              <a:rPr lang="tr-TR" sz="3600" dirty="0" err="1" smtClean="0"/>
              <a:t>mechanical</a:t>
            </a:r>
            <a:r>
              <a:rPr lang="tr-TR" sz="3600" dirty="0" smtClean="0"/>
              <a:t> </a:t>
            </a:r>
            <a:r>
              <a:rPr lang="tr-TR" sz="3600" dirty="0" err="1" smtClean="0"/>
              <a:t>parts</a:t>
            </a:r>
            <a:endParaRPr lang="tr-TR" sz="3600" dirty="0" smtClean="0"/>
          </a:p>
          <a:p>
            <a:pPr algn="l"/>
            <a:endParaRPr lang="tr-TR" sz="36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u="sng" dirty="0" smtClean="0"/>
              <a:t>A </a:t>
            </a:r>
            <a:r>
              <a:rPr lang="tr-TR" sz="3600" u="sng" dirty="0" err="1" smtClean="0"/>
              <a:t>solution</a:t>
            </a:r>
            <a:r>
              <a:rPr lang="tr-TR" sz="3600" dirty="0" smtClean="0"/>
              <a:t> </a:t>
            </a:r>
            <a:r>
              <a:rPr lang="en-GB" sz="3600" dirty="0" smtClean="0"/>
              <a:t>was </a:t>
            </a:r>
            <a:r>
              <a:rPr lang="tr-TR" sz="3600" dirty="0" smtClean="0"/>
              <a:t>QWERTY: </a:t>
            </a:r>
          </a:p>
          <a:p>
            <a:pPr algn="l"/>
            <a:r>
              <a:rPr lang="tr-TR" sz="3600" dirty="0" err="1" smtClean="0"/>
              <a:t>speed</a:t>
            </a:r>
            <a:r>
              <a:rPr lang="tr-TR" sz="3600" dirty="0" smtClean="0"/>
              <a:t> </a:t>
            </a:r>
            <a:r>
              <a:rPr lang="tr-TR" sz="3600" dirty="0" err="1" smtClean="0"/>
              <a:t>down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typist</a:t>
            </a:r>
            <a:r>
              <a:rPr lang="tr-TR" sz="3600" dirty="0" smtClean="0"/>
              <a:t> </a:t>
            </a:r>
            <a:r>
              <a:rPr lang="tr-TR" sz="3600" dirty="0" smtClean="0">
                <a:sym typeface="Wingdings" panose="05000000000000000000" pitchFamily="2" charset="2"/>
              </a:rPr>
              <a:t> </a:t>
            </a:r>
            <a:r>
              <a:rPr lang="tr-TR" sz="3600" dirty="0" err="1" smtClean="0">
                <a:sym typeface="Wingdings" panose="05000000000000000000" pitchFamily="2" charset="2"/>
              </a:rPr>
              <a:t>lower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the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number</a:t>
            </a:r>
            <a:r>
              <a:rPr lang="tr-TR" sz="3600" dirty="0" smtClean="0">
                <a:sym typeface="Wingdings" panose="05000000000000000000" pitchFamily="2" charset="2"/>
              </a:rPr>
              <a:t> of </a:t>
            </a:r>
            <a:r>
              <a:rPr lang="tr-TR" sz="3600" dirty="0" err="1" smtClean="0">
                <a:sym typeface="Wingdings" panose="05000000000000000000" pitchFamily="2" charset="2"/>
              </a:rPr>
              <a:t>jammings</a:t>
            </a:r>
            <a:r>
              <a:rPr lang="tr-TR" sz="3600" dirty="0" smtClean="0">
                <a:sym typeface="Wingdings" panose="05000000000000000000" pitchFamily="2" charset="2"/>
              </a:rPr>
              <a:t>  </a:t>
            </a:r>
            <a:r>
              <a:rPr lang="tr-TR" sz="3600" dirty="0" err="1" smtClean="0">
                <a:sym typeface="Wingdings" panose="05000000000000000000" pitchFamily="2" charset="2"/>
              </a:rPr>
              <a:t>increase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the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number</a:t>
            </a:r>
            <a:r>
              <a:rPr lang="tr-TR" sz="3600" dirty="0" smtClean="0">
                <a:sym typeface="Wingdings" panose="05000000000000000000" pitchFamily="2" charset="2"/>
              </a:rPr>
              <a:t> of </a:t>
            </a:r>
            <a:r>
              <a:rPr lang="tr-TR" sz="3600" dirty="0" err="1" smtClean="0">
                <a:sym typeface="Wingdings" panose="05000000000000000000" pitchFamily="2" charset="2"/>
              </a:rPr>
              <a:t>letters</a:t>
            </a:r>
            <a:r>
              <a:rPr lang="tr-TR" sz="3600" dirty="0" smtClean="0">
                <a:sym typeface="Wingdings" panose="05000000000000000000" pitchFamily="2" charset="2"/>
              </a:rPr>
              <a:t>, </a:t>
            </a:r>
            <a:r>
              <a:rPr lang="tr-TR" sz="3600" dirty="0" err="1" smtClean="0">
                <a:sym typeface="Wingdings" panose="05000000000000000000" pitchFamily="2" charset="2"/>
              </a:rPr>
              <a:t>words</a:t>
            </a:r>
            <a:r>
              <a:rPr lang="tr-TR" sz="3600" dirty="0" smtClean="0">
                <a:sym typeface="Wingdings" panose="05000000000000000000" pitchFamily="2" charset="2"/>
              </a:rPr>
              <a:t>, </a:t>
            </a:r>
            <a:r>
              <a:rPr lang="tr-TR" sz="3600" dirty="0" err="1" smtClean="0">
                <a:sym typeface="Wingdings" panose="05000000000000000000" pitchFamily="2" charset="2"/>
              </a:rPr>
              <a:t>and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sentences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typed</a:t>
            </a: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4687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500" y="368300"/>
            <a:ext cx="11442700" cy="6223000"/>
          </a:xfrm>
        </p:spPr>
        <p:txBody>
          <a:bodyPr>
            <a:normAutofit/>
          </a:bodyPr>
          <a:lstStyle/>
          <a:p>
            <a:pPr algn="l"/>
            <a:r>
              <a:rPr lang="tr-TR" sz="4600" b="1" dirty="0" smtClean="0"/>
              <a:t>QWERTY, </a:t>
            </a:r>
            <a:r>
              <a:rPr lang="tr-TR" sz="4600" b="1" dirty="0" err="1" smtClean="0"/>
              <a:t>Dvorak</a:t>
            </a:r>
            <a:r>
              <a:rPr lang="tr-TR" sz="4600" b="1" dirty="0" smtClean="0"/>
              <a:t>, </a:t>
            </a:r>
            <a:r>
              <a:rPr lang="tr-TR" sz="4600" b="1" dirty="0" err="1" smtClean="0"/>
              <a:t>and</a:t>
            </a:r>
            <a:r>
              <a:rPr lang="tr-TR" sz="4600" b="1" dirty="0" smtClean="0"/>
              <a:t> F </a:t>
            </a:r>
            <a:r>
              <a:rPr lang="tr-TR" sz="4600" b="1" dirty="0" err="1" smtClean="0"/>
              <a:t>type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keyboards</a:t>
            </a:r>
            <a:r>
              <a:rPr lang="tr-TR" sz="4600" b="1" dirty="0" smtClean="0"/>
              <a:t> </a:t>
            </a:r>
            <a:endParaRPr lang="en-US" sz="4600" b="1" dirty="0" smtClean="0"/>
          </a:p>
          <a:p>
            <a:pPr algn="l"/>
            <a:endParaRPr lang="tr-TR" dirty="0" smtClean="0"/>
          </a:p>
          <a:p>
            <a:pPr algn="l"/>
            <a:r>
              <a:rPr lang="tr-TR" sz="3600" dirty="0" err="1" smtClean="0"/>
              <a:t>Why</a:t>
            </a:r>
            <a:r>
              <a:rPr lang="tr-TR" sz="3600" dirty="0" smtClean="0"/>
              <a:t> do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use</a:t>
            </a:r>
            <a:r>
              <a:rPr lang="tr-TR" sz="3600" dirty="0" smtClean="0"/>
              <a:t> </a:t>
            </a:r>
            <a:r>
              <a:rPr lang="tr-TR" sz="3600" dirty="0" err="1" smtClean="0"/>
              <a:t>QWERTY’s</a:t>
            </a:r>
            <a:r>
              <a:rPr lang="tr-TR" sz="3600" dirty="0" smtClean="0"/>
              <a:t>?</a:t>
            </a:r>
          </a:p>
          <a:p>
            <a:pPr algn="l"/>
            <a:endParaRPr lang="tr-TR" sz="3600" dirty="0"/>
          </a:p>
          <a:p>
            <a:pPr algn="l"/>
            <a:r>
              <a:rPr lang="tr-TR" sz="3600" dirty="0" err="1" smtClean="0"/>
              <a:t>After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solution</a:t>
            </a:r>
            <a:r>
              <a:rPr lang="en-GB" sz="3600" dirty="0"/>
              <a:t> </a:t>
            </a:r>
            <a:r>
              <a:rPr lang="en-GB" sz="3600" dirty="0" smtClean="0"/>
              <a:t>(</a:t>
            </a:r>
            <a:r>
              <a:rPr lang="tr-TR" sz="3600" dirty="0" smtClean="0">
                <a:sym typeface="Wingdings" panose="05000000000000000000" pitchFamily="2" charset="2"/>
              </a:rPr>
              <a:t>QWERTY</a:t>
            </a:r>
            <a:r>
              <a:rPr lang="en-GB" sz="3600" dirty="0" smtClean="0">
                <a:sym typeface="Wingdings" panose="05000000000000000000" pitchFamily="2" charset="2"/>
              </a:rPr>
              <a:t>)</a:t>
            </a:r>
            <a:endParaRPr lang="tr-TR" sz="3600" dirty="0" smtClean="0">
              <a:sym typeface="Wingdings" panose="05000000000000000000" pitchFamily="2" charset="2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dirty="0" err="1" smtClean="0">
                <a:sym typeface="Wingdings" panose="05000000000000000000" pitchFamily="2" charset="2"/>
              </a:rPr>
              <a:t>Mechanical</a:t>
            </a:r>
            <a:r>
              <a:rPr lang="tr-TR" sz="3600" dirty="0" smtClean="0">
                <a:sym typeface="Wingdings" panose="05000000000000000000" pitchFamily="2" charset="2"/>
              </a:rPr>
              <a:t> QWERTY </a:t>
            </a:r>
            <a:r>
              <a:rPr lang="tr-TR" sz="3600" dirty="0" err="1" smtClean="0">
                <a:sym typeface="Wingdings" panose="05000000000000000000" pitchFamily="2" charset="2"/>
              </a:rPr>
              <a:t>speeds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down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the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typist</a:t>
            </a:r>
            <a:r>
              <a:rPr lang="en-GB" sz="3600" dirty="0" smtClean="0">
                <a:sym typeface="Wingdings" panose="05000000000000000000" pitchFamily="2" charset="2"/>
              </a:rPr>
              <a:t> b</a:t>
            </a:r>
            <a:r>
              <a:rPr lang="tr-TR" sz="3600" dirty="0" smtClean="0">
                <a:sym typeface="Wingdings" panose="05000000000000000000" pitchFamily="2" charset="2"/>
              </a:rPr>
              <a:t>ut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dirty="0" err="1" smtClean="0">
                <a:sym typeface="Wingdings" panose="05000000000000000000" pitchFamily="2" charset="2"/>
              </a:rPr>
              <a:t>Mechanical</a:t>
            </a:r>
            <a:r>
              <a:rPr lang="tr-TR" sz="3600" dirty="0" smtClean="0">
                <a:sym typeface="Wingdings" panose="05000000000000000000" pitchFamily="2" charset="2"/>
              </a:rPr>
              <a:t> QWERTY </a:t>
            </a:r>
            <a:r>
              <a:rPr lang="tr-TR" sz="3600" dirty="0" err="1" smtClean="0">
                <a:sym typeface="Wingdings" panose="05000000000000000000" pitchFamily="2" charset="2"/>
              </a:rPr>
              <a:t>helps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you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type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more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letters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and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  <a:r>
              <a:rPr lang="tr-TR" sz="3600" dirty="0" err="1" smtClean="0">
                <a:sym typeface="Wingdings" panose="05000000000000000000" pitchFamily="2" charset="2"/>
              </a:rPr>
              <a:t>words</a:t>
            </a:r>
            <a:r>
              <a:rPr lang="tr-TR" sz="3600" dirty="0" smtClean="0">
                <a:sym typeface="Wingdings" panose="05000000000000000000" pitchFamily="2" charset="2"/>
              </a:rPr>
              <a:t> </a:t>
            </a:r>
          </a:p>
          <a:p>
            <a:pPr algn="r"/>
            <a:endParaRPr lang="en-GB" i="1" dirty="0" smtClean="0">
              <a:sym typeface="Wingdings" panose="05000000000000000000" pitchFamily="2" charset="2"/>
            </a:endParaRPr>
          </a:p>
          <a:p>
            <a:pPr algn="r"/>
            <a:r>
              <a:rPr lang="tr-TR" i="1" dirty="0" smtClean="0">
                <a:sym typeface="Wingdings" panose="05000000000000000000" pitchFamily="2" charset="2"/>
              </a:rPr>
              <a:t>(at </a:t>
            </a:r>
            <a:r>
              <a:rPr lang="tr-TR" i="1" dirty="0" err="1" smtClean="0">
                <a:sym typeface="Wingdings" panose="05000000000000000000" pitchFamily="2" charset="2"/>
              </a:rPr>
              <a:t>least</a:t>
            </a:r>
            <a:r>
              <a:rPr lang="tr-TR" i="1" dirty="0" smtClean="0">
                <a:sym typeface="Wingdings" panose="05000000000000000000" pitchFamily="2" charset="2"/>
              </a:rPr>
              <a:t>, </a:t>
            </a:r>
            <a:r>
              <a:rPr lang="tr-TR" i="1" dirty="0" err="1" smtClean="0">
                <a:sym typeface="Wingdings" panose="05000000000000000000" pitchFamily="2" charset="2"/>
              </a:rPr>
              <a:t>this</a:t>
            </a:r>
            <a:r>
              <a:rPr lang="tr-TR" i="1" dirty="0" smtClean="0">
                <a:sym typeface="Wingdings" panose="05000000000000000000" pitchFamily="2" charset="2"/>
              </a:rPr>
              <a:t> </a:t>
            </a:r>
            <a:r>
              <a:rPr lang="en-GB" i="1" dirty="0" err="1" smtClean="0">
                <a:sym typeface="Wingdings" panose="05000000000000000000" pitchFamily="2" charset="2"/>
              </a:rPr>
              <a:t>wa</a:t>
            </a:r>
            <a:r>
              <a:rPr lang="tr-TR" i="1" dirty="0" smtClean="0">
                <a:sym typeface="Wingdings" panose="05000000000000000000" pitchFamily="2" charset="2"/>
              </a:rPr>
              <a:t>s </a:t>
            </a:r>
            <a:r>
              <a:rPr lang="tr-TR" i="1" dirty="0" err="1" smtClean="0">
                <a:sym typeface="Wingdings" panose="05000000000000000000" pitchFamily="2" charset="2"/>
              </a:rPr>
              <a:t>the</a:t>
            </a:r>
            <a:r>
              <a:rPr lang="tr-TR" i="1" dirty="0" smtClean="0">
                <a:sym typeface="Wingdings" panose="05000000000000000000" pitchFamily="2" charset="2"/>
              </a:rPr>
              <a:t> </a:t>
            </a:r>
            <a:r>
              <a:rPr lang="tr-TR" i="1" dirty="0" err="1" smtClean="0">
                <a:sym typeface="Wingdings" panose="05000000000000000000" pitchFamily="2" charset="2"/>
              </a:rPr>
              <a:t>original</a:t>
            </a:r>
            <a:r>
              <a:rPr lang="tr-TR" i="1" dirty="0" smtClean="0">
                <a:sym typeface="Wingdings" panose="05000000000000000000" pitchFamily="2" charset="2"/>
              </a:rPr>
              <a:t> </a:t>
            </a:r>
            <a:r>
              <a:rPr lang="tr-TR" i="1" dirty="0" err="1" smtClean="0">
                <a:sym typeface="Wingdings" panose="05000000000000000000" pitchFamily="2" charset="2"/>
              </a:rPr>
              <a:t>argument</a:t>
            </a:r>
            <a:r>
              <a:rPr lang="en-GB" i="1" dirty="0" smtClean="0">
                <a:sym typeface="Wingdings" panose="05000000000000000000" pitchFamily="2" charset="2"/>
              </a:rPr>
              <a:t>: P. David. 1985. “Clio and the Economics of QWERTY” American Econ Rev 75 (2): 332-337.</a:t>
            </a:r>
            <a:r>
              <a:rPr lang="tr-TR" sz="2800" i="1" dirty="0" smtClean="0">
                <a:sym typeface="Wingdings" panose="05000000000000000000" pitchFamily="2" charset="2"/>
              </a:rPr>
              <a:t>)</a:t>
            </a:r>
            <a:endParaRPr lang="tr-TR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9891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500" y="368300"/>
            <a:ext cx="11442700" cy="6223000"/>
          </a:xfrm>
        </p:spPr>
        <p:txBody>
          <a:bodyPr>
            <a:normAutofit/>
          </a:bodyPr>
          <a:lstStyle/>
          <a:p>
            <a:pPr algn="l"/>
            <a:r>
              <a:rPr lang="tr-TR" sz="4600" b="1" dirty="0" smtClean="0"/>
              <a:t>QWERTY, </a:t>
            </a:r>
            <a:r>
              <a:rPr lang="tr-TR" sz="4600" b="1" dirty="0" err="1" smtClean="0"/>
              <a:t>Dvorak</a:t>
            </a:r>
            <a:r>
              <a:rPr lang="tr-TR" sz="4600" b="1" dirty="0" smtClean="0"/>
              <a:t>, </a:t>
            </a:r>
            <a:r>
              <a:rPr lang="tr-TR" sz="4600" b="1" dirty="0" err="1" smtClean="0"/>
              <a:t>and</a:t>
            </a:r>
            <a:r>
              <a:rPr lang="tr-TR" sz="4600" b="1" dirty="0" smtClean="0"/>
              <a:t> F </a:t>
            </a:r>
            <a:r>
              <a:rPr lang="tr-TR" sz="4600" b="1" dirty="0" err="1" smtClean="0"/>
              <a:t>type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keyboards</a:t>
            </a:r>
            <a:r>
              <a:rPr lang="tr-TR" sz="4600" b="1" dirty="0" smtClean="0"/>
              <a:t> </a:t>
            </a:r>
            <a:endParaRPr lang="en-US" sz="4600" b="1" dirty="0" smtClean="0"/>
          </a:p>
          <a:p>
            <a:pPr algn="l"/>
            <a:endParaRPr lang="tr-TR" dirty="0" smtClean="0"/>
          </a:p>
          <a:p>
            <a:pPr algn="l"/>
            <a:r>
              <a:rPr lang="tr-TR" sz="3600" dirty="0" err="1" smtClean="0"/>
              <a:t>Why</a:t>
            </a:r>
            <a:r>
              <a:rPr lang="tr-TR" sz="3600" dirty="0" smtClean="0"/>
              <a:t> do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use</a:t>
            </a:r>
            <a:r>
              <a:rPr lang="tr-TR" sz="3600" dirty="0" smtClean="0"/>
              <a:t> </a:t>
            </a:r>
            <a:r>
              <a:rPr lang="tr-TR" sz="3600" dirty="0" err="1" smtClean="0"/>
              <a:t>QWERTY’s</a:t>
            </a:r>
            <a:r>
              <a:rPr lang="tr-TR" sz="3600" dirty="0" smtClean="0"/>
              <a:t>?</a:t>
            </a:r>
          </a:p>
          <a:p>
            <a:pPr algn="l"/>
            <a:endParaRPr lang="tr-TR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dirty="0" err="1" smtClean="0"/>
              <a:t>After</a:t>
            </a:r>
            <a:r>
              <a:rPr lang="tr-TR" sz="3600" dirty="0" smtClean="0"/>
              <a:t> </a:t>
            </a:r>
            <a:r>
              <a:rPr lang="tr-TR" sz="3600" dirty="0" err="1" smtClean="0"/>
              <a:t>digital</a:t>
            </a:r>
            <a:r>
              <a:rPr lang="tr-TR" sz="3600" dirty="0" smtClean="0"/>
              <a:t> </a:t>
            </a:r>
            <a:r>
              <a:rPr lang="tr-TR" sz="3600" dirty="0" err="1" smtClean="0"/>
              <a:t>keyboards</a:t>
            </a:r>
            <a:r>
              <a:rPr lang="tr-TR" sz="3600" dirty="0" smtClean="0"/>
              <a:t>, </a:t>
            </a:r>
            <a:r>
              <a:rPr lang="tr-TR" sz="3600" dirty="0" err="1" smtClean="0"/>
              <a:t>the</a:t>
            </a:r>
            <a:r>
              <a:rPr lang="tr-TR" sz="3600" dirty="0" smtClean="0"/>
              <a:t> problem </a:t>
            </a:r>
            <a:r>
              <a:rPr lang="tr-TR" sz="3600" dirty="0" err="1" smtClean="0"/>
              <a:t>disappeared</a:t>
            </a:r>
            <a:r>
              <a:rPr lang="tr-TR" sz="3600" dirty="0" smtClean="0"/>
              <a:t>!</a:t>
            </a:r>
          </a:p>
          <a:p>
            <a:pPr algn="l"/>
            <a:r>
              <a:rPr lang="tr-TR" sz="3600" i="1" dirty="0" smtClean="0"/>
              <a:t>No </a:t>
            </a:r>
            <a:r>
              <a:rPr lang="tr-TR" sz="3600" i="1" dirty="0" err="1" smtClean="0"/>
              <a:t>jamming</a:t>
            </a:r>
            <a:r>
              <a:rPr lang="tr-TR" sz="3600" i="1" dirty="0" smtClean="0"/>
              <a:t> </a:t>
            </a:r>
            <a:r>
              <a:rPr lang="tr-TR" sz="3600" i="1" dirty="0" err="1" smtClean="0"/>
              <a:t>and</a:t>
            </a:r>
            <a:r>
              <a:rPr lang="tr-TR" sz="3600" i="1" dirty="0" smtClean="0"/>
              <a:t> </a:t>
            </a:r>
            <a:r>
              <a:rPr lang="tr-TR" sz="3600" i="1" dirty="0" err="1" smtClean="0"/>
              <a:t>clashing</a:t>
            </a:r>
            <a:r>
              <a:rPr lang="tr-TR" sz="3600" i="1" dirty="0" smtClean="0"/>
              <a:t> of </a:t>
            </a:r>
            <a:r>
              <a:rPr lang="tr-TR" sz="3600" i="1" dirty="0" err="1" smtClean="0"/>
              <a:t>mechanical</a:t>
            </a:r>
            <a:r>
              <a:rPr lang="tr-TR" sz="3600" i="1" dirty="0" smtClean="0"/>
              <a:t> </a:t>
            </a:r>
            <a:r>
              <a:rPr lang="tr-TR" sz="3600" i="1" dirty="0" err="1" smtClean="0"/>
              <a:t>parts</a:t>
            </a:r>
            <a:endParaRPr lang="tr-TR" sz="3600" i="1" dirty="0" smtClean="0"/>
          </a:p>
          <a:p>
            <a:pPr algn="l"/>
            <a:r>
              <a:rPr lang="tr-TR" sz="3600" b="1" dirty="0" err="1" smtClean="0"/>
              <a:t>In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other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words</a:t>
            </a:r>
            <a:r>
              <a:rPr lang="tr-TR" sz="3600" b="1" dirty="0" smtClean="0"/>
              <a:t>, </a:t>
            </a:r>
            <a:r>
              <a:rPr lang="tr-TR" sz="3600" b="1" dirty="0" err="1" smtClean="0"/>
              <a:t>we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have</a:t>
            </a:r>
            <a:r>
              <a:rPr lang="tr-TR" sz="3600" b="1" dirty="0" smtClean="0"/>
              <a:t> </a:t>
            </a:r>
            <a:r>
              <a:rPr lang="tr-TR" sz="3600" b="1" u="sng" dirty="0" smtClean="0"/>
              <a:t>a SOLUTION </a:t>
            </a:r>
            <a:r>
              <a:rPr lang="tr-TR" sz="3600" b="1" u="sng" dirty="0" err="1" smtClean="0"/>
              <a:t>without</a:t>
            </a:r>
            <a:r>
              <a:rPr lang="tr-TR" sz="3600" b="1" u="sng" dirty="0" smtClean="0"/>
              <a:t> a PROBLEM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/>
              <a:t>W</a:t>
            </a:r>
            <a:r>
              <a:rPr lang="tr-TR" sz="3600" dirty="0" smtClean="0"/>
              <a:t>e </a:t>
            </a:r>
            <a:r>
              <a:rPr lang="tr-TR" sz="3600" dirty="0" err="1" smtClean="0"/>
              <a:t>still</a:t>
            </a:r>
            <a:r>
              <a:rPr lang="tr-TR" sz="3600" dirty="0" smtClean="0"/>
              <a:t> </a:t>
            </a:r>
            <a:r>
              <a:rPr lang="tr-TR" sz="3600" dirty="0" err="1" smtClean="0"/>
              <a:t>use</a:t>
            </a:r>
            <a:r>
              <a:rPr lang="tr-TR" sz="3600" dirty="0" smtClean="0"/>
              <a:t> </a:t>
            </a:r>
            <a:r>
              <a:rPr lang="tr-TR" sz="3600" dirty="0" err="1" smtClean="0"/>
              <a:t>QWERTY’s</a:t>
            </a:r>
            <a:r>
              <a:rPr lang="tr-TR" sz="3600" dirty="0" smtClean="0"/>
              <a:t> in </a:t>
            </a:r>
            <a:r>
              <a:rPr lang="tr-TR" sz="3600" dirty="0" err="1" smtClean="0"/>
              <a:t>our</a:t>
            </a:r>
            <a:r>
              <a:rPr lang="tr-TR" sz="3600" dirty="0" smtClean="0"/>
              <a:t> </a:t>
            </a:r>
            <a:r>
              <a:rPr lang="tr-TR" sz="3600" dirty="0" err="1" smtClean="0"/>
              <a:t>PCs</a:t>
            </a:r>
            <a:r>
              <a:rPr lang="tr-TR" sz="3600" dirty="0" smtClean="0"/>
              <a:t>, </a:t>
            </a:r>
            <a:r>
              <a:rPr lang="tr-TR" sz="3600" dirty="0" err="1" smtClean="0"/>
              <a:t>laptops</a:t>
            </a:r>
            <a:r>
              <a:rPr lang="tr-TR" sz="3600" dirty="0" smtClean="0"/>
              <a:t>,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tablets</a:t>
            </a:r>
            <a:r>
              <a:rPr lang="tr-TR" sz="3600" dirty="0" smtClean="0"/>
              <a:t> </a:t>
            </a:r>
            <a:r>
              <a:rPr lang="tr-TR" sz="3600" dirty="0" err="1" smtClean="0"/>
              <a:t>even</a:t>
            </a:r>
            <a:r>
              <a:rPr lang="tr-TR" sz="3600" dirty="0" smtClean="0"/>
              <a:t> </a:t>
            </a:r>
            <a:r>
              <a:rPr lang="tr-TR" sz="3600" dirty="0" err="1" smtClean="0"/>
              <a:t>when</a:t>
            </a:r>
            <a:r>
              <a:rPr lang="tr-TR" sz="3600" dirty="0" smtClean="0"/>
              <a:t>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type</a:t>
            </a:r>
            <a:r>
              <a:rPr lang="tr-TR" sz="3600" dirty="0" smtClean="0"/>
              <a:t> in </a:t>
            </a:r>
            <a:r>
              <a:rPr lang="tr-TR" sz="3600" dirty="0" err="1" smtClean="0"/>
              <a:t>Turkish</a:t>
            </a:r>
            <a:r>
              <a:rPr lang="tr-TR" sz="3600" dirty="0" smtClean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0825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500" y="368300"/>
            <a:ext cx="11442700" cy="6223000"/>
          </a:xfrm>
        </p:spPr>
        <p:txBody>
          <a:bodyPr/>
          <a:lstStyle/>
          <a:p>
            <a:pPr algn="l"/>
            <a:r>
              <a:rPr lang="tr-TR" sz="4600" b="1" dirty="0" smtClean="0"/>
              <a:t>QWERTY, </a:t>
            </a:r>
            <a:r>
              <a:rPr lang="tr-TR" sz="4600" b="1" dirty="0" err="1" smtClean="0"/>
              <a:t>Dvorak</a:t>
            </a:r>
            <a:r>
              <a:rPr lang="tr-TR" sz="4600" b="1" dirty="0" smtClean="0"/>
              <a:t>, </a:t>
            </a:r>
            <a:r>
              <a:rPr lang="tr-TR" sz="4600" b="1" dirty="0" err="1" smtClean="0"/>
              <a:t>and</a:t>
            </a:r>
            <a:r>
              <a:rPr lang="tr-TR" sz="4600" b="1" dirty="0" smtClean="0"/>
              <a:t> F </a:t>
            </a:r>
            <a:r>
              <a:rPr lang="tr-TR" sz="4600" b="1" dirty="0" err="1" smtClean="0"/>
              <a:t>type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keyboards</a:t>
            </a:r>
            <a:r>
              <a:rPr lang="tr-TR" sz="4600" b="1" dirty="0" smtClean="0"/>
              <a:t> </a:t>
            </a:r>
            <a:endParaRPr lang="en-US" sz="4600" b="1" dirty="0" smtClean="0"/>
          </a:p>
          <a:p>
            <a:pPr algn="l"/>
            <a:endParaRPr lang="tr-TR" dirty="0" smtClean="0"/>
          </a:p>
          <a:p>
            <a:pPr algn="l"/>
            <a:r>
              <a:rPr lang="tr-TR" sz="3600" dirty="0" err="1" smtClean="0"/>
              <a:t>Why</a:t>
            </a:r>
            <a:r>
              <a:rPr lang="tr-TR" sz="3600" dirty="0" smtClean="0"/>
              <a:t> do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use</a:t>
            </a:r>
            <a:r>
              <a:rPr lang="tr-TR" sz="3600" dirty="0" smtClean="0"/>
              <a:t> </a:t>
            </a:r>
            <a:r>
              <a:rPr lang="tr-TR" sz="3600" dirty="0" err="1" smtClean="0"/>
              <a:t>QWERTY’s</a:t>
            </a:r>
            <a:r>
              <a:rPr lang="tr-TR" sz="3600" dirty="0" smtClean="0"/>
              <a:t>?</a:t>
            </a:r>
          </a:p>
          <a:p>
            <a:pPr algn="l"/>
            <a:endParaRPr lang="tr-TR" sz="36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dirty="0" err="1" smtClean="0"/>
              <a:t>Are</a:t>
            </a:r>
            <a:r>
              <a:rPr lang="tr-TR" sz="3600" dirty="0" smtClean="0"/>
              <a:t> </a:t>
            </a:r>
            <a:r>
              <a:rPr lang="tr-TR" sz="3600" dirty="0" err="1" smtClean="0"/>
              <a:t>QWERTY’s</a:t>
            </a:r>
            <a:r>
              <a:rPr lang="tr-TR" sz="3600" dirty="0" smtClean="0"/>
              <a:t> «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best</a:t>
            </a:r>
            <a:r>
              <a:rPr lang="tr-TR" sz="3600" dirty="0" smtClean="0"/>
              <a:t>» </a:t>
            </a:r>
            <a:r>
              <a:rPr lang="en-GB" sz="3600" dirty="0" smtClean="0"/>
              <a:t>keyboard</a:t>
            </a:r>
            <a:r>
              <a:rPr lang="tr-TR" sz="3600" dirty="0" smtClean="0"/>
              <a:t> </a:t>
            </a:r>
            <a:r>
              <a:rPr lang="tr-TR" sz="3600" dirty="0" err="1" smtClean="0"/>
              <a:t>systems</a:t>
            </a:r>
            <a:r>
              <a:rPr lang="tr-TR" sz="3600" dirty="0" smtClean="0"/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dirty="0" smtClean="0"/>
              <a:t>As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mostly</a:t>
            </a:r>
            <a:r>
              <a:rPr lang="tr-TR" sz="3600" dirty="0" smtClean="0"/>
              <a:t> </a:t>
            </a:r>
            <a:r>
              <a:rPr lang="tr-TR" sz="3600" dirty="0" err="1" smtClean="0"/>
              <a:t>type</a:t>
            </a:r>
            <a:r>
              <a:rPr lang="tr-TR" sz="3600" dirty="0" smtClean="0"/>
              <a:t> </a:t>
            </a:r>
            <a:r>
              <a:rPr lang="tr-TR" sz="3600" dirty="0" err="1" smtClean="0"/>
              <a:t>Turkish</a:t>
            </a:r>
            <a:r>
              <a:rPr lang="tr-TR" sz="3600" dirty="0" smtClean="0"/>
              <a:t> </a:t>
            </a:r>
            <a:r>
              <a:rPr lang="tr-TR" sz="3600" dirty="0" err="1" smtClean="0"/>
              <a:t>texts</a:t>
            </a:r>
            <a:r>
              <a:rPr lang="tr-TR" sz="3600" dirty="0" smtClean="0"/>
              <a:t>, </a:t>
            </a:r>
            <a:r>
              <a:rPr lang="tr-TR" sz="3600" dirty="0" err="1" smtClean="0"/>
              <a:t>why</a:t>
            </a:r>
            <a:r>
              <a:rPr lang="tr-TR" sz="3600" dirty="0" smtClean="0"/>
              <a:t> do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still</a:t>
            </a:r>
            <a:r>
              <a:rPr lang="tr-TR" sz="3600" dirty="0" smtClean="0"/>
              <a:t> </a:t>
            </a:r>
            <a:r>
              <a:rPr lang="tr-TR" sz="3600" dirty="0" err="1" smtClean="0"/>
              <a:t>use</a:t>
            </a:r>
            <a:r>
              <a:rPr lang="tr-TR" sz="3600" dirty="0" smtClean="0"/>
              <a:t> </a:t>
            </a:r>
            <a:r>
              <a:rPr lang="tr-TR" sz="3600" dirty="0" err="1" smtClean="0"/>
              <a:t>QWERTYs</a:t>
            </a:r>
            <a:r>
              <a:rPr lang="tr-TR" sz="3600" dirty="0" smtClean="0"/>
              <a:t> </a:t>
            </a:r>
            <a:r>
              <a:rPr lang="tr-TR" sz="3600" dirty="0" err="1" smtClean="0"/>
              <a:t>which</a:t>
            </a:r>
            <a:r>
              <a:rPr lang="tr-TR" sz="3600" dirty="0" smtClean="0"/>
              <a:t> </a:t>
            </a:r>
            <a:r>
              <a:rPr lang="tr-TR" sz="3600" dirty="0" err="1" smtClean="0"/>
              <a:t>are</a:t>
            </a:r>
            <a:r>
              <a:rPr lang="tr-TR" sz="3600" dirty="0" smtClean="0"/>
              <a:t> </a:t>
            </a:r>
            <a:r>
              <a:rPr lang="tr-TR" sz="3600" dirty="0" err="1" smtClean="0"/>
              <a:t>supposed</a:t>
            </a:r>
            <a:r>
              <a:rPr lang="tr-TR" sz="3600" dirty="0" smtClean="0"/>
              <a:t> </a:t>
            </a:r>
            <a:r>
              <a:rPr lang="tr-TR" sz="3600" dirty="0" err="1" smtClean="0"/>
              <a:t>to</a:t>
            </a:r>
            <a:r>
              <a:rPr lang="tr-TR" sz="3600" dirty="0" smtClean="0"/>
              <a:t> be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best</a:t>
            </a:r>
            <a:r>
              <a:rPr lang="tr-TR" sz="3600" dirty="0" smtClean="0"/>
              <a:t> </a:t>
            </a:r>
            <a:r>
              <a:rPr lang="tr-TR" sz="3600" dirty="0" err="1" smtClean="0"/>
              <a:t>keyboard</a:t>
            </a:r>
            <a:r>
              <a:rPr lang="tr-TR" sz="3600" dirty="0" smtClean="0"/>
              <a:t> </a:t>
            </a:r>
            <a:r>
              <a:rPr lang="tr-TR" sz="3600" dirty="0" err="1" smtClean="0"/>
              <a:t>system</a:t>
            </a:r>
            <a:r>
              <a:rPr lang="tr-TR" sz="3600" dirty="0" smtClean="0"/>
              <a:t> in English?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dirty="0" err="1" smtClean="0"/>
              <a:t>Or</a:t>
            </a:r>
            <a:r>
              <a:rPr lang="tr-TR" sz="3600" dirty="0" smtClean="0"/>
              <a:t>, </a:t>
            </a:r>
            <a:r>
              <a:rPr lang="tr-TR" sz="3600" dirty="0" err="1" smtClean="0"/>
              <a:t>why</a:t>
            </a:r>
            <a:r>
              <a:rPr lang="tr-TR" sz="3600" dirty="0" smtClean="0"/>
              <a:t> do </a:t>
            </a:r>
            <a:r>
              <a:rPr lang="tr-TR" sz="3600" dirty="0" err="1" smtClean="0"/>
              <a:t>we</a:t>
            </a:r>
            <a:r>
              <a:rPr lang="tr-TR" sz="3600" dirty="0" smtClean="0"/>
              <a:t> not </a:t>
            </a:r>
            <a:r>
              <a:rPr lang="tr-TR" sz="3600" dirty="0" err="1" smtClean="0"/>
              <a:t>use</a:t>
            </a:r>
            <a:r>
              <a:rPr lang="tr-TR" sz="3600" dirty="0" smtClean="0"/>
              <a:t> F </a:t>
            </a:r>
            <a:r>
              <a:rPr lang="tr-TR" sz="3600" dirty="0" err="1" smtClean="0"/>
              <a:t>keyboards</a:t>
            </a:r>
            <a:r>
              <a:rPr lang="tr-TR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72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500" y="368300"/>
            <a:ext cx="11442700" cy="6223000"/>
          </a:xfrm>
        </p:spPr>
        <p:txBody>
          <a:bodyPr>
            <a:normAutofit/>
          </a:bodyPr>
          <a:lstStyle/>
          <a:p>
            <a:pPr algn="l"/>
            <a:r>
              <a:rPr lang="tr-TR" sz="4600" b="1" dirty="0" smtClean="0"/>
              <a:t>QWERTY, </a:t>
            </a:r>
            <a:r>
              <a:rPr lang="tr-TR" sz="4600" b="1" dirty="0" err="1" smtClean="0"/>
              <a:t>Dvorak</a:t>
            </a:r>
            <a:r>
              <a:rPr lang="tr-TR" sz="4600" b="1" dirty="0" smtClean="0"/>
              <a:t>, </a:t>
            </a:r>
            <a:r>
              <a:rPr lang="tr-TR" sz="4600" b="1" dirty="0" err="1" smtClean="0"/>
              <a:t>and</a:t>
            </a:r>
            <a:r>
              <a:rPr lang="tr-TR" sz="4600" b="1" dirty="0" smtClean="0"/>
              <a:t> F </a:t>
            </a:r>
            <a:r>
              <a:rPr lang="tr-TR" sz="4600" b="1" dirty="0" err="1" smtClean="0"/>
              <a:t>type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keyboards</a:t>
            </a:r>
            <a:r>
              <a:rPr lang="tr-TR" sz="4600" b="1" dirty="0" smtClean="0"/>
              <a:t> </a:t>
            </a:r>
            <a:endParaRPr lang="en-US" sz="4600" b="1" dirty="0" smtClean="0"/>
          </a:p>
          <a:p>
            <a:pPr algn="l"/>
            <a:endParaRPr lang="tr-TR" dirty="0" smtClean="0"/>
          </a:p>
          <a:p>
            <a:pPr algn="l"/>
            <a:r>
              <a:rPr lang="tr-TR" sz="3600" dirty="0" err="1" smtClean="0"/>
              <a:t>Why</a:t>
            </a:r>
            <a:r>
              <a:rPr lang="tr-TR" sz="3600" dirty="0" smtClean="0"/>
              <a:t> do </a:t>
            </a:r>
            <a:r>
              <a:rPr lang="tr-TR" sz="3600" dirty="0" err="1" smtClean="0"/>
              <a:t>we</a:t>
            </a:r>
            <a:r>
              <a:rPr lang="tr-TR" sz="3600" dirty="0" smtClean="0"/>
              <a:t> </a:t>
            </a:r>
            <a:r>
              <a:rPr lang="tr-TR" sz="3600" dirty="0" err="1" smtClean="0"/>
              <a:t>use</a:t>
            </a:r>
            <a:r>
              <a:rPr lang="tr-TR" sz="3600" dirty="0" smtClean="0"/>
              <a:t> </a:t>
            </a:r>
            <a:r>
              <a:rPr lang="tr-TR" sz="3600" dirty="0" err="1" smtClean="0"/>
              <a:t>QWERTY’s</a:t>
            </a:r>
            <a:r>
              <a:rPr lang="tr-TR" sz="3600" dirty="0" smtClean="0"/>
              <a:t>?</a:t>
            </a:r>
          </a:p>
          <a:p>
            <a:pPr algn="l"/>
            <a:endParaRPr lang="tr-TR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dirty="0" err="1" smtClean="0"/>
              <a:t>Sunk</a:t>
            </a:r>
            <a:r>
              <a:rPr lang="tr-TR" sz="3600" dirty="0" smtClean="0"/>
              <a:t> </a:t>
            </a:r>
            <a:r>
              <a:rPr lang="tr-TR" sz="3600" dirty="0" err="1" smtClean="0"/>
              <a:t>costs</a:t>
            </a:r>
            <a:endParaRPr lang="tr-TR" sz="36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dirty="0" err="1" smtClean="0"/>
              <a:t>Habits</a:t>
            </a:r>
            <a:r>
              <a:rPr lang="tr-TR" sz="3600" dirty="0" smtClean="0"/>
              <a:t> of </a:t>
            </a:r>
            <a:r>
              <a:rPr lang="tr-TR" sz="3600" dirty="0" err="1" smtClean="0"/>
              <a:t>conduct</a:t>
            </a:r>
            <a:endParaRPr lang="tr-TR" sz="36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/>
              <a:t>Contingencies (or “small events”)</a:t>
            </a:r>
            <a:endParaRPr lang="tr-TR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3600" b="1" u="sng" dirty="0" err="1" smtClean="0"/>
              <a:t>History</a:t>
            </a:r>
            <a:r>
              <a:rPr lang="tr-TR" sz="3600" b="1" u="sng" dirty="0" smtClean="0"/>
              <a:t> </a:t>
            </a:r>
            <a:r>
              <a:rPr lang="tr-TR" sz="3600" b="1" u="sng" dirty="0" err="1" smtClean="0"/>
              <a:t>and</a:t>
            </a:r>
            <a:r>
              <a:rPr lang="tr-TR" sz="3600" b="1" u="sng" dirty="0" smtClean="0"/>
              <a:t> </a:t>
            </a:r>
            <a:r>
              <a:rPr lang="tr-TR" sz="3600" b="1" u="sng" dirty="0" err="1" smtClean="0"/>
              <a:t>institutions</a:t>
            </a:r>
            <a:r>
              <a:rPr lang="tr-TR" sz="3600" b="1" u="sng" dirty="0" smtClean="0"/>
              <a:t> </a:t>
            </a:r>
            <a:r>
              <a:rPr lang="tr-TR" sz="3600" b="1" u="sng" dirty="0" err="1" smtClean="0"/>
              <a:t>matter</a:t>
            </a:r>
            <a:r>
              <a:rPr lang="tr-TR" sz="3600" b="1" u="sng" dirty="0" smtClean="0"/>
              <a:t>!</a:t>
            </a:r>
            <a:r>
              <a:rPr lang="tr-TR" sz="3600" dirty="0" smtClean="0"/>
              <a:t> </a:t>
            </a:r>
            <a:endParaRPr lang="tr-TR" sz="3600" u="sng" dirty="0" smtClean="0"/>
          </a:p>
        </p:txBody>
      </p:sp>
      <p:sp>
        <p:nvSpPr>
          <p:cNvPr id="2" name="Sağ Ayraç 1"/>
          <p:cNvSpPr/>
          <p:nvPr/>
        </p:nvSpPr>
        <p:spPr>
          <a:xfrm>
            <a:off x="7543800" y="2438400"/>
            <a:ext cx="609600" cy="325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/>
          <p:cNvSpPr txBox="1"/>
          <p:nvPr/>
        </p:nvSpPr>
        <p:spPr>
          <a:xfrm>
            <a:off x="8470900" y="2641600"/>
            <a:ext cx="330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/>
              <a:t>The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Theory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Path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Dependence</a:t>
            </a:r>
            <a:endParaRPr lang="en-US" sz="4000" b="1" dirty="0"/>
          </a:p>
        </p:txBody>
      </p:sp>
      <p:sp>
        <p:nvSpPr>
          <p:cNvPr id="5" name="Yay 4"/>
          <p:cNvSpPr/>
          <p:nvPr/>
        </p:nvSpPr>
        <p:spPr>
          <a:xfrm rot="388230">
            <a:off x="5180385" y="1812308"/>
            <a:ext cx="4953196" cy="1093956"/>
          </a:xfrm>
          <a:prstGeom prst="arc">
            <a:avLst>
              <a:gd name="adj1" fmla="val 11915464"/>
              <a:gd name="adj2" fmla="val 21556747"/>
            </a:avLst>
          </a:prstGeom>
          <a:ln w="476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4500" y="368300"/>
            <a:ext cx="11442700" cy="6223000"/>
          </a:xfrm>
        </p:spPr>
        <p:txBody>
          <a:bodyPr>
            <a:normAutofit/>
          </a:bodyPr>
          <a:lstStyle/>
          <a:p>
            <a:pPr algn="l"/>
            <a:r>
              <a:rPr lang="tr-TR" sz="4600" b="1" dirty="0" smtClean="0"/>
              <a:t>QWERTY, </a:t>
            </a:r>
            <a:r>
              <a:rPr lang="tr-TR" sz="4600" b="1" dirty="0" err="1" smtClean="0"/>
              <a:t>Dvorak</a:t>
            </a:r>
            <a:r>
              <a:rPr lang="tr-TR" sz="4600" b="1" dirty="0" smtClean="0"/>
              <a:t>, </a:t>
            </a:r>
            <a:r>
              <a:rPr lang="tr-TR" sz="4600" b="1" dirty="0" err="1" smtClean="0"/>
              <a:t>and</a:t>
            </a:r>
            <a:r>
              <a:rPr lang="tr-TR" sz="4600" b="1" dirty="0" smtClean="0"/>
              <a:t> F </a:t>
            </a:r>
            <a:r>
              <a:rPr lang="tr-TR" sz="4600" b="1" dirty="0" err="1" smtClean="0"/>
              <a:t>type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keyboards</a:t>
            </a:r>
            <a:r>
              <a:rPr lang="tr-TR" sz="4600" b="1" dirty="0" smtClean="0"/>
              <a:t> </a:t>
            </a:r>
            <a:endParaRPr lang="en-US" sz="4600" b="1" dirty="0" smtClean="0"/>
          </a:p>
          <a:p>
            <a:pPr algn="l"/>
            <a:endParaRPr lang="tr-TR" dirty="0" smtClean="0"/>
          </a:p>
          <a:p>
            <a:pPr algn="l"/>
            <a:r>
              <a:rPr lang="tr-TR" sz="3600" dirty="0" err="1" smtClean="0"/>
              <a:t>What</a:t>
            </a:r>
            <a:r>
              <a:rPr lang="tr-TR" sz="3600" dirty="0" smtClean="0"/>
              <a:t> is a </a:t>
            </a:r>
            <a:r>
              <a:rPr lang="tr-TR" sz="3600" dirty="0" err="1" smtClean="0"/>
              <a:t>pathway</a:t>
            </a:r>
            <a:r>
              <a:rPr lang="tr-TR" sz="3600" dirty="0" smtClean="0"/>
              <a:t> </a:t>
            </a:r>
            <a:r>
              <a:rPr lang="tr-TR" sz="3600" dirty="0" err="1" smtClean="0"/>
              <a:t>anyway</a:t>
            </a:r>
            <a:r>
              <a:rPr lang="tr-TR" sz="3600" dirty="0" smtClean="0"/>
              <a:t>?</a:t>
            </a:r>
          </a:p>
          <a:p>
            <a:pPr algn="l"/>
            <a:endParaRPr lang="tr-TR" sz="36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479435"/>
            <a:ext cx="8128000" cy="370546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239349" y="6329690"/>
            <a:ext cx="10647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Source: Source: </a:t>
            </a:r>
            <a:r>
              <a:rPr lang="en-GB" sz="1400" dirty="0"/>
              <a:t>Georg </a:t>
            </a:r>
            <a:r>
              <a:rPr lang="en-GB" sz="1400" dirty="0" err="1"/>
              <a:t>Schreyögg</a:t>
            </a:r>
            <a:r>
              <a:rPr lang="en-GB" sz="1400" dirty="0"/>
              <a:t> and </a:t>
            </a:r>
            <a:r>
              <a:rPr lang="en-GB" sz="1400" dirty="0" err="1"/>
              <a:t>Jörg</a:t>
            </a:r>
            <a:r>
              <a:rPr lang="en-GB" sz="1400" dirty="0"/>
              <a:t> </a:t>
            </a:r>
            <a:r>
              <a:rPr lang="en-GB" sz="1400" dirty="0" err="1"/>
              <a:t>Sydow</a:t>
            </a:r>
            <a:r>
              <a:rPr lang="en-GB" sz="1400" dirty="0"/>
              <a:t> 2011 “Organizational Path Dependence: A Process View” Organization Studies 32 (3): 321-335.</a:t>
            </a:r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303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2.bp.blogspot.com/-HKfWhDxxr7U/UAyGtQvHFCI/AAAAAAAAFKA/3Bzg0pHW7jo/s1600/civi_yazis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7" y="582232"/>
            <a:ext cx="5844209" cy="5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4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Patikaya</a:t>
            </a:r>
            <a:r>
              <a:rPr lang="en-GB" dirty="0" smtClean="0"/>
              <a:t> </a:t>
            </a:r>
            <a:r>
              <a:rPr lang="en-GB" dirty="0" err="1" smtClean="0"/>
              <a:t>Bağımlılık</a:t>
            </a:r>
            <a:r>
              <a:rPr lang="en-GB" dirty="0" smtClean="0"/>
              <a:t> </a:t>
            </a:r>
            <a:r>
              <a:rPr lang="en-GB" dirty="0" err="1" smtClean="0"/>
              <a:t>Kuramı</a:t>
            </a:r>
            <a:endParaRPr lang="tr-TR" dirty="0"/>
          </a:p>
        </p:txBody>
      </p:sp>
      <p:pic>
        <p:nvPicPr>
          <p:cNvPr id="4" name="İçerik Yer Tutucusu 3" descr="C:\Users\Al2\Desktop\image-thumb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99" y="1435099"/>
            <a:ext cx="6083301" cy="501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3629892" y="6457890"/>
            <a:ext cx="491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u="sng" dirty="0" smtClean="0"/>
              <a:t>Mekanik </a:t>
            </a:r>
            <a:r>
              <a:rPr lang="tr-TR" sz="2000" b="1" u="sng" dirty="0" err="1" smtClean="0"/>
              <a:t>QWERTY’ler</a:t>
            </a:r>
            <a:r>
              <a:rPr lang="tr-TR" sz="2000" b="1" u="sng" dirty="0" smtClean="0"/>
              <a:t> (ya da Q-tip klavyeler)</a:t>
            </a:r>
            <a:endParaRPr lang="tr-TR" sz="2000" b="1" u="sng" dirty="0"/>
          </a:p>
        </p:txBody>
      </p:sp>
    </p:spTree>
    <p:extLst>
      <p:ext uri="{BB962C8B-B14F-4D97-AF65-F5344CB8AC3E}">
        <p14:creationId xmlns:p14="http://schemas.microsoft.com/office/powerpoint/2010/main" val="40302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err="1"/>
              <a:t>Kuramı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9350" y="1384301"/>
            <a:ext cx="7353300" cy="49156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3941041" y="6299934"/>
            <a:ext cx="491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u="sng" dirty="0" smtClean="0"/>
              <a:t>Mekanik </a:t>
            </a:r>
            <a:r>
              <a:rPr lang="en-GB" sz="2000" b="1" u="sng" dirty="0" smtClean="0"/>
              <a:t>F</a:t>
            </a:r>
            <a:r>
              <a:rPr lang="tr-TR" sz="2000" b="1" u="sng" dirty="0" smtClean="0"/>
              <a:t>-tip klavyeler</a:t>
            </a:r>
            <a:endParaRPr lang="tr-TR" sz="2000" b="1" u="sng" dirty="0"/>
          </a:p>
        </p:txBody>
      </p:sp>
    </p:spTree>
    <p:extLst>
      <p:ext uri="{BB962C8B-B14F-4D97-AF65-F5344CB8AC3E}">
        <p14:creationId xmlns:p14="http://schemas.microsoft.com/office/powerpoint/2010/main" val="636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Kuramı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57" y="147015"/>
            <a:ext cx="4944796" cy="6593063"/>
          </a:xfrm>
        </p:spPr>
      </p:pic>
    </p:spTree>
    <p:extLst>
      <p:ext uri="{BB962C8B-B14F-4D97-AF65-F5344CB8AC3E}">
        <p14:creationId xmlns:p14="http://schemas.microsoft.com/office/powerpoint/2010/main" val="190800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err="1"/>
              <a:t>Kuramı</a:t>
            </a:r>
            <a:endParaRPr lang="tr-TR" dirty="0"/>
          </a:p>
        </p:txBody>
      </p:sp>
      <p:pic>
        <p:nvPicPr>
          <p:cNvPr id="1026" name="Picture 2" descr="File:SelectricII Had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8" y="1301611"/>
            <a:ext cx="4067389" cy="542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295955" y="6376505"/>
            <a:ext cx="269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IBM </a:t>
            </a:r>
            <a:r>
              <a:rPr lang="tr-TR" dirty="0" err="1" smtClean="0"/>
              <a:t>Selectric</a:t>
            </a:r>
            <a:r>
              <a:rPr lang="tr-TR" dirty="0" smtClean="0"/>
              <a:t> </a:t>
            </a:r>
            <a:r>
              <a:rPr lang="tr-TR" dirty="0"/>
              <a:t>II </a:t>
            </a:r>
            <a:r>
              <a:rPr lang="tr-TR" dirty="0" err="1" smtClean="0"/>
              <a:t>dual</a:t>
            </a:r>
            <a:r>
              <a:rPr lang="en-GB" dirty="0" smtClean="0"/>
              <a:t>, 1961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40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err="1"/>
              <a:t>Kuramı</a:t>
            </a:r>
            <a:endParaRPr lang="tr-TR" dirty="0"/>
          </a:p>
        </p:txBody>
      </p:sp>
      <p:pic>
        <p:nvPicPr>
          <p:cNvPr id="2050" name="Picture 2" descr="computer keyboard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08" y="1690688"/>
            <a:ext cx="10399984" cy="38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Patikaya</a:t>
            </a:r>
            <a:r>
              <a:rPr lang="en-GB" dirty="0"/>
              <a:t> </a:t>
            </a:r>
            <a:r>
              <a:rPr lang="en-GB" dirty="0" err="1"/>
              <a:t>Bağımlılık</a:t>
            </a:r>
            <a:r>
              <a:rPr lang="en-GB" dirty="0"/>
              <a:t> </a:t>
            </a:r>
            <a:r>
              <a:rPr lang="en-GB" dirty="0" err="1"/>
              <a:t>Kuramı</a:t>
            </a:r>
            <a:endParaRPr lang="en-GB" dirty="0"/>
          </a:p>
        </p:txBody>
      </p:sp>
      <p:pic>
        <p:nvPicPr>
          <p:cNvPr id="1026" name="Picture 2" descr="KEYBO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1" y="1921130"/>
            <a:ext cx="6867159" cy="46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Patikaya</a:t>
            </a:r>
            <a:r>
              <a:rPr lang="en-GB" dirty="0" smtClean="0"/>
              <a:t> </a:t>
            </a:r>
            <a:r>
              <a:rPr lang="en-GB" dirty="0" err="1" smtClean="0"/>
              <a:t>Bağımlılık</a:t>
            </a:r>
            <a:r>
              <a:rPr lang="en-GB" dirty="0" smtClean="0"/>
              <a:t> </a:t>
            </a:r>
            <a:r>
              <a:rPr lang="en-GB" dirty="0" err="1" smtClean="0"/>
              <a:t>Kuramı</a:t>
            </a:r>
            <a:endParaRPr lang="en-GB" dirty="0"/>
          </a:p>
        </p:txBody>
      </p:sp>
      <p:pic>
        <p:nvPicPr>
          <p:cNvPr id="2050" name="Picture 2" descr="http://imgsdown.1mobile.com/group1/M00/65/B9/S36rZlY8ZX-AKASVAAG5a5V7YAg2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31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Evrim, Kurumlar  ve İktisat Kuramı: Patikaya Bağımlılık Kuramı 1</vt:lpstr>
      <vt:lpstr>PowerPoint Presentation</vt:lpstr>
      <vt:lpstr>Patikaya Bağımlılık Kuramı</vt:lpstr>
      <vt:lpstr>Patikaya Bağımlılık Kuramı</vt:lpstr>
      <vt:lpstr>Patikaya Bağımlılık  Kuramı</vt:lpstr>
      <vt:lpstr>Patikaya Bağımlılık Kuramı</vt:lpstr>
      <vt:lpstr>Patikaya Bağımlılık Kuramı</vt:lpstr>
      <vt:lpstr>Patikaya Bağımlılık Kuramı</vt:lpstr>
      <vt:lpstr>Patikaya Bağımlılık Kuramı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Altug Yalcintas</dc:creator>
  <cp:lastModifiedBy>Altug Yalcintas</cp:lastModifiedBy>
  <cp:revision>5</cp:revision>
  <dcterms:created xsi:type="dcterms:W3CDTF">2020-02-13T14:26:56Z</dcterms:created>
  <dcterms:modified xsi:type="dcterms:W3CDTF">2020-02-13T17:03:43Z</dcterms:modified>
</cp:coreProperties>
</file>