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5"/>
  </p:notesMasterIdLst>
  <p:handoutMasterIdLst>
    <p:handoutMasterId r:id="rId16"/>
  </p:handoutMasterIdLst>
  <p:sldIdLst>
    <p:sldId id="668" r:id="rId4"/>
    <p:sldId id="669" r:id="rId5"/>
    <p:sldId id="670" r:id="rId6"/>
    <p:sldId id="673" r:id="rId7"/>
    <p:sldId id="674" r:id="rId8"/>
    <p:sldId id="675" r:id="rId9"/>
    <p:sldId id="676" r:id="rId10"/>
    <p:sldId id="677" r:id="rId11"/>
    <p:sldId id="678" r:id="rId12"/>
    <p:sldId id="679" r:id="rId13"/>
    <p:sldId id="680"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12.02.2020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2/12/2020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2/12/2020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2/12/2020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2/12/2020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2/12/2020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2/12/2020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2/12/2020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2/12/2020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2/12/2020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47379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2/12/2020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2/12/2020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2/12/2020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2/12/2020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2/12/2020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0.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259080"/>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402</a:t>
            </a: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GAYRİMENKUL VE VARLIK DEĞERLEME II</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latin typeface="Arial" panose="020B0604020202020204" pitchFamily="34" charset="0"/>
                <a:ea typeface="Times New Roman" panose="02020603050405020304" pitchFamily="18" charset="0"/>
                <a:cs typeface="Arial" panose="020B0604020202020204" pitchFamily="34" charset="0"/>
              </a:rPr>
              <a:t>Prof. Dr. </a:t>
            </a:r>
            <a:r>
              <a:rPr lang="en-US" sz="1600" b="1" dirty="0">
                <a:latin typeface="Arial" panose="020B0604020202020204" pitchFamily="34" charset="0"/>
                <a:ea typeface="Times New Roman" panose="02020603050405020304" pitchFamily="18" charset="0"/>
                <a:cs typeface="Arial" panose="020B0604020202020204" pitchFamily="34" charset="0"/>
              </a:rPr>
              <a:t>Harun </a:t>
            </a:r>
            <a:r>
              <a:rPr lang="tr-TR" sz="1600" b="1" dirty="0">
                <a:latin typeface="Arial" panose="020B0604020202020204" pitchFamily="34" charset="0"/>
                <a:ea typeface="Times New Roman" panose="02020603050405020304" pitchFamily="18" charset="0"/>
                <a:cs typeface="Arial" panose="020B0604020202020204" pitchFamily="34" charset="0"/>
              </a:rPr>
              <a:t>TANRIVERMİŞ </a:t>
            </a: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370876" cy="4604657"/>
          </a:xfrm>
        </p:spPr>
        <p:txBody>
          <a:bodyPr anchor="t">
            <a:noAutofit/>
          </a:bodyPr>
          <a:lstStyle/>
          <a:p>
            <a:pPr marL="366713" indent="-366713" algn="just">
              <a:spcBef>
                <a:spcPts val="0"/>
              </a:spcBef>
              <a:spcAft>
                <a:spcPts val="0"/>
              </a:spcAft>
            </a:pPr>
            <a:r>
              <a:rPr lang="tr-TR" sz="1800" b="1" dirty="0"/>
              <a:t>Kentsel Dönüşüm İşlemleri</a:t>
            </a:r>
          </a:p>
          <a:p>
            <a:pPr marL="366713" indent="-366713" algn="just">
              <a:spcBef>
                <a:spcPts val="0"/>
              </a:spcBef>
              <a:spcAft>
                <a:spcPts val="0"/>
              </a:spcAft>
            </a:pPr>
            <a:r>
              <a:rPr lang="tr-TR" sz="1800" dirty="0"/>
              <a:t>İlk uygulamalarına 20. yüzyılın başlarında İngiltere’de  rastlanan kentsel dönüşüm uygulamalarında, Bahçe Kent Hareketleri ve Yeni Kentler Hareketi doğrultusunda gelişme gösteren Modernist Hareket kentlerin yenilenmesi ile ilgili planlama ve stratejilere öncülük etmiştir. Söz konuş hareket kapsamında kentlerin çöküntü haline gelmiş alanlarının yıkılarak yerine daha çok yeşil ve sosyal donatı ile daha çok katlı yapıların inşa edilmesi hedeflenmiştir.</a:t>
            </a:r>
          </a:p>
          <a:p>
            <a:pPr marL="366713" indent="-366713" algn="just">
              <a:spcBef>
                <a:spcPts val="0"/>
              </a:spcBef>
              <a:spcAft>
                <a:spcPts val="0"/>
              </a:spcAft>
            </a:pPr>
            <a:endParaRPr lang="tr-TR" sz="1800" dirty="0"/>
          </a:p>
          <a:p>
            <a:pPr marL="366713" indent="-366713" algn="just">
              <a:spcBef>
                <a:spcPts val="0"/>
              </a:spcBef>
              <a:spcAft>
                <a:spcPts val="0"/>
              </a:spcAft>
            </a:pPr>
            <a:r>
              <a:rPr lang="tr-TR" sz="1800" dirty="0"/>
              <a:t>Kentsel dönüşüm uygulamalarında özelikle 1980’lerden sonra esas olarak odaklanılan nokta kentlerin cazibesini kaybetmiş, boşaltılmış ve çöküntü haline gelmiş alanların ekonomik olarak yeniden canlandırılmasına yönelik olmuştur. Diğer bir değişle değer odaklı bir yaklaşımın esas alındığı görülmektedir. Nitekim ekonomik ve sosyal olarak çöktü haline gelmiş alanlarda yapılan kentsel dönüşüm uygulamaları ile yeni bir ekonomik değerin kazandırılması söz konusu kentsel dönüşüm uygulamasının en önemli başarı kriterlerinden biri olarak görülmektedir.</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 Haritalarının Üretilmesi ve Yorumlanması</a:t>
            </a:r>
          </a:p>
        </p:txBody>
      </p:sp>
    </p:spTree>
    <p:extLst>
      <p:ext uri="{BB962C8B-B14F-4D97-AF65-F5344CB8AC3E}">
        <p14:creationId xmlns:p14="http://schemas.microsoft.com/office/powerpoint/2010/main" val="3626900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4965925" cy="4604657"/>
          </a:xfrm>
        </p:spPr>
        <p:txBody>
          <a:bodyPr anchor="t">
            <a:noAutofit/>
          </a:bodyPr>
          <a:lstStyle/>
          <a:p>
            <a:pPr marL="366713" indent="-366713" algn="just">
              <a:spcBef>
                <a:spcPts val="0"/>
              </a:spcBef>
              <a:spcAft>
                <a:spcPts val="0"/>
              </a:spcAft>
            </a:pPr>
            <a:r>
              <a:rPr lang="tr-TR" sz="1800" b="1" dirty="0"/>
              <a:t>Kentsel Dönüşüm İşlemleri</a:t>
            </a:r>
          </a:p>
          <a:p>
            <a:pPr marL="366713" indent="-366713" algn="just">
              <a:spcBef>
                <a:spcPts val="0"/>
              </a:spcBef>
              <a:spcAft>
                <a:spcPts val="0"/>
              </a:spcAft>
            </a:pPr>
            <a:endParaRPr lang="tr-TR" sz="1800" dirty="0"/>
          </a:p>
          <a:p>
            <a:pPr marL="366713" indent="-366713" algn="just">
              <a:spcBef>
                <a:spcPts val="0"/>
              </a:spcBef>
              <a:spcAft>
                <a:spcPts val="0"/>
              </a:spcAft>
            </a:pPr>
            <a:r>
              <a:rPr lang="tr-TR" sz="1800" dirty="0" smtClean="0"/>
              <a:t>6306 </a:t>
            </a:r>
            <a:r>
              <a:rPr lang="tr-TR" sz="1800" dirty="0"/>
              <a:t>sayılı Kanun</a:t>
            </a:r>
          </a:p>
          <a:p>
            <a:pPr marL="366713" indent="-366713" algn="just">
              <a:spcBef>
                <a:spcPts val="0"/>
              </a:spcBef>
              <a:spcAft>
                <a:spcPts val="0"/>
              </a:spcAft>
            </a:pPr>
            <a:r>
              <a:rPr lang="tr-TR" sz="1800" dirty="0"/>
              <a:t>Riskli alan-riskli yapı</a:t>
            </a:r>
          </a:p>
          <a:p>
            <a:pPr marL="366713" indent="-366713" algn="just">
              <a:spcBef>
                <a:spcPts val="0"/>
              </a:spcBef>
              <a:spcAft>
                <a:spcPts val="0"/>
              </a:spcAft>
            </a:pPr>
            <a:r>
              <a:rPr lang="tr-TR" sz="1800" dirty="0"/>
              <a:t>5393-73. madde</a:t>
            </a:r>
          </a:p>
          <a:p>
            <a:pPr marL="366713" indent="-366713" algn="just">
              <a:spcBef>
                <a:spcPts val="0"/>
              </a:spcBef>
              <a:spcAft>
                <a:spcPts val="0"/>
              </a:spcAft>
            </a:pPr>
            <a:r>
              <a:rPr lang="tr-TR" sz="1800" dirty="0"/>
              <a:t>konut alanları, sanayi alanları, ticaret alanları… oluşturmak</a:t>
            </a:r>
          </a:p>
          <a:p>
            <a:pPr marL="366713" indent="-366713" algn="just">
              <a:spcBef>
                <a:spcPts val="0"/>
              </a:spcBef>
              <a:spcAft>
                <a:spcPts val="0"/>
              </a:spcAft>
            </a:pPr>
            <a:r>
              <a:rPr lang="tr-TR" sz="1800" dirty="0"/>
              <a:t>Eskiyen kent kısımlarını yeniden inşa ve restore etmek</a:t>
            </a:r>
          </a:p>
          <a:p>
            <a:pPr marL="366713" indent="-366713" algn="just">
              <a:spcBef>
                <a:spcPts val="0"/>
              </a:spcBef>
              <a:spcAft>
                <a:spcPts val="0"/>
              </a:spcAft>
            </a:pPr>
            <a:r>
              <a:rPr lang="tr-TR" sz="1800" dirty="0"/>
              <a:t>Kentin tarihi ve kültürel dokusunu korumak veya deprem riskine karşı tedbirler almak amacıyla</a:t>
            </a:r>
          </a:p>
          <a:p>
            <a:pPr marL="366713" indent="-366713" algn="just">
              <a:spcBef>
                <a:spcPts val="0"/>
              </a:spcBef>
              <a:spcAft>
                <a:spcPts val="0"/>
              </a:spcAft>
            </a:pPr>
            <a:r>
              <a:rPr lang="tr-TR" sz="1800" dirty="0"/>
              <a:t>Değer Tespiti ve Uygulama Alanında Hak Sahipliği</a:t>
            </a:r>
          </a:p>
          <a:p>
            <a:pPr marL="366713" indent="-366713" algn="just">
              <a:spcBef>
                <a:spcPts val="0"/>
              </a:spcBef>
              <a:spcAft>
                <a:spcPts val="0"/>
              </a:spcAft>
            </a:pPr>
            <a:r>
              <a:rPr lang="tr-TR" sz="1800" dirty="0"/>
              <a:t>Şerefiye bedellerinin tespiti</a:t>
            </a:r>
          </a:p>
          <a:p>
            <a:pPr marL="366713" indent="-366713" algn="just">
              <a:spcBef>
                <a:spcPts val="0"/>
              </a:spcBef>
              <a:spcAft>
                <a:spcPts val="0"/>
              </a:spcAft>
            </a:pPr>
            <a:r>
              <a:rPr lang="tr-TR" sz="1800" dirty="0"/>
              <a:t>Kentsel çöküntü alanlarının tespiti!!!</a:t>
            </a:r>
          </a:p>
          <a:p>
            <a:pPr marL="366713" indent="-366713" algn="just">
              <a:spcBef>
                <a:spcPts val="0"/>
              </a:spcBef>
              <a:spcAft>
                <a:spcPts val="0"/>
              </a:spcAft>
            </a:pPr>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 Haritalarının Üretilmesi ve Yorumlanması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005" y="758825"/>
            <a:ext cx="3798887"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08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6" name="Dikdörtgen 13"/>
          <p:cNvSpPr/>
          <p:nvPr/>
        </p:nvSpPr>
        <p:spPr>
          <a:xfrm>
            <a:off x="604562" y="1453498"/>
            <a:ext cx="8137603" cy="2654573"/>
          </a:xfrm>
          <a:prstGeom prst="rect">
            <a:avLst/>
          </a:prstGeom>
        </p:spPr>
        <p:txBody>
          <a:bodyPr wrap="square" lIns="68580" tIns="34290" rIns="68580" bIns="34290">
            <a:spAutoFit/>
          </a:bodyPr>
          <a:lstStyle/>
          <a:p>
            <a:pPr marL="0" lvl="1" algn="ctr">
              <a:spcBef>
                <a:spcPct val="20000"/>
              </a:spcBef>
              <a:buClr>
                <a:schemeClr val="accent1"/>
              </a:buClr>
            </a:pPr>
            <a:r>
              <a:rPr lang="tr-TR" sz="2400" b="1" dirty="0"/>
              <a:t>GGY 402</a:t>
            </a:r>
          </a:p>
          <a:p>
            <a:pPr marL="0" lvl="1" algn="ctr">
              <a:spcBef>
                <a:spcPct val="20000"/>
              </a:spcBef>
              <a:buClr>
                <a:schemeClr val="accent1"/>
              </a:buClr>
            </a:pPr>
            <a:r>
              <a:rPr lang="tr-TR" sz="2400" b="1" dirty="0"/>
              <a:t>GAYRİMENKUL VE VARLIK DEĞERLEME II</a:t>
            </a:r>
          </a:p>
          <a:p>
            <a:pPr marL="0" lvl="1" algn="ctr">
              <a:spcBef>
                <a:spcPct val="20000"/>
              </a:spcBef>
              <a:buClr>
                <a:schemeClr val="accent1"/>
              </a:buClr>
            </a:pPr>
            <a:r>
              <a:rPr lang="tr-TR" sz="2400" b="1" dirty="0"/>
              <a:t>	</a:t>
            </a:r>
            <a:endParaRPr lang="tr-TR" sz="2400" b="1" dirty="0">
              <a:solidFill>
                <a:schemeClr val="tx2"/>
              </a:solidFill>
            </a:endParaRPr>
          </a:p>
          <a:p>
            <a:pPr marL="0" lvl="1" algn="ctr">
              <a:spcBef>
                <a:spcPct val="20000"/>
              </a:spcBef>
              <a:buClr>
                <a:schemeClr val="accent1"/>
              </a:buClr>
            </a:pPr>
            <a:r>
              <a:rPr lang="tr-TR" sz="2400" b="1" dirty="0">
                <a:solidFill>
                  <a:schemeClr val="tx2"/>
                </a:solidFill>
              </a:rPr>
              <a:t>6. HAFTA</a:t>
            </a:r>
          </a:p>
          <a:p>
            <a:pPr marL="0" lvl="1" algn="ctr">
              <a:spcBef>
                <a:spcPct val="20000"/>
              </a:spcBef>
              <a:buClr>
                <a:schemeClr val="accent1"/>
              </a:buClr>
            </a:pPr>
            <a:endParaRPr lang="tr-TR" sz="2400" b="1" dirty="0">
              <a:solidFill>
                <a:schemeClr val="tx2"/>
              </a:solidFill>
            </a:endParaRPr>
          </a:p>
          <a:p>
            <a:pPr marL="0" lvl="1" algn="ctr">
              <a:spcBef>
                <a:spcPct val="20000"/>
              </a:spcBef>
              <a:buClr>
                <a:schemeClr val="accent1"/>
              </a:buClr>
            </a:pPr>
            <a:r>
              <a:rPr lang="tr-TR" sz="2400" b="1" dirty="0"/>
              <a:t>Değer Haritalarının Üretilmesi ve Yorumlanması</a:t>
            </a:r>
            <a:endParaRPr lang="en-US" sz="2400" b="1" dirty="0"/>
          </a:p>
        </p:txBody>
      </p:sp>
    </p:spTree>
    <p:extLst>
      <p:ext uri="{BB962C8B-B14F-4D97-AF65-F5344CB8AC3E}">
        <p14:creationId xmlns:p14="http://schemas.microsoft.com/office/powerpoint/2010/main" val="1406786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370876" cy="4604657"/>
          </a:xfrm>
        </p:spPr>
        <p:txBody>
          <a:bodyPr anchor="t">
            <a:noAutofit/>
          </a:bodyPr>
          <a:lstStyle/>
          <a:p>
            <a:pPr marL="366713" indent="-366713" algn="just">
              <a:spcBef>
                <a:spcPts val="0"/>
              </a:spcBef>
              <a:spcAft>
                <a:spcPts val="0"/>
              </a:spcAft>
            </a:pPr>
            <a:r>
              <a:rPr lang="tr-TR" sz="1800" b="1" dirty="0"/>
              <a:t>Gayrimenkul Değer Haritalarının Tanımı ve Kapsamı</a:t>
            </a:r>
          </a:p>
          <a:p>
            <a:pPr marL="366713" indent="-366713" algn="just">
              <a:spcBef>
                <a:spcPts val="0"/>
              </a:spcBef>
              <a:spcAft>
                <a:spcPts val="0"/>
              </a:spcAft>
            </a:pPr>
            <a:r>
              <a:rPr lang="tr-TR" sz="1800" dirty="0"/>
              <a:t>Gayrimenkul değer haritaları; konuma ve konuma dayalı olmayan veriler ile oluşturulan, coğrafi bilgi sistem tabanlı, taşınmazların toplu şekilde değerlerinin gösterildiği haritalar şeklinde tanımlanabilir. Gayrimenkul değer haritaları; konuma ve konuma dayalı olmayan veriler ile oluşturulan, coğrafi bilgi sistem tabanlı, taşınmazların toplu şekilde değerlerinin gösterildiği haritalar şeklinde tanımlanabilir. </a:t>
            </a:r>
          </a:p>
          <a:p>
            <a:pPr marL="366713" indent="-366713" algn="just">
              <a:spcBef>
                <a:spcPts val="0"/>
              </a:spcBef>
              <a:spcAft>
                <a:spcPts val="0"/>
              </a:spcAft>
            </a:pPr>
            <a:endParaRPr lang="tr-TR" sz="1800" dirty="0"/>
          </a:p>
          <a:p>
            <a:pPr marL="366713" indent="-366713" algn="just">
              <a:spcBef>
                <a:spcPts val="0"/>
              </a:spcBef>
              <a:spcAft>
                <a:spcPts val="0"/>
              </a:spcAft>
            </a:pPr>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 Haritalarının Üretilmesi ve Yorumlanması</a:t>
            </a:r>
          </a:p>
        </p:txBody>
      </p:sp>
    </p:spTree>
    <p:extLst>
      <p:ext uri="{BB962C8B-B14F-4D97-AF65-F5344CB8AC3E}">
        <p14:creationId xmlns:p14="http://schemas.microsoft.com/office/powerpoint/2010/main" val="1007872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2" name="Content Placeholder 1"/>
          <p:cNvSpPr>
            <a:spLocks noGrp="1"/>
          </p:cNvSpPr>
          <p:nvPr>
            <p:ph idx="1"/>
          </p:nvPr>
        </p:nvSpPr>
        <p:spPr/>
        <p:txBody>
          <a:bodyPr/>
          <a:lstStyle/>
          <a:p>
            <a:endParaRPr lang="tr-TR"/>
          </a:p>
        </p:txBody>
      </p:sp>
      <p:pic>
        <p:nvPicPr>
          <p:cNvPr id="6" name="Resim 4">
            <a:extLst>
              <a:ext uri="{FF2B5EF4-FFF2-40B4-BE49-F238E27FC236}">
                <a16:creationId xmlns="" xmlns:a16="http://schemas.microsoft.com/office/drawing/2014/main" id="{54F691DE-C4BB-B347-8728-D8A0DED9D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1" y="799094"/>
            <a:ext cx="2970331" cy="5304527"/>
          </a:xfrm>
          <a:prstGeom prst="rect">
            <a:avLst/>
          </a:prstGeom>
        </p:spPr>
      </p:pic>
      <p:pic>
        <p:nvPicPr>
          <p:cNvPr id="7" name="Resim 23">
            <a:extLst>
              <a:ext uri="{FF2B5EF4-FFF2-40B4-BE49-F238E27FC236}">
                <a16:creationId xmlns="" xmlns:a16="http://schemas.microsoft.com/office/drawing/2014/main" id="{47A2BC35-9601-D444-9A21-230025DAF0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7765" y="799095"/>
            <a:ext cx="3486477" cy="2734812"/>
          </a:xfrm>
          <a:prstGeom prst="rect">
            <a:avLst/>
          </a:prstGeom>
        </p:spPr>
      </p:pic>
      <p:pic>
        <p:nvPicPr>
          <p:cNvPr id="8" name="Resim 25">
            <a:extLst>
              <a:ext uri="{FF2B5EF4-FFF2-40B4-BE49-F238E27FC236}">
                <a16:creationId xmlns="" xmlns:a16="http://schemas.microsoft.com/office/drawing/2014/main" id="{7532FECC-325C-AC4E-A5FD-47468DB4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767" y="3629020"/>
            <a:ext cx="3336202" cy="2448272"/>
          </a:xfrm>
          <a:prstGeom prst="rect">
            <a:avLst/>
          </a:prstGeom>
        </p:spPr>
      </p:pic>
    </p:spTree>
    <p:extLst>
      <p:ext uri="{BB962C8B-B14F-4D97-AF65-F5344CB8AC3E}">
        <p14:creationId xmlns:p14="http://schemas.microsoft.com/office/powerpoint/2010/main" val="326845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4944720" cy="4604657"/>
          </a:xfrm>
        </p:spPr>
        <p:txBody>
          <a:bodyPr anchor="t">
            <a:noAutofit/>
          </a:bodyPr>
          <a:lstStyle/>
          <a:p>
            <a:pPr marL="366713" indent="-366713" algn="just">
              <a:spcBef>
                <a:spcPts val="0"/>
              </a:spcBef>
              <a:spcAft>
                <a:spcPts val="0"/>
              </a:spcAft>
            </a:pPr>
            <a:r>
              <a:rPr lang="tr-TR" sz="1800" b="1" dirty="0"/>
              <a:t>Gayrimenkul Değer Haritalarının Uygulama Alanları</a:t>
            </a:r>
          </a:p>
          <a:p>
            <a:pPr marL="366713" indent="-366713" algn="just">
              <a:spcBef>
                <a:spcPts val="0"/>
              </a:spcBef>
              <a:spcAft>
                <a:spcPts val="0"/>
              </a:spcAft>
            </a:pPr>
            <a:r>
              <a:rPr lang="tr-TR" sz="1800" dirty="0"/>
              <a:t>Emlak vergisi işlemleri; Takdir komisyonlarının arsalara ve araziye ait asgari ölçüde birim değer tespiti</a:t>
            </a:r>
          </a:p>
          <a:p>
            <a:pPr marL="366713" indent="-366713" algn="just">
              <a:spcBef>
                <a:spcPts val="0"/>
              </a:spcBef>
              <a:spcAft>
                <a:spcPts val="0"/>
              </a:spcAft>
            </a:pPr>
            <a:r>
              <a:rPr lang="tr-TR" sz="1800" dirty="0"/>
              <a:t>Takdir komisyonlarının oluşumu</a:t>
            </a:r>
          </a:p>
          <a:p>
            <a:pPr marL="366713" indent="-366713" algn="just">
              <a:spcBef>
                <a:spcPts val="0"/>
              </a:spcBef>
              <a:spcAft>
                <a:spcPts val="0"/>
              </a:spcAft>
            </a:pPr>
            <a:r>
              <a:rPr lang="tr-TR" sz="1800" dirty="0"/>
              <a:t>arazilere ve arsalara ait takdirlerde uyulacak esaslar</a:t>
            </a:r>
          </a:p>
          <a:p>
            <a:pPr marL="366713" indent="-366713" algn="just">
              <a:spcBef>
                <a:spcPts val="0"/>
              </a:spcBef>
              <a:spcAft>
                <a:spcPts val="0"/>
              </a:spcAft>
            </a:pPr>
            <a:r>
              <a:rPr lang="tr-TR" sz="1800" dirty="0"/>
              <a:t>Cadde veya sokakta yer tüm taşınmazların aynı değerde olması?</a:t>
            </a:r>
          </a:p>
          <a:p>
            <a:pPr marL="366713" indent="-366713" algn="just">
              <a:spcBef>
                <a:spcPts val="0"/>
              </a:spcBef>
              <a:spcAft>
                <a:spcPts val="0"/>
              </a:spcAft>
            </a:pPr>
            <a:r>
              <a:rPr lang="tr-TR" sz="1800" dirty="0"/>
              <a:t>Emlak vergisine dayalı kamu geliri</a:t>
            </a:r>
          </a:p>
          <a:p>
            <a:pPr marL="366713" indent="-366713" algn="just">
              <a:spcBef>
                <a:spcPts val="0"/>
              </a:spcBef>
              <a:spcAft>
                <a:spcPts val="0"/>
              </a:spcAft>
            </a:pPr>
            <a:r>
              <a:rPr lang="tr-TR" sz="1800" dirty="0"/>
              <a:t>Değer haritalarının katkısı</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 Haritalarının Üretilmesi ve Yorumlanması</a:t>
            </a:r>
          </a:p>
        </p:txBody>
      </p:sp>
      <p:pic>
        <p:nvPicPr>
          <p:cNvPr id="6" name="Resim 12">
            <a:extLst>
              <a:ext uri="{FF2B5EF4-FFF2-40B4-BE49-F238E27FC236}">
                <a16:creationId xmlns="" xmlns:a16="http://schemas.microsoft.com/office/drawing/2014/main" id="{C37E5AFF-B8E6-7D4F-92CC-56FD8B1EB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683" y="3216728"/>
            <a:ext cx="3550129" cy="2662597"/>
          </a:xfrm>
          <a:prstGeom prst="rect">
            <a:avLst/>
          </a:prstGeom>
          <a:effectLst>
            <a:softEdge rad="127000"/>
          </a:effectLst>
        </p:spPr>
      </p:pic>
      <p:pic>
        <p:nvPicPr>
          <p:cNvPr id="7" name="Resim 16">
            <a:extLst>
              <a:ext uri="{FF2B5EF4-FFF2-40B4-BE49-F238E27FC236}">
                <a16:creationId xmlns="" xmlns:a16="http://schemas.microsoft.com/office/drawing/2014/main" id="{6B70D810-9203-FE43-8B5D-5A66F7AB490C}"/>
              </a:ext>
            </a:extLst>
          </p:cNvPr>
          <p:cNvPicPr>
            <a:picLocks noChangeAspect="1"/>
          </p:cNvPicPr>
          <p:nvPr/>
        </p:nvPicPr>
        <p:blipFill rotWithShape="1">
          <a:blip r:embed="rId3">
            <a:extLst>
              <a:ext uri="{28A0092B-C50C-407E-A947-70E740481C1C}">
                <a14:useLocalDpi xmlns:a14="http://schemas.microsoft.com/office/drawing/2010/main" val="0"/>
              </a:ext>
            </a:extLst>
          </a:blip>
          <a:srcRect b="39451"/>
          <a:stretch/>
        </p:blipFill>
        <p:spPr>
          <a:xfrm>
            <a:off x="6431459" y="1277216"/>
            <a:ext cx="2440793" cy="1100405"/>
          </a:xfrm>
          <a:prstGeom prst="rect">
            <a:avLst/>
          </a:prstGeom>
          <a:effectLst>
            <a:softEdge rad="38100"/>
          </a:effectLst>
        </p:spPr>
      </p:pic>
    </p:spTree>
    <p:extLst>
      <p:ext uri="{BB962C8B-B14F-4D97-AF65-F5344CB8AC3E}">
        <p14:creationId xmlns:p14="http://schemas.microsoft.com/office/powerpoint/2010/main" val="327169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47701" y="1102358"/>
            <a:ext cx="4944720" cy="4604657"/>
          </a:xfrm>
        </p:spPr>
        <p:txBody>
          <a:bodyPr anchor="t">
            <a:noAutofit/>
          </a:bodyPr>
          <a:lstStyle/>
          <a:p>
            <a:pPr marL="366713" indent="-366713" algn="just">
              <a:spcBef>
                <a:spcPts val="0"/>
              </a:spcBef>
              <a:spcAft>
                <a:spcPts val="0"/>
              </a:spcAft>
            </a:pPr>
            <a:r>
              <a:rPr lang="tr-TR" sz="1800" b="1" dirty="0"/>
              <a:t>Planlama çalışmalarında ön hazırlık ve detaylı analizler</a:t>
            </a:r>
          </a:p>
          <a:p>
            <a:pPr marL="366713" indent="-366713">
              <a:spcBef>
                <a:spcPts val="0"/>
              </a:spcBef>
              <a:spcAft>
                <a:spcPts val="0"/>
              </a:spcAft>
            </a:pPr>
            <a:r>
              <a:rPr lang="tr-TR" sz="1800" dirty="0"/>
              <a:t>İhtiyaç duyulan sosyal donatı alanları</a:t>
            </a:r>
          </a:p>
          <a:p>
            <a:pPr marL="366713" indent="-366713">
              <a:spcBef>
                <a:spcPts val="0"/>
              </a:spcBef>
              <a:spcAft>
                <a:spcPts val="0"/>
              </a:spcAft>
            </a:pPr>
            <a:r>
              <a:rPr lang="tr-TR" sz="1800" dirty="0"/>
              <a:t>Doğru etaplamalar</a:t>
            </a:r>
          </a:p>
          <a:p>
            <a:pPr marL="366713" indent="-366713">
              <a:spcBef>
                <a:spcPts val="0"/>
              </a:spcBef>
              <a:spcAft>
                <a:spcPts val="0"/>
              </a:spcAft>
            </a:pPr>
            <a:r>
              <a:rPr lang="tr-TR" sz="1800" dirty="0"/>
              <a:t>İmar palanları ile oluşacak rantın yönetimi</a:t>
            </a:r>
          </a:p>
          <a:p>
            <a:pPr marL="366713" indent="-366713">
              <a:spcBef>
                <a:spcPts val="0"/>
              </a:spcBef>
              <a:spcAft>
                <a:spcPts val="0"/>
              </a:spcAft>
            </a:pPr>
            <a:r>
              <a:rPr lang="tr-TR" sz="1800" dirty="0"/>
              <a:t>Çöküntü alanlarının tespiti-değer kazandırma </a:t>
            </a:r>
          </a:p>
          <a:p>
            <a:pPr marL="366713" indent="-366713">
              <a:spcBef>
                <a:spcPts val="0"/>
              </a:spcBef>
              <a:spcAft>
                <a:spcPts val="0"/>
              </a:spcAft>
            </a:pPr>
            <a:r>
              <a:rPr lang="tr-TR" sz="1800" dirty="0"/>
              <a:t>Gayrimenkul Değer Haritaları!!!</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 Haritalarının Üretilmesi ve Yorumlanması</a:t>
            </a:r>
          </a:p>
        </p:txBody>
      </p:sp>
      <p:pic>
        <p:nvPicPr>
          <p:cNvPr id="8" name="Resim 2">
            <a:extLst>
              <a:ext uri="{FF2B5EF4-FFF2-40B4-BE49-F238E27FC236}">
                <a16:creationId xmlns="" xmlns:a16="http://schemas.microsoft.com/office/drawing/2014/main" id="{063F8BE7-7666-6A4F-BE40-2AE18F57C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998" y="988055"/>
            <a:ext cx="2265668" cy="3159508"/>
          </a:xfrm>
          <a:prstGeom prst="rect">
            <a:avLst/>
          </a:prstGeom>
          <a:ln>
            <a:solidFill>
              <a:schemeClr val="tx1"/>
            </a:solidFill>
          </a:ln>
        </p:spPr>
      </p:pic>
      <p:pic>
        <p:nvPicPr>
          <p:cNvPr id="9" name="Resim 8">
            <a:extLst>
              <a:ext uri="{FF2B5EF4-FFF2-40B4-BE49-F238E27FC236}">
                <a16:creationId xmlns="" xmlns:a16="http://schemas.microsoft.com/office/drawing/2014/main" id="{FE6198E9-846F-B14D-BE71-66217ED814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26" b="13367"/>
          <a:stretch/>
        </p:blipFill>
        <p:spPr>
          <a:xfrm>
            <a:off x="770998" y="3602882"/>
            <a:ext cx="2265668" cy="2523599"/>
          </a:xfrm>
          <a:prstGeom prst="rect">
            <a:avLst/>
          </a:prstGeom>
          <a:ln>
            <a:solidFill>
              <a:schemeClr val="tx1"/>
            </a:solidFill>
          </a:ln>
        </p:spPr>
      </p:pic>
      <p:pic>
        <p:nvPicPr>
          <p:cNvPr id="10" name="Resim 11">
            <a:extLst>
              <a:ext uri="{FF2B5EF4-FFF2-40B4-BE49-F238E27FC236}">
                <a16:creationId xmlns="" xmlns:a16="http://schemas.microsoft.com/office/drawing/2014/main" id="{D8BC7C98-45E3-344C-BD18-3CA188561D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171" r="13690"/>
          <a:stretch/>
        </p:blipFill>
        <p:spPr>
          <a:xfrm>
            <a:off x="3060384" y="3574514"/>
            <a:ext cx="1946800" cy="2546999"/>
          </a:xfrm>
          <a:prstGeom prst="rect">
            <a:avLst/>
          </a:prstGeom>
          <a:ln>
            <a:solidFill>
              <a:schemeClr val="tx1"/>
            </a:solidFill>
          </a:ln>
        </p:spPr>
      </p:pic>
      <p:pic>
        <p:nvPicPr>
          <p:cNvPr id="11" name="Resim 13">
            <a:extLst>
              <a:ext uri="{FF2B5EF4-FFF2-40B4-BE49-F238E27FC236}">
                <a16:creationId xmlns="" xmlns:a16="http://schemas.microsoft.com/office/drawing/2014/main" id="{DC3213DA-9FE7-3945-BB89-0015A5220E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80" r="15116"/>
          <a:stretch/>
        </p:blipFill>
        <p:spPr>
          <a:xfrm>
            <a:off x="4876106" y="3564109"/>
            <a:ext cx="2410959" cy="2562371"/>
          </a:xfrm>
          <a:prstGeom prst="rect">
            <a:avLst/>
          </a:prstGeom>
          <a:ln>
            <a:solidFill>
              <a:schemeClr val="tx1"/>
            </a:solidFill>
          </a:ln>
        </p:spPr>
      </p:pic>
      <p:pic>
        <p:nvPicPr>
          <p:cNvPr id="12" name="Resim 15">
            <a:extLst>
              <a:ext uri="{FF2B5EF4-FFF2-40B4-BE49-F238E27FC236}">
                <a16:creationId xmlns="" xmlns:a16="http://schemas.microsoft.com/office/drawing/2014/main" id="{8662A337-BCBA-9346-BBC0-59EBE31880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919" r="30745"/>
          <a:stretch/>
        </p:blipFill>
        <p:spPr>
          <a:xfrm>
            <a:off x="6561645" y="3565036"/>
            <a:ext cx="1730776" cy="2538584"/>
          </a:xfrm>
          <a:prstGeom prst="rect">
            <a:avLst/>
          </a:prstGeom>
          <a:ln>
            <a:solidFill>
              <a:schemeClr val="tx1"/>
            </a:solidFill>
          </a:ln>
        </p:spPr>
      </p:pic>
    </p:spTree>
    <p:extLst>
      <p:ext uri="{BB962C8B-B14F-4D97-AF65-F5344CB8AC3E}">
        <p14:creationId xmlns:p14="http://schemas.microsoft.com/office/powerpoint/2010/main" val="4123228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4944720" cy="4604657"/>
          </a:xfrm>
        </p:spPr>
        <p:txBody>
          <a:bodyPr anchor="t">
            <a:noAutofit/>
          </a:bodyPr>
          <a:lstStyle/>
          <a:p>
            <a:pPr marL="366713" indent="-366713" algn="just">
              <a:spcBef>
                <a:spcPts val="0"/>
              </a:spcBef>
              <a:spcAft>
                <a:spcPts val="0"/>
              </a:spcAft>
            </a:pPr>
            <a:r>
              <a:rPr lang="tr-TR" sz="1800" dirty="0" smtClean="0"/>
              <a:t>Alan </a:t>
            </a:r>
            <a:r>
              <a:rPr lang="tr-TR" sz="1800" dirty="0"/>
              <a:t>esaslı imar uygulamaları</a:t>
            </a:r>
          </a:p>
          <a:p>
            <a:pPr marL="366713" indent="-366713" algn="just">
              <a:spcBef>
                <a:spcPts val="0"/>
              </a:spcBef>
              <a:spcAft>
                <a:spcPts val="0"/>
              </a:spcAft>
            </a:pPr>
            <a:r>
              <a:rPr lang="tr-TR" sz="1800" dirty="0"/>
              <a:t>Tüm taşınmaz maliklerinden eşit oranda kesinti</a:t>
            </a:r>
          </a:p>
          <a:p>
            <a:pPr marL="366713" indent="-366713" algn="just">
              <a:spcBef>
                <a:spcPts val="0"/>
              </a:spcBef>
              <a:spcAft>
                <a:spcPts val="0"/>
              </a:spcAft>
            </a:pPr>
            <a:r>
              <a:rPr lang="tr-TR" sz="1800" dirty="0"/>
              <a:t>Eşdeğerlik sorunu!!!</a:t>
            </a:r>
          </a:p>
          <a:p>
            <a:pPr marL="366713" indent="-366713" algn="just">
              <a:spcBef>
                <a:spcPts val="0"/>
              </a:spcBef>
              <a:spcAft>
                <a:spcPts val="0"/>
              </a:spcAft>
            </a:pPr>
            <a:r>
              <a:rPr lang="tr-TR" sz="1800" dirty="0"/>
              <a:t>Uygulama sonrası değer artış farklılıkları</a:t>
            </a:r>
          </a:p>
          <a:p>
            <a:pPr marL="366713" indent="-366713" algn="just">
              <a:spcBef>
                <a:spcPts val="0"/>
              </a:spcBef>
              <a:spcAft>
                <a:spcPts val="0"/>
              </a:spcAft>
            </a:pPr>
            <a:r>
              <a:rPr lang="tr-TR" sz="1800" dirty="0"/>
              <a:t>Değer esaslı imar uygulamaları!!! Gayrimenkul değer Haritaları!!!</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 Haritalarının Üretilmesi ve Yorumlanması</a:t>
            </a:r>
          </a:p>
        </p:txBody>
      </p:sp>
      <p:pic>
        <p:nvPicPr>
          <p:cNvPr id="8" name="Resim 6">
            <a:extLst>
              <a:ext uri="{FF2B5EF4-FFF2-40B4-BE49-F238E27FC236}">
                <a16:creationId xmlns="" xmlns:a16="http://schemas.microsoft.com/office/drawing/2014/main" id="{5654CE66-1572-454D-BA2F-2A72F2DAD1D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71599" y="3233056"/>
            <a:ext cx="3433903" cy="2937189"/>
          </a:xfrm>
          <a:prstGeom prst="rect">
            <a:avLst/>
          </a:prstGeom>
          <a:ln>
            <a:solidFill>
              <a:schemeClr val="tx1"/>
            </a:solidFill>
          </a:ln>
          <a:effectLst>
            <a:softEdge rad="63500"/>
          </a:effectLst>
        </p:spPr>
      </p:pic>
      <p:pic>
        <p:nvPicPr>
          <p:cNvPr id="9" name="Resim 2">
            <a:extLst>
              <a:ext uri="{FF2B5EF4-FFF2-40B4-BE49-F238E27FC236}">
                <a16:creationId xmlns="" xmlns:a16="http://schemas.microsoft.com/office/drawing/2014/main" id="{7F74332A-3D98-6843-A824-C5A07A923E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0" t="24900" r="11959" b="4396"/>
          <a:stretch/>
        </p:blipFill>
        <p:spPr>
          <a:xfrm>
            <a:off x="5934185" y="1091762"/>
            <a:ext cx="2424523" cy="1617162"/>
          </a:xfrm>
          <a:prstGeom prst="rect">
            <a:avLst/>
          </a:prstGeom>
          <a:effectLst>
            <a:softEdge rad="31750"/>
          </a:effectLst>
        </p:spPr>
      </p:pic>
      <p:pic>
        <p:nvPicPr>
          <p:cNvPr id="10" name="Resim 8">
            <a:extLst>
              <a:ext uri="{FF2B5EF4-FFF2-40B4-BE49-F238E27FC236}">
                <a16:creationId xmlns="" xmlns:a16="http://schemas.microsoft.com/office/drawing/2014/main" id="{5E6477CF-7A91-C145-8E60-6E1D2ED9D0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79" t="29461" r="10016" b="4359"/>
          <a:stretch/>
        </p:blipFill>
        <p:spPr>
          <a:xfrm>
            <a:off x="5997016" y="4188471"/>
            <a:ext cx="2361692" cy="1497029"/>
          </a:xfrm>
          <a:prstGeom prst="rect">
            <a:avLst/>
          </a:prstGeom>
          <a:effectLst>
            <a:softEdge rad="31750"/>
          </a:effectLst>
        </p:spPr>
      </p:pic>
      <p:sp>
        <p:nvSpPr>
          <p:cNvPr id="11" name="Aşağı Ok 9">
            <a:extLst>
              <a:ext uri="{FF2B5EF4-FFF2-40B4-BE49-F238E27FC236}">
                <a16:creationId xmlns="" xmlns:a16="http://schemas.microsoft.com/office/drawing/2014/main" id="{CF1B2D74-29B5-F146-9FF6-F4DE319CF4B9}"/>
              </a:ext>
            </a:extLst>
          </p:cNvPr>
          <p:cNvSpPr/>
          <p:nvPr/>
        </p:nvSpPr>
        <p:spPr>
          <a:xfrm>
            <a:off x="6823149" y="2987707"/>
            <a:ext cx="460047" cy="1068955"/>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68580" tIns="34290" rIns="68580" bIns="34290" rtlCol="0" anchor="ctr"/>
          <a:lstStyle/>
          <a:p>
            <a:pPr algn="ctr"/>
            <a:endParaRPr lang="tr-TR"/>
          </a:p>
        </p:txBody>
      </p:sp>
    </p:spTree>
    <p:extLst>
      <p:ext uri="{BB962C8B-B14F-4D97-AF65-F5344CB8AC3E}">
        <p14:creationId xmlns:p14="http://schemas.microsoft.com/office/powerpoint/2010/main" val="148565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 Haritalarının Üretilmesi ve Yorumlanması</a:t>
            </a:r>
          </a:p>
        </p:txBody>
      </p:sp>
      <p:sp>
        <p:nvSpPr>
          <p:cNvPr id="2" name="Content Placeholder 1"/>
          <p:cNvSpPr>
            <a:spLocks noGrp="1"/>
          </p:cNvSpPr>
          <p:nvPr>
            <p:ph idx="1"/>
          </p:nvPr>
        </p:nvSpPr>
        <p:spPr/>
        <p:txBody>
          <a:bodyPr/>
          <a:lstStyle/>
          <a:p>
            <a:endParaRPr lang="tr-TR"/>
          </a:p>
        </p:txBody>
      </p:sp>
      <p:pic>
        <p:nvPicPr>
          <p:cNvPr id="12" name="Resim 2">
            <a:extLst>
              <a:ext uri="{FF2B5EF4-FFF2-40B4-BE49-F238E27FC236}">
                <a16:creationId xmlns="" xmlns:a16="http://schemas.microsoft.com/office/drawing/2014/main" id="{5ABD209F-DE83-A644-8F31-4307C6FDB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643" y="1186569"/>
            <a:ext cx="3619061" cy="2405435"/>
          </a:xfrm>
          <a:prstGeom prst="rect">
            <a:avLst/>
          </a:prstGeom>
          <a:ln>
            <a:solidFill>
              <a:schemeClr val="tx1"/>
            </a:solidFill>
          </a:ln>
        </p:spPr>
      </p:pic>
      <p:pic>
        <p:nvPicPr>
          <p:cNvPr id="13" name="Resim 11">
            <a:extLst>
              <a:ext uri="{FF2B5EF4-FFF2-40B4-BE49-F238E27FC236}">
                <a16:creationId xmlns="" xmlns:a16="http://schemas.microsoft.com/office/drawing/2014/main" id="{36BAFDB2-994B-D248-9A52-E83F04D14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43" y="3592004"/>
            <a:ext cx="3619061" cy="2693585"/>
          </a:xfrm>
          <a:prstGeom prst="roundRect">
            <a:avLst>
              <a:gd name="adj" fmla="val 8594"/>
            </a:avLst>
          </a:prstGeom>
          <a:solidFill>
            <a:srgbClr val="FFFFFF">
              <a:shade val="85000"/>
            </a:srgbClr>
          </a:solidFill>
          <a:ln>
            <a:solidFill>
              <a:schemeClr val="tx1"/>
            </a:solidFill>
          </a:ln>
          <a:effectLst/>
        </p:spPr>
      </p:pic>
      <p:sp>
        <p:nvSpPr>
          <p:cNvPr id="14" name="Rectangle 4">
            <a:extLst>
              <a:ext uri="{FF2B5EF4-FFF2-40B4-BE49-F238E27FC236}">
                <a16:creationId xmlns="" xmlns:a16="http://schemas.microsoft.com/office/drawing/2014/main" id="{E4D0C39F-4CCA-4C4D-A8C6-FE1F9478CCD8}"/>
              </a:ext>
            </a:extLst>
          </p:cNvPr>
          <p:cNvSpPr>
            <a:spLocks noChangeArrowheads="1"/>
          </p:cNvSpPr>
          <p:nvPr/>
        </p:nvSpPr>
        <p:spPr bwMode="auto">
          <a:xfrm flipH="1">
            <a:off x="4533091" y="2287852"/>
            <a:ext cx="3807237" cy="314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lvl="1" algn="just">
              <a:lnSpc>
                <a:spcPct val="150000"/>
              </a:lnSpc>
            </a:pPr>
            <a:endParaRPr lang="tr-TR" sz="800" b="1" dirty="0"/>
          </a:p>
          <a:p>
            <a:pPr algn="just"/>
            <a:endParaRPr lang="tr-TR" sz="800" dirty="0"/>
          </a:p>
          <a:p>
            <a:pPr marL="285750" indent="-285750" algn="just">
              <a:buClr>
                <a:srgbClr val="503FAE"/>
              </a:buClr>
              <a:buFont typeface="Wingdings" panose="05000000000000000000" pitchFamily="2" charset="2"/>
              <a:buChar char="q"/>
            </a:pPr>
            <a:r>
              <a:rPr lang="tr-TR" sz="1600" dirty="0"/>
              <a:t>Ekolojik anlamda önemli alanları, orman alanları, tarım arazileri ile kültür ve tabiat varlıklarının korunması ve muhafazası</a:t>
            </a:r>
          </a:p>
          <a:p>
            <a:pPr marL="285750" indent="-285750" algn="just">
              <a:buClr>
                <a:srgbClr val="503FAE"/>
              </a:buClr>
              <a:buFont typeface="Wingdings" panose="05000000000000000000" pitchFamily="2" charset="2"/>
              <a:buChar char="q"/>
            </a:pPr>
            <a:r>
              <a:rPr lang="tr-TR" sz="1600" dirty="0"/>
              <a:t>Afet riski taşıyan alanlarda, olası bir afet durumunda meydana gelebilecek can ve mal kayıplarının önlenmesi </a:t>
            </a:r>
          </a:p>
          <a:p>
            <a:pPr marL="285750" indent="-285750" algn="just">
              <a:buClr>
                <a:srgbClr val="503FAE"/>
              </a:buClr>
              <a:buFont typeface="Wingdings" panose="05000000000000000000" pitchFamily="2" charset="2"/>
              <a:buChar char="q"/>
            </a:pPr>
            <a:r>
              <a:rPr lang="tr-TR" sz="1600" dirty="0"/>
              <a:t>Mevcut imar haklarının veya imar baskısı altında oluşabilecek potansiyel imar haklarının, yapılaşma yoğunluğunun yükseltilmesine tolerans gösterebilecek alanlara aktarılması.</a:t>
            </a:r>
          </a:p>
        </p:txBody>
      </p:sp>
      <p:sp>
        <p:nvSpPr>
          <p:cNvPr id="6" name="Rectangle 5"/>
          <p:cNvSpPr/>
          <p:nvPr/>
        </p:nvSpPr>
        <p:spPr>
          <a:xfrm>
            <a:off x="4425037" y="1585575"/>
            <a:ext cx="2974019" cy="323165"/>
          </a:xfrm>
          <a:prstGeom prst="rect">
            <a:avLst/>
          </a:prstGeom>
        </p:spPr>
        <p:txBody>
          <a:bodyPr wrap="none">
            <a:spAutoFit/>
          </a:bodyPr>
          <a:lstStyle/>
          <a:p>
            <a:pPr lvl="1"/>
            <a:r>
              <a:rPr lang="tr-TR" sz="1500" b="1" dirty="0"/>
              <a:t>İmar Hakkı Transferi İşlemleri</a:t>
            </a:r>
          </a:p>
        </p:txBody>
      </p:sp>
    </p:spTree>
    <p:extLst>
      <p:ext uri="{BB962C8B-B14F-4D97-AF65-F5344CB8AC3E}">
        <p14:creationId xmlns:p14="http://schemas.microsoft.com/office/powerpoint/2010/main" val="1193774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 Haritalarının Üretilmesi ve Yorumlanması</a:t>
            </a:r>
          </a:p>
        </p:txBody>
      </p:sp>
      <p:sp>
        <p:nvSpPr>
          <p:cNvPr id="14" name="Rectangle 4">
            <a:extLst>
              <a:ext uri="{FF2B5EF4-FFF2-40B4-BE49-F238E27FC236}">
                <a16:creationId xmlns="" xmlns:a16="http://schemas.microsoft.com/office/drawing/2014/main" id="{E4D0C39F-4CCA-4C4D-A8C6-FE1F9478CCD8}"/>
              </a:ext>
            </a:extLst>
          </p:cNvPr>
          <p:cNvSpPr>
            <a:spLocks noChangeArrowheads="1"/>
          </p:cNvSpPr>
          <p:nvPr/>
        </p:nvSpPr>
        <p:spPr bwMode="auto">
          <a:xfrm flipH="1">
            <a:off x="617800" y="1354799"/>
            <a:ext cx="3807237"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marL="628650" lvl="1" indent="-171450" algn="just">
              <a:lnSpc>
                <a:spcPct val="150000"/>
              </a:lnSpc>
              <a:buClr>
                <a:srgbClr val="503FAE"/>
              </a:buClr>
              <a:buFont typeface="Wingdings" panose="05000000000000000000" pitchFamily="2" charset="2"/>
              <a:buChar char="q"/>
            </a:pPr>
            <a:endParaRPr lang="tr-TR" sz="800" b="1" dirty="0"/>
          </a:p>
          <a:p>
            <a:pPr marL="285750" indent="-285750">
              <a:buClr>
                <a:srgbClr val="503FAE"/>
              </a:buClr>
              <a:buFont typeface="Wingdings" panose="05000000000000000000" pitchFamily="2" charset="2"/>
              <a:buChar char="q"/>
            </a:pPr>
            <a:r>
              <a:rPr lang="tr-TR" sz="1500" dirty="0" smtClean="0"/>
              <a:t>Kamulaştırma </a:t>
            </a:r>
            <a:r>
              <a:rPr lang="tr-TR" sz="1500" dirty="0"/>
              <a:t>ve takas işlemleri-kaynak yetersizliği !!!</a:t>
            </a:r>
          </a:p>
          <a:p>
            <a:pPr marL="285750" indent="-285750">
              <a:buClr>
                <a:srgbClr val="503FAE"/>
              </a:buClr>
              <a:buFont typeface="Wingdings" panose="05000000000000000000" pitchFamily="2" charset="2"/>
              <a:buChar char="q"/>
            </a:pPr>
            <a:r>
              <a:rPr lang="tr-TR" sz="1500" dirty="0"/>
              <a:t>Uygulama öncesi aktaran ve aktarım alanında değer tespiti</a:t>
            </a:r>
          </a:p>
          <a:p>
            <a:pPr marL="285750" indent="-285750">
              <a:buClr>
                <a:srgbClr val="503FAE"/>
              </a:buClr>
              <a:buFont typeface="Wingdings" panose="05000000000000000000" pitchFamily="2" charset="2"/>
              <a:buChar char="q"/>
            </a:pPr>
            <a:r>
              <a:rPr lang="tr-TR" sz="1500" dirty="0"/>
              <a:t>Uygulama sonrası değer değişimlerinin gözlenmesi</a:t>
            </a:r>
          </a:p>
          <a:p>
            <a:pPr marL="285750" indent="-285750">
              <a:buClr>
                <a:srgbClr val="503FAE"/>
              </a:buClr>
              <a:buFont typeface="Wingdings" panose="05000000000000000000" pitchFamily="2" charset="2"/>
              <a:buChar char="q"/>
            </a:pPr>
            <a:r>
              <a:rPr lang="tr-TR" sz="1500" dirty="0"/>
              <a:t> Gayrimenkul Değer Haritaları!!!</a:t>
            </a:r>
          </a:p>
        </p:txBody>
      </p:sp>
      <p:pic>
        <p:nvPicPr>
          <p:cNvPr id="9" name="Resim 6">
            <a:extLst>
              <a:ext uri="{FF2B5EF4-FFF2-40B4-BE49-F238E27FC236}">
                <a16:creationId xmlns="" xmlns:a16="http://schemas.microsoft.com/office/drawing/2014/main" id="{1EB03023-B5FF-314D-A11E-5FA0D1566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639" y="1354210"/>
            <a:ext cx="3214688" cy="1638300"/>
          </a:xfrm>
          <a:prstGeom prst="roundRect">
            <a:avLst>
              <a:gd name="adj" fmla="val 8594"/>
            </a:avLst>
          </a:prstGeom>
          <a:solidFill>
            <a:srgbClr val="FFFFFF">
              <a:shade val="85000"/>
            </a:srgbClr>
          </a:solidFill>
          <a:ln>
            <a:solidFill>
              <a:schemeClr val="tx1"/>
            </a:solidFill>
          </a:ln>
          <a:effectLst/>
        </p:spPr>
      </p:pic>
      <p:pic>
        <p:nvPicPr>
          <p:cNvPr id="10" name="Resim 7">
            <a:extLst>
              <a:ext uri="{FF2B5EF4-FFF2-40B4-BE49-F238E27FC236}">
                <a16:creationId xmlns="" xmlns:a16="http://schemas.microsoft.com/office/drawing/2014/main" id="{17F89F1F-614A-F349-93FA-8D16F0D9EFE0}"/>
              </a:ext>
            </a:extLst>
          </p:cNvPr>
          <p:cNvPicPr/>
          <p:nvPr/>
        </p:nvPicPr>
        <p:blipFill>
          <a:blip r:embed="rId3">
            <a:extLst>
              <a:ext uri="{28A0092B-C50C-407E-A947-70E740481C1C}">
                <a14:useLocalDpi xmlns:a14="http://schemas.microsoft.com/office/drawing/2010/main" val="0"/>
              </a:ext>
            </a:extLst>
          </a:blip>
          <a:stretch>
            <a:fillRect/>
          </a:stretch>
        </p:blipFill>
        <p:spPr>
          <a:xfrm>
            <a:off x="782857" y="3367278"/>
            <a:ext cx="7557470" cy="2784853"/>
          </a:xfrm>
          <a:prstGeom prst="rect">
            <a:avLst/>
          </a:prstGeom>
          <a:ln>
            <a:solidFill>
              <a:schemeClr val="tx1"/>
            </a:solidFill>
          </a:ln>
        </p:spPr>
      </p:pic>
    </p:spTree>
    <p:extLst>
      <p:ext uri="{BB962C8B-B14F-4D97-AF65-F5344CB8AC3E}">
        <p14:creationId xmlns:p14="http://schemas.microsoft.com/office/powerpoint/2010/main" val="47903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25519</TotalTime>
  <Words>514</Words>
  <Application>Microsoft Office PowerPoint</Application>
  <PresentationFormat>Ekran Gösterisi (4:3)</PresentationFormat>
  <Paragraphs>74</Paragraphs>
  <Slides>11</Slides>
  <Notes>0</Notes>
  <HiddenSlides>0</HiddenSlides>
  <MMClips>0</MMClips>
  <ScaleCrop>false</ScaleCrop>
  <HeadingPairs>
    <vt:vector size="4" baseType="variant">
      <vt:variant>
        <vt:lpstr>Tema</vt:lpstr>
      </vt:variant>
      <vt:variant>
        <vt:i4>3</vt:i4>
      </vt:variant>
      <vt:variant>
        <vt:lpstr>Slayt Başlıkları</vt:lpstr>
      </vt:variant>
      <vt:variant>
        <vt:i4>11</vt:i4>
      </vt:variant>
    </vt:vector>
  </HeadingPairs>
  <TitlesOfParts>
    <vt:vector size="14" baseType="lpstr">
      <vt:lpstr>ekonomi</vt:lpstr>
      <vt:lpstr>1_Rics</vt:lpstr>
      <vt:lpstr>h.t.</vt:lpstr>
      <vt:lpstr>PowerPoint Sunusu</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919</cp:revision>
  <cp:lastPrinted>2016-10-24T07:53:35Z</cp:lastPrinted>
  <dcterms:created xsi:type="dcterms:W3CDTF">2016-09-18T09:35:24Z</dcterms:created>
  <dcterms:modified xsi:type="dcterms:W3CDTF">2020-02-12T13:04:43Z</dcterms:modified>
</cp:coreProperties>
</file>