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76" r:id="rId5"/>
    <p:sldId id="259" r:id="rId6"/>
    <p:sldId id="260" r:id="rId7"/>
    <p:sldId id="261" r:id="rId8"/>
    <p:sldId id="277" r:id="rId9"/>
    <p:sldId id="262" r:id="rId10"/>
    <p:sldId id="263" r:id="rId11"/>
    <p:sldId id="264" r:id="rId12"/>
    <p:sldId id="282" r:id="rId13"/>
    <p:sldId id="265" r:id="rId14"/>
    <p:sldId id="266" r:id="rId15"/>
    <p:sldId id="278" r:id="rId16"/>
    <p:sldId id="267" r:id="rId17"/>
    <p:sldId id="274" r:id="rId18"/>
    <p:sldId id="279" r:id="rId19"/>
    <p:sldId id="269" r:id="rId20"/>
    <p:sldId id="280" r:id="rId21"/>
    <p:sldId id="283" r:id="rId22"/>
    <p:sldId id="281" r:id="rId23"/>
    <p:sldId id="271" r:id="rId24"/>
    <p:sldId id="311" r:id="rId25"/>
    <p:sldId id="284" r:id="rId26"/>
    <p:sldId id="285" r:id="rId27"/>
    <p:sldId id="286" r:id="rId28"/>
    <p:sldId id="287" r:id="rId29"/>
    <p:sldId id="288" r:id="rId30"/>
    <p:sldId id="289" r:id="rId31"/>
    <p:sldId id="290" r:id="rId32"/>
    <p:sldId id="291" r:id="rId33"/>
    <p:sldId id="292" r:id="rId34"/>
    <p:sldId id="293" r:id="rId35"/>
    <p:sldId id="312" r:id="rId36"/>
    <p:sldId id="295" r:id="rId37"/>
    <p:sldId id="294"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275" r:id="rId5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00FFFF"/>
    <a:srgbClr val="800000"/>
    <a:srgbClr val="A50021"/>
    <a:srgbClr val="99FF33"/>
    <a:srgbClr val="00CC99"/>
    <a:srgbClr val="0066FF"/>
    <a:srgbClr val="FFCC00"/>
    <a:srgbClr val="FF6600"/>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291" autoAdjust="0"/>
  </p:normalViewPr>
  <p:slideViewPr>
    <p:cSldViewPr snapToGrid="0">
      <p:cViewPr varScale="1">
        <p:scale>
          <a:sx n="92" d="100"/>
          <a:sy n="92" d="100"/>
        </p:scale>
        <p:origin x="46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EFC3F3DC-0C84-4C81-A845-102D2345B20A}" type="datetimeFigureOut">
              <a:rPr lang="tr-TR" smtClean="0"/>
              <a:t>19.3.2020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E72FCC-73B4-4CC6-88E9-475D5586CA56}" type="slidenum">
              <a:rPr lang="tr-TR" smtClean="0"/>
              <a:t>‹#›</a:t>
            </a:fld>
            <a:endParaRPr lang="tr-TR"/>
          </a:p>
        </p:txBody>
      </p:sp>
    </p:spTree>
    <p:extLst>
      <p:ext uri="{BB962C8B-B14F-4D97-AF65-F5344CB8AC3E}">
        <p14:creationId xmlns:p14="http://schemas.microsoft.com/office/powerpoint/2010/main" val="1255988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EFC3F3DC-0C84-4C81-A845-102D2345B20A}" type="datetimeFigureOut">
              <a:rPr lang="tr-TR" smtClean="0"/>
              <a:t>19.3.2020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E72FCC-73B4-4CC6-88E9-475D5586CA56}" type="slidenum">
              <a:rPr lang="tr-TR" smtClean="0"/>
              <a:t>‹#›</a:t>
            </a:fld>
            <a:endParaRPr lang="tr-TR"/>
          </a:p>
        </p:txBody>
      </p:sp>
    </p:spTree>
    <p:extLst>
      <p:ext uri="{BB962C8B-B14F-4D97-AF65-F5344CB8AC3E}">
        <p14:creationId xmlns:p14="http://schemas.microsoft.com/office/powerpoint/2010/main" val="591595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EFC3F3DC-0C84-4C81-A845-102D2345B20A}" type="datetimeFigureOut">
              <a:rPr lang="tr-TR" smtClean="0"/>
              <a:t>19.3.2020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E72FCC-73B4-4CC6-88E9-475D5586CA56}" type="slidenum">
              <a:rPr lang="tr-TR" smtClean="0"/>
              <a:t>‹#›</a:t>
            </a:fld>
            <a:endParaRPr lang="tr-TR"/>
          </a:p>
        </p:txBody>
      </p:sp>
    </p:spTree>
    <p:extLst>
      <p:ext uri="{BB962C8B-B14F-4D97-AF65-F5344CB8AC3E}">
        <p14:creationId xmlns:p14="http://schemas.microsoft.com/office/powerpoint/2010/main" val="3401829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EFC3F3DC-0C84-4C81-A845-102D2345B20A}" type="datetimeFigureOut">
              <a:rPr lang="tr-TR" smtClean="0"/>
              <a:t>19.3.2020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E72FCC-73B4-4CC6-88E9-475D5586CA56}" type="slidenum">
              <a:rPr lang="tr-TR" smtClean="0"/>
              <a:t>‹#›</a:t>
            </a:fld>
            <a:endParaRPr lang="tr-TR"/>
          </a:p>
        </p:txBody>
      </p:sp>
    </p:spTree>
    <p:extLst>
      <p:ext uri="{BB962C8B-B14F-4D97-AF65-F5344CB8AC3E}">
        <p14:creationId xmlns:p14="http://schemas.microsoft.com/office/powerpoint/2010/main" val="1969430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EFC3F3DC-0C84-4C81-A845-102D2345B20A}" type="datetimeFigureOut">
              <a:rPr lang="tr-TR" smtClean="0"/>
              <a:t>19.3.2020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E72FCC-73B4-4CC6-88E9-475D5586CA56}" type="slidenum">
              <a:rPr lang="tr-TR" smtClean="0"/>
              <a:t>‹#›</a:t>
            </a:fld>
            <a:endParaRPr lang="tr-TR"/>
          </a:p>
        </p:txBody>
      </p:sp>
    </p:spTree>
    <p:extLst>
      <p:ext uri="{BB962C8B-B14F-4D97-AF65-F5344CB8AC3E}">
        <p14:creationId xmlns:p14="http://schemas.microsoft.com/office/powerpoint/2010/main" val="2716137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EFC3F3DC-0C84-4C81-A845-102D2345B20A}" type="datetimeFigureOut">
              <a:rPr lang="tr-TR" smtClean="0"/>
              <a:t>19.3.2020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1E72FCC-73B4-4CC6-88E9-475D5586CA56}" type="slidenum">
              <a:rPr lang="tr-TR" smtClean="0"/>
              <a:t>‹#›</a:t>
            </a:fld>
            <a:endParaRPr lang="tr-TR"/>
          </a:p>
        </p:txBody>
      </p:sp>
    </p:spTree>
    <p:extLst>
      <p:ext uri="{BB962C8B-B14F-4D97-AF65-F5344CB8AC3E}">
        <p14:creationId xmlns:p14="http://schemas.microsoft.com/office/powerpoint/2010/main" val="4219921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EFC3F3DC-0C84-4C81-A845-102D2345B20A}" type="datetimeFigureOut">
              <a:rPr lang="tr-TR" smtClean="0"/>
              <a:t>19.3.2020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1E72FCC-73B4-4CC6-88E9-475D5586CA56}" type="slidenum">
              <a:rPr lang="tr-TR" smtClean="0"/>
              <a:t>‹#›</a:t>
            </a:fld>
            <a:endParaRPr lang="tr-TR"/>
          </a:p>
        </p:txBody>
      </p:sp>
    </p:spTree>
    <p:extLst>
      <p:ext uri="{BB962C8B-B14F-4D97-AF65-F5344CB8AC3E}">
        <p14:creationId xmlns:p14="http://schemas.microsoft.com/office/powerpoint/2010/main" val="2908862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EFC3F3DC-0C84-4C81-A845-102D2345B20A}" type="datetimeFigureOut">
              <a:rPr lang="tr-TR" smtClean="0"/>
              <a:t>19.3.2020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1E72FCC-73B4-4CC6-88E9-475D5586CA56}" type="slidenum">
              <a:rPr lang="tr-TR" smtClean="0"/>
              <a:t>‹#›</a:t>
            </a:fld>
            <a:endParaRPr lang="tr-TR"/>
          </a:p>
        </p:txBody>
      </p:sp>
    </p:spTree>
    <p:extLst>
      <p:ext uri="{BB962C8B-B14F-4D97-AF65-F5344CB8AC3E}">
        <p14:creationId xmlns:p14="http://schemas.microsoft.com/office/powerpoint/2010/main" val="52192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FC3F3DC-0C84-4C81-A845-102D2345B20A}" type="datetimeFigureOut">
              <a:rPr lang="tr-TR" smtClean="0"/>
              <a:t>19.3.2020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1E72FCC-73B4-4CC6-88E9-475D5586CA56}" type="slidenum">
              <a:rPr lang="tr-TR" smtClean="0"/>
              <a:t>‹#›</a:t>
            </a:fld>
            <a:endParaRPr lang="tr-TR"/>
          </a:p>
        </p:txBody>
      </p:sp>
    </p:spTree>
    <p:extLst>
      <p:ext uri="{BB962C8B-B14F-4D97-AF65-F5344CB8AC3E}">
        <p14:creationId xmlns:p14="http://schemas.microsoft.com/office/powerpoint/2010/main" val="1485319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EFC3F3DC-0C84-4C81-A845-102D2345B20A}" type="datetimeFigureOut">
              <a:rPr lang="tr-TR" smtClean="0"/>
              <a:t>19.3.2020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1E72FCC-73B4-4CC6-88E9-475D5586CA56}" type="slidenum">
              <a:rPr lang="tr-TR" smtClean="0"/>
              <a:t>‹#›</a:t>
            </a:fld>
            <a:endParaRPr lang="tr-TR"/>
          </a:p>
        </p:txBody>
      </p:sp>
    </p:spTree>
    <p:extLst>
      <p:ext uri="{BB962C8B-B14F-4D97-AF65-F5344CB8AC3E}">
        <p14:creationId xmlns:p14="http://schemas.microsoft.com/office/powerpoint/2010/main" val="4245324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EFC3F3DC-0C84-4C81-A845-102D2345B20A}" type="datetimeFigureOut">
              <a:rPr lang="tr-TR" smtClean="0"/>
              <a:t>19.3.2020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1E72FCC-73B4-4CC6-88E9-475D5586CA56}" type="slidenum">
              <a:rPr lang="tr-TR" smtClean="0"/>
              <a:t>‹#›</a:t>
            </a:fld>
            <a:endParaRPr lang="tr-TR"/>
          </a:p>
        </p:txBody>
      </p:sp>
    </p:spTree>
    <p:extLst>
      <p:ext uri="{BB962C8B-B14F-4D97-AF65-F5344CB8AC3E}">
        <p14:creationId xmlns:p14="http://schemas.microsoft.com/office/powerpoint/2010/main" val="1834030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C3F3DC-0C84-4C81-A845-102D2345B20A}" type="datetimeFigureOut">
              <a:rPr lang="tr-TR" smtClean="0"/>
              <a:t>19.3.2020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E72FCC-73B4-4CC6-88E9-475D5586CA56}" type="slidenum">
              <a:rPr lang="tr-TR" smtClean="0"/>
              <a:t>‹#›</a:t>
            </a:fld>
            <a:endParaRPr lang="tr-TR"/>
          </a:p>
        </p:txBody>
      </p:sp>
    </p:spTree>
    <p:extLst>
      <p:ext uri="{BB962C8B-B14F-4D97-AF65-F5344CB8AC3E}">
        <p14:creationId xmlns:p14="http://schemas.microsoft.com/office/powerpoint/2010/main" val="1762272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8" Type="http://schemas.openxmlformats.org/officeDocument/2006/relationships/hyperlink" Target="https://www.ilacabak.com/etkengoster.php?Id=488" TargetMode="External"/><Relationship Id="rId13" Type="http://schemas.openxmlformats.org/officeDocument/2006/relationships/hyperlink" Target="https://www-tabletwise-com.cdn.ampproject.org/v/s/www.tabletwise.com/medicine-tr/argatroban/amp?amp_js_v=a3&amp;amp_gsa=1&amp;usqp=mq331AQFKAGwASA%3D#aoh=15834350790505&amp;csi=1&amp;referrer=https%3A%2F%2Fwww.google.com&amp;amp_tf=%251%24s%20alan%C4%B1ndan&amp;ampshare=https%3A%2F%2Fwww.tabletwise.com%2Fmedicine-tr%2Fargatroban" TargetMode="External"/><Relationship Id="rId3" Type="http://schemas.openxmlformats.org/officeDocument/2006/relationships/hyperlink" Target="https://www.ilacabak.com/etkengoster.php?Id=284" TargetMode="External"/><Relationship Id="rId7" Type="http://schemas.openxmlformats.org/officeDocument/2006/relationships/hyperlink" Target="https://www.tabletwise.com/medicine-tr/eptifibatide?#contraindications" TargetMode="External"/><Relationship Id="rId12" Type="http://schemas.openxmlformats.org/officeDocument/2006/relationships/hyperlink" Target="https://kt.ilacprospektusu.com/ilac/6300-hirudoid-forte-krem-kt" TargetMode="External"/><Relationship Id="rId2" Type="http://schemas.openxmlformats.org/officeDocument/2006/relationships/hyperlink" Target="http://www.ilacabak.com/etkengoster.php?Id=327" TargetMode="External"/><Relationship Id="rId1" Type="http://schemas.openxmlformats.org/officeDocument/2006/relationships/slideLayout" Target="../slideLayouts/slideLayout2.xml"/><Relationship Id="rId6" Type="http://schemas.openxmlformats.org/officeDocument/2006/relationships/hyperlink" Target="https://www.tabletwise.com/medicine-tr/tirofiban?#contraindications" TargetMode="External"/><Relationship Id="rId11" Type="http://schemas.openxmlformats.org/officeDocument/2006/relationships/hyperlink" Target="https://www.medikalakademi.com.tr/varfarin-coumadin-nedir-ne-icin-kullanilir-yan-etkileri-nelerdir/" TargetMode="External"/><Relationship Id="rId5" Type="http://schemas.openxmlformats.org/officeDocument/2006/relationships/hyperlink" Target="https://www.tabletwise.com/medicine-tr/urokinase?#side-effects" TargetMode="External"/><Relationship Id="rId10" Type="http://schemas.openxmlformats.org/officeDocument/2006/relationships/hyperlink" Target="https://www.medikalakademi.com.tr/aspirin-nedir-nasil-ve-ne-icin-kullanilir-faydalari-ve-zararlari-nelerdir/" TargetMode="External"/><Relationship Id="rId4" Type="http://schemas.openxmlformats.org/officeDocument/2006/relationships/hyperlink" Target="https://www.tabletwise.com/medicine-tr/streptokinase?#contraindications" TargetMode="External"/><Relationship Id="rId9" Type="http://schemas.openxmlformats.org/officeDocument/2006/relationships/hyperlink" Target="https://www.medikalakademi.com.tr/heparin-nedir-neden-kullanilir-yan-etkileri-nelerdir/" TargetMode="External"/><Relationship Id="rId14" Type="http://schemas.openxmlformats.org/officeDocument/2006/relationships/hyperlink" Target="https://www.doktortakvimi.com/blog/hafta-hafta-fetus-ne-yaparFEET&#220;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16331" y="2455183"/>
            <a:ext cx="10515600" cy="1325563"/>
          </a:xfrm>
        </p:spPr>
        <p:txBody>
          <a:bodyPr anchor="ctr" anchorCtr="1">
            <a:normAutofit/>
          </a:bodyPr>
          <a:lstStyle/>
          <a:p>
            <a:pPr algn="ctr"/>
            <a:r>
              <a:rPr lang="tr-TR" sz="4000" dirty="0">
                <a:solidFill>
                  <a:srgbClr val="002060"/>
                </a:solidFill>
                <a:latin typeface="Bell MT" panose="02020503060305020303" pitchFamily="18" charset="0"/>
              </a:rPr>
              <a:t>İLAÇLARIN VÜCUTTAKİ DAĞILIMI</a:t>
            </a:r>
          </a:p>
        </p:txBody>
      </p:sp>
    </p:spTree>
    <p:extLst>
      <p:ext uri="{BB962C8B-B14F-4D97-AF65-F5344CB8AC3E}">
        <p14:creationId xmlns:p14="http://schemas.microsoft.com/office/powerpoint/2010/main" val="39170369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97576" y="1148731"/>
            <a:ext cx="10515600" cy="4351338"/>
          </a:xfrm>
        </p:spPr>
        <p:txBody>
          <a:bodyPr anchor="ctr" anchorCtr="1">
            <a:normAutofit/>
          </a:bodyPr>
          <a:lstStyle/>
          <a:p>
            <a:r>
              <a:rPr lang="tr-TR" sz="1600" dirty="0"/>
              <a:t>Aynı noktaya bağlanabilen ilaçlar vücutta aynı zamanda bir arada bulunurlarsa, bağlanma yerine </a:t>
            </a:r>
            <a:r>
              <a:rPr lang="tr-TR" sz="1600" dirty="0" err="1"/>
              <a:t>afinitesi</a:t>
            </a:r>
            <a:r>
              <a:rPr lang="tr-TR" sz="1600" dirty="0"/>
              <a:t> fazla olan ilaç, </a:t>
            </a:r>
            <a:r>
              <a:rPr lang="tr-TR" sz="1600" dirty="0" err="1"/>
              <a:t>afinitesi</a:t>
            </a:r>
            <a:r>
              <a:rPr lang="tr-TR" sz="1600" dirty="0"/>
              <a:t> az olanı bağlama yerinden koparıp serbest hale getirebilir ve kendisi o noktaya bağlanabilir. bu iki ilaç arasında </a:t>
            </a:r>
            <a:r>
              <a:rPr lang="tr-TR" sz="1600" b="1" dirty="0" err="1">
                <a:solidFill>
                  <a:srgbClr val="0066FF"/>
                </a:solidFill>
              </a:rPr>
              <a:t>kompetisyon</a:t>
            </a:r>
            <a:r>
              <a:rPr lang="tr-TR" sz="1600" dirty="0"/>
              <a:t> (yarışma) vardır. Buna </a:t>
            </a:r>
            <a:r>
              <a:rPr lang="tr-TR" sz="1600" b="1" dirty="0">
                <a:solidFill>
                  <a:srgbClr val="800000"/>
                </a:solidFill>
              </a:rPr>
              <a:t>bağlanmanın kompetitif </a:t>
            </a:r>
            <a:r>
              <a:rPr lang="tr-TR" sz="1600" b="1" dirty="0" err="1">
                <a:solidFill>
                  <a:srgbClr val="800000"/>
                </a:solidFill>
              </a:rPr>
              <a:t>inhibisyonu</a:t>
            </a:r>
            <a:r>
              <a:rPr lang="tr-TR" sz="1600" b="1" dirty="0">
                <a:solidFill>
                  <a:srgbClr val="800000"/>
                </a:solidFill>
              </a:rPr>
              <a:t> </a:t>
            </a:r>
            <a:r>
              <a:rPr lang="tr-TR" sz="1600" dirty="0"/>
              <a:t>denir.</a:t>
            </a:r>
          </a:p>
        </p:txBody>
      </p:sp>
    </p:spTree>
    <p:extLst>
      <p:ext uri="{BB962C8B-B14F-4D97-AF65-F5344CB8AC3E}">
        <p14:creationId xmlns:p14="http://schemas.microsoft.com/office/powerpoint/2010/main" val="13604848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6948" y="911225"/>
            <a:ext cx="10515600" cy="4351338"/>
          </a:xfrm>
        </p:spPr>
        <p:txBody>
          <a:bodyPr anchor="ctr" anchorCtr="1">
            <a:normAutofit/>
          </a:bodyPr>
          <a:lstStyle/>
          <a:p>
            <a:r>
              <a:rPr lang="tr-TR" sz="1600" dirty="0"/>
              <a:t>Vücutta bulunan ilacın etkinliğinin ölçüsü; plazmadaki total ilaç konsantrasyonu değil, serbest ilaç fraksiyonunu konsantrasyonudur.</a:t>
            </a:r>
          </a:p>
          <a:p>
            <a:r>
              <a:rPr lang="tr-TR" sz="1600" dirty="0"/>
              <a:t>Albümine bağlı ilaç farmakolojik etli göstermez ve böbreklerde de </a:t>
            </a:r>
            <a:r>
              <a:rPr lang="tr-TR" sz="1600" dirty="0" err="1"/>
              <a:t>glomerüler</a:t>
            </a:r>
            <a:r>
              <a:rPr lang="tr-TR" sz="1600" dirty="0"/>
              <a:t> </a:t>
            </a:r>
            <a:r>
              <a:rPr lang="tr-TR" sz="1600" dirty="0" err="1"/>
              <a:t>filtrasyona</a:t>
            </a:r>
            <a:r>
              <a:rPr lang="tr-TR" sz="1600" dirty="0"/>
              <a:t> uğramaz. Bağlı kısım, </a:t>
            </a:r>
            <a:r>
              <a:rPr lang="tr-TR" sz="1600" b="1" dirty="0">
                <a:solidFill>
                  <a:srgbClr val="FF0000"/>
                </a:solidFill>
              </a:rPr>
              <a:t>ilaç deposu veya rezervuarı </a:t>
            </a:r>
            <a:r>
              <a:rPr lang="tr-TR" sz="1600" dirty="0"/>
              <a:t>görevi yapar.</a:t>
            </a:r>
          </a:p>
          <a:p>
            <a:r>
              <a:rPr lang="tr-TR" sz="1600" dirty="0"/>
              <a:t>İlaçların vücuttaki proteinlere bağlanması; ilaçların vücutta dağılımını, biyolojik </a:t>
            </a:r>
            <a:r>
              <a:rPr lang="tr-TR" sz="1600" dirty="0" err="1"/>
              <a:t>membranlardan</a:t>
            </a:r>
            <a:r>
              <a:rPr lang="tr-TR" sz="1600" dirty="0"/>
              <a:t> geçişini , farmakolojik etki şiddetini ve eliminasyon hızını belirlemektedir</a:t>
            </a:r>
            <a:r>
              <a:rPr lang="tr-TR" sz="1800" dirty="0"/>
              <a:t>.</a:t>
            </a:r>
          </a:p>
        </p:txBody>
      </p:sp>
    </p:spTree>
    <p:extLst>
      <p:ext uri="{BB962C8B-B14F-4D97-AF65-F5344CB8AC3E}">
        <p14:creationId xmlns:p14="http://schemas.microsoft.com/office/powerpoint/2010/main" val="5809214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12731227-2C21-4704-B73F-30E7F848E209}"/>
              </a:ext>
            </a:extLst>
          </p:cNvPr>
          <p:cNvSpPr>
            <a:spLocks noGrp="1"/>
          </p:cNvSpPr>
          <p:nvPr>
            <p:ph type="title"/>
          </p:nvPr>
        </p:nvSpPr>
        <p:spPr>
          <a:xfrm>
            <a:off x="6258198" y="6056026"/>
            <a:ext cx="3932237" cy="582830"/>
          </a:xfrm>
        </p:spPr>
        <p:txBody>
          <a:bodyPr anchor="ctr" anchorCtr="1">
            <a:normAutofit fontScale="90000"/>
          </a:bodyPr>
          <a:lstStyle/>
          <a:p>
            <a:r>
              <a:rPr lang="tr-TR" sz="1600" dirty="0"/>
              <a:t>Plazma proteinlerine</a:t>
            </a:r>
            <a:r>
              <a:rPr lang="tr-TR" dirty="0"/>
              <a:t> </a:t>
            </a:r>
            <a:r>
              <a:rPr lang="tr-TR" sz="1600" dirty="0"/>
              <a:t>yüksek ve düşük oranda bağlanan ilaçlar</a:t>
            </a:r>
          </a:p>
        </p:txBody>
      </p:sp>
      <p:pic>
        <p:nvPicPr>
          <p:cNvPr id="6" name="İçerik Yer Tutucusu 5">
            <a:extLst>
              <a:ext uri="{FF2B5EF4-FFF2-40B4-BE49-F238E27FC236}">
                <a16:creationId xmlns:a16="http://schemas.microsoft.com/office/drawing/2014/main" xmlns="" id="{9CC6E81A-9BA5-4CE8-BF71-ABF0300CAEDE}"/>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937851" y="987424"/>
            <a:ext cx="4572932" cy="4873625"/>
          </a:xfrm>
        </p:spPr>
      </p:pic>
      <p:sp>
        <p:nvSpPr>
          <p:cNvPr id="4" name="Metin Yer Tutucusu 3">
            <a:extLst>
              <a:ext uri="{FF2B5EF4-FFF2-40B4-BE49-F238E27FC236}">
                <a16:creationId xmlns:a16="http://schemas.microsoft.com/office/drawing/2014/main" xmlns="" id="{AFB8E979-B470-4612-919F-001EB5BA4324}"/>
              </a:ext>
            </a:extLst>
          </p:cNvPr>
          <p:cNvSpPr>
            <a:spLocks noGrp="1"/>
          </p:cNvSpPr>
          <p:nvPr>
            <p:ph type="body" sz="half" idx="2"/>
          </p:nvPr>
        </p:nvSpPr>
        <p:spPr>
          <a:xfrm>
            <a:off x="779827" y="1518443"/>
            <a:ext cx="3932237" cy="3811588"/>
          </a:xfrm>
        </p:spPr>
        <p:txBody>
          <a:bodyPr anchor="ctr" anchorCtr="1"/>
          <a:lstStyle/>
          <a:p>
            <a:pPr marL="228600" lvl="0" indent="-228600">
              <a:buFont typeface="Arial" panose="020B0604020202020204" pitchFamily="34" charset="0"/>
              <a:buChar char="•"/>
            </a:pPr>
            <a:r>
              <a:rPr lang="tr-TR" dirty="0">
                <a:solidFill>
                  <a:prstClr val="black"/>
                </a:solidFill>
              </a:rPr>
              <a:t>Vücutta bulunan ilacın etkinliğinin ölçüsü; plazmadaki total ilaç konsantrasyonu değil, serbest ilaç fraksiyonunu konsantrasyonudur.</a:t>
            </a:r>
          </a:p>
          <a:p>
            <a:pPr marL="228600" lvl="0" indent="-228600">
              <a:buFont typeface="Arial" panose="020B0604020202020204" pitchFamily="34" charset="0"/>
              <a:buChar char="•"/>
            </a:pPr>
            <a:r>
              <a:rPr lang="tr-TR" dirty="0">
                <a:solidFill>
                  <a:prstClr val="black"/>
                </a:solidFill>
              </a:rPr>
              <a:t>Albümine bağlı ilaç farmakolojik etli göstermez ve böbreklerde de </a:t>
            </a:r>
            <a:r>
              <a:rPr lang="tr-TR" dirty="0" err="1">
                <a:solidFill>
                  <a:prstClr val="black"/>
                </a:solidFill>
              </a:rPr>
              <a:t>glomerüler</a:t>
            </a:r>
            <a:r>
              <a:rPr lang="tr-TR" dirty="0">
                <a:solidFill>
                  <a:prstClr val="black"/>
                </a:solidFill>
              </a:rPr>
              <a:t> </a:t>
            </a:r>
            <a:r>
              <a:rPr lang="tr-TR" dirty="0" err="1">
                <a:solidFill>
                  <a:prstClr val="black"/>
                </a:solidFill>
              </a:rPr>
              <a:t>filtrasyona</a:t>
            </a:r>
            <a:r>
              <a:rPr lang="tr-TR" dirty="0">
                <a:solidFill>
                  <a:prstClr val="black"/>
                </a:solidFill>
              </a:rPr>
              <a:t> uğramaz. Bağlı kısım, </a:t>
            </a:r>
            <a:r>
              <a:rPr lang="tr-TR" b="1" dirty="0">
                <a:solidFill>
                  <a:srgbClr val="FF0000"/>
                </a:solidFill>
              </a:rPr>
              <a:t>ilaç deposu veya rezervuarı </a:t>
            </a:r>
            <a:r>
              <a:rPr lang="tr-TR" dirty="0">
                <a:solidFill>
                  <a:prstClr val="black"/>
                </a:solidFill>
              </a:rPr>
              <a:t>görevi yapar.</a:t>
            </a:r>
          </a:p>
          <a:p>
            <a:pPr marL="228600" lvl="0" indent="-228600">
              <a:buFont typeface="Arial" panose="020B0604020202020204" pitchFamily="34" charset="0"/>
              <a:buChar char="•"/>
            </a:pPr>
            <a:r>
              <a:rPr lang="tr-TR" dirty="0">
                <a:solidFill>
                  <a:prstClr val="black"/>
                </a:solidFill>
              </a:rPr>
              <a:t>İlaçların vücuttaki proteinlere bağlanması; ilaçların vücutta dağılımını, biyolojik </a:t>
            </a:r>
            <a:r>
              <a:rPr lang="tr-TR" dirty="0" err="1">
                <a:solidFill>
                  <a:prstClr val="black"/>
                </a:solidFill>
              </a:rPr>
              <a:t>membranlardan</a:t>
            </a:r>
            <a:r>
              <a:rPr lang="tr-TR" dirty="0">
                <a:solidFill>
                  <a:prstClr val="black"/>
                </a:solidFill>
              </a:rPr>
              <a:t> geçişini , farmakolojik etki şiddetini ve eliminasyon hızını belirlemektedir</a:t>
            </a:r>
            <a:endParaRPr lang="tr-TR" dirty="0"/>
          </a:p>
        </p:txBody>
      </p:sp>
    </p:spTree>
    <p:extLst>
      <p:ext uri="{BB962C8B-B14F-4D97-AF65-F5344CB8AC3E}">
        <p14:creationId xmlns:p14="http://schemas.microsoft.com/office/powerpoint/2010/main" val="4414564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85701" y="1600159"/>
            <a:ext cx="10515600" cy="1325563"/>
          </a:xfrm>
        </p:spPr>
        <p:txBody>
          <a:bodyPr anchor="ctr" anchorCtr="1">
            <a:normAutofit/>
          </a:bodyPr>
          <a:lstStyle/>
          <a:p>
            <a:r>
              <a:rPr lang="tr-TR" sz="2400" dirty="0">
                <a:solidFill>
                  <a:srgbClr val="002060"/>
                </a:solidFill>
                <a:latin typeface="Bahnschrift" panose="020B0502040204020203" pitchFamily="34" charset="0"/>
              </a:rPr>
              <a:t>İLAÇLARIN BAĞLANMA ORANINI ETKİLEYEN FAKTÖRLER</a:t>
            </a:r>
          </a:p>
        </p:txBody>
      </p:sp>
      <p:sp>
        <p:nvSpPr>
          <p:cNvPr id="3" name="İçerik Yer Tutucusu 2"/>
          <p:cNvSpPr>
            <a:spLocks noGrp="1"/>
          </p:cNvSpPr>
          <p:nvPr>
            <p:ph idx="1"/>
          </p:nvPr>
        </p:nvSpPr>
        <p:spPr>
          <a:xfrm>
            <a:off x="351312" y="1963820"/>
            <a:ext cx="10515600" cy="3845007"/>
          </a:xfrm>
        </p:spPr>
        <p:txBody>
          <a:bodyPr anchor="ctr" anchorCtr="1">
            <a:normAutofit/>
          </a:bodyPr>
          <a:lstStyle/>
          <a:p>
            <a:r>
              <a:rPr lang="tr-TR" sz="1600" dirty="0"/>
              <a:t>İlaç konsantrasyonu</a:t>
            </a:r>
          </a:p>
          <a:p>
            <a:r>
              <a:rPr lang="tr-TR" sz="1600" dirty="0"/>
              <a:t>Protein konsantrasyonu</a:t>
            </a:r>
          </a:p>
          <a:p>
            <a:r>
              <a:rPr lang="tr-TR" sz="1600" dirty="0"/>
              <a:t>Protein molekülü üzerinde ilaç bağlayan yerin sayısı</a:t>
            </a:r>
          </a:p>
          <a:p>
            <a:r>
              <a:rPr lang="tr-TR" sz="1600" dirty="0"/>
              <a:t>Bağlanma yerine ilacın </a:t>
            </a:r>
            <a:r>
              <a:rPr lang="tr-TR" sz="1600" dirty="0" err="1"/>
              <a:t>afinitesi</a:t>
            </a:r>
            <a:endParaRPr lang="tr-TR" sz="1600" dirty="0"/>
          </a:p>
        </p:txBody>
      </p:sp>
    </p:spTree>
    <p:extLst>
      <p:ext uri="{BB962C8B-B14F-4D97-AF65-F5344CB8AC3E}">
        <p14:creationId xmlns:p14="http://schemas.microsoft.com/office/powerpoint/2010/main" val="4739023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73826" y="1136857"/>
            <a:ext cx="10515600" cy="4351338"/>
          </a:xfrm>
        </p:spPr>
        <p:txBody>
          <a:bodyPr anchor="ctr" anchorCtr="1">
            <a:normAutofit/>
          </a:bodyPr>
          <a:lstStyle/>
          <a:p>
            <a:pPr algn="just"/>
            <a:r>
              <a:rPr lang="tr-TR" sz="1600" dirty="0"/>
              <a:t>Albümine fazla bağlanan ve </a:t>
            </a:r>
            <a:r>
              <a:rPr lang="tr-TR" sz="1600" dirty="0" err="1"/>
              <a:t>terapötik</a:t>
            </a:r>
            <a:r>
              <a:rPr lang="tr-TR" sz="1600" dirty="0"/>
              <a:t> aralığı dar olan ilaçlar için </a:t>
            </a:r>
            <a:r>
              <a:rPr lang="tr-TR" sz="1600" dirty="0" err="1"/>
              <a:t>hipoalbüminemi</a:t>
            </a:r>
            <a:r>
              <a:rPr lang="tr-TR" sz="1600" dirty="0"/>
              <a:t> durumu, serbest ilaç konsantrasyonunu arttıracağı için çok önemlidir.</a:t>
            </a:r>
          </a:p>
          <a:p>
            <a:pPr algn="just"/>
            <a:r>
              <a:rPr lang="tr-TR" sz="1600" dirty="0"/>
              <a:t>İlacın </a:t>
            </a:r>
            <a:r>
              <a:rPr lang="tr-TR" sz="1600" b="1" dirty="0" err="1">
                <a:solidFill>
                  <a:srgbClr val="7030A0"/>
                </a:solidFill>
              </a:rPr>
              <a:t>toksisite</a:t>
            </a:r>
            <a:r>
              <a:rPr lang="tr-TR" sz="1600" dirty="0"/>
              <a:t> riskinde artış olur.</a:t>
            </a:r>
          </a:p>
          <a:p>
            <a:pPr algn="just"/>
            <a:r>
              <a:rPr lang="tr-TR" sz="1600" b="1" dirty="0" err="1">
                <a:solidFill>
                  <a:srgbClr val="00B050"/>
                </a:solidFill>
              </a:rPr>
              <a:t>Terapötik</a:t>
            </a:r>
            <a:r>
              <a:rPr lang="tr-TR" sz="1600" b="1" dirty="0">
                <a:solidFill>
                  <a:srgbClr val="00B050"/>
                </a:solidFill>
              </a:rPr>
              <a:t> aralık</a:t>
            </a:r>
            <a:r>
              <a:rPr lang="tr-TR" sz="1600" dirty="0"/>
              <a:t>; ilacın minimal efektif konsantrasyonu ve minimal </a:t>
            </a:r>
            <a:r>
              <a:rPr lang="tr-TR" sz="1600" dirty="0" err="1"/>
              <a:t>toksik</a:t>
            </a:r>
            <a:r>
              <a:rPr lang="tr-TR" sz="1600" dirty="0"/>
              <a:t> konsantrasyonu aralığıdır</a:t>
            </a:r>
            <a:r>
              <a:rPr lang="tr-TR" sz="1800" dirty="0"/>
              <a:t>.</a:t>
            </a:r>
          </a:p>
        </p:txBody>
      </p:sp>
    </p:spTree>
    <p:extLst>
      <p:ext uri="{BB962C8B-B14F-4D97-AF65-F5344CB8AC3E}">
        <p14:creationId xmlns:p14="http://schemas.microsoft.com/office/powerpoint/2010/main" val="34984236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1273" y="2562061"/>
            <a:ext cx="10570028" cy="1463674"/>
          </a:xfrm>
        </p:spPr>
        <p:txBody>
          <a:bodyPr anchor="ctr" anchorCtr="1">
            <a:normAutofit/>
          </a:bodyPr>
          <a:lstStyle/>
          <a:p>
            <a:r>
              <a:rPr lang="tr-TR" sz="2400" dirty="0">
                <a:solidFill>
                  <a:srgbClr val="002060"/>
                </a:solidFill>
                <a:latin typeface="Bell MT" panose="02020503060305020303" pitchFamily="18" charset="0"/>
              </a:rPr>
              <a:t>SEKESTRASYON</a:t>
            </a:r>
          </a:p>
        </p:txBody>
      </p:sp>
    </p:spTree>
    <p:extLst>
      <p:ext uri="{BB962C8B-B14F-4D97-AF65-F5344CB8AC3E}">
        <p14:creationId xmlns:p14="http://schemas.microsoft.com/office/powerpoint/2010/main" val="13009289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chor="ctr" anchorCtr="1">
            <a:normAutofit/>
          </a:bodyPr>
          <a:lstStyle/>
          <a:p>
            <a:pPr>
              <a:buClr>
                <a:schemeClr val="tx1"/>
              </a:buClr>
              <a:buFont typeface="Wingdings" panose="05000000000000000000" pitchFamily="2" charset="2"/>
              <a:buChar char="v"/>
            </a:pPr>
            <a:r>
              <a:rPr lang="tr-TR" sz="1600" b="1" dirty="0" err="1">
                <a:solidFill>
                  <a:srgbClr val="FF0066"/>
                </a:solidFill>
              </a:rPr>
              <a:t>Sekestrasyon</a:t>
            </a:r>
            <a:r>
              <a:rPr lang="tr-TR" sz="1600" dirty="0"/>
              <a:t>, bazı ilaçların belirli bir dokuya </a:t>
            </a:r>
            <a:r>
              <a:rPr lang="tr-TR" sz="1600" dirty="0" err="1"/>
              <a:t>afinite</a:t>
            </a:r>
            <a:r>
              <a:rPr lang="tr-TR" sz="1600" dirty="0"/>
              <a:t> gösterip o dokuda birikmesi ve depo edilmesidir</a:t>
            </a:r>
            <a:r>
              <a:rPr lang="tr-TR" sz="1800" dirty="0"/>
              <a:t>.</a:t>
            </a:r>
          </a:p>
          <a:p>
            <a:endParaRPr lang="tr-TR" sz="1800" dirty="0"/>
          </a:p>
        </p:txBody>
      </p:sp>
    </p:spTree>
    <p:extLst>
      <p:ext uri="{BB962C8B-B14F-4D97-AF65-F5344CB8AC3E}">
        <p14:creationId xmlns:p14="http://schemas.microsoft.com/office/powerpoint/2010/main" val="34504608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97904" y="6101884"/>
            <a:ext cx="4629344" cy="430795"/>
          </a:xfrm>
        </p:spPr>
        <p:txBody>
          <a:bodyPr anchor="ctr" anchorCtr="1">
            <a:normAutofit/>
          </a:bodyPr>
          <a:lstStyle/>
          <a:p>
            <a:r>
              <a:rPr lang="tr-TR" sz="1400" dirty="0"/>
              <a:t>Bazı ilaçların </a:t>
            </a:r>
            <a:r>
              <a:rPr lang="tr-TR" sz="1400" dirty="0" err="1"/>
              <a:t>sekestre</a:t>
            </a:r>
            <a:r>
              <a:rPr lang="tr-TR" sz="1400" dirty="0"/>
              <a:t> edildiği dokular</a:t>
            </a:r>
          </a:p>
        </p:txBody>
      </p:sp>
      <p:pic>
        <p:nvPicPr>
          <p:cNvPr id="8" name="İçerik Yer Tutucusu 7">
            <a:extLst>
              <a:ext uri="{FF2B5EF4-FFF2-40B4-BE49-F238E27FC236}">
                <a16:creationId xmlns:a16="http://schemas.microsoft.com/office/drawing/2014/main" xmlns="" id="{5479CB62-C0A8-4CEF-BD2B-B9C4C3880510}"/>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6137689" y="992187"/>
            <a:ext cx="4949775" cy="4873625"/>
          </a:xfrm>
        </p:spPr>
      </p:pic>
      <p:sp>
        <p:nvSpPr>
          <p:cNvPr id="4" name="Metin Yer Tutucusu 3"/>
          <p:cNvSpPr>
            <a:spLocks noGrp="1"/>
          </p:cNvSpPr>
          <p:nvPr>
            <p:ph type="body" sz="half" idx="2"/>
          </p:nvPr>
        </p:nvSpPr>
        <p:spPr>
          <a:xfrm>
            <a:off x="867923" y="1199270"/>
            <a:ext cx="3932237" cy="3811588"/>
          </a:xfrm>
        </p:spPr>
        <p:txBody>
          <a:bodyPr anchor="ctr" anchorCtr="1"/>
          <a:lstStyle/>
          <a:p>
            <a:pPr>
              <a:buFont typeface="Wingdings" panose="05000000000000000000" pitchFamily="2" charset="2"/>
              <a:buChar char="v"/>
            </a:pPr>
            <a:r>
              <a:rPr lang="tr-TR" dirty="0"/>
              <a:t>Burada protein, </a:t>
            </a:r>
            <a:r>
              <a:rPr lang="tr-TR" dirty="0" err="1"/>
              <a:t>fosfolipit</a:t>
            </a:r>
            <a:r>
              <a:rPr lang="tr-TR" dirty="0"/>
              <a:t> ve nükleoproteinler üzerine bağlanırlar.</a:t>
            </a:r>
          </a:p>
          <a:p>
            <a:pPr>
              <a:buFont typeface="Wingdings" panose="05000000000000000000" pitchFamily="2" charset="2"/>
              <a:buChar char="v"/>
            </a:pPr>
            <a:r>
              <a:rPr lang="tr-TR" dirty="0"/>
              <a:t>Bağlanmanın derecesi, </a:t>
            </a:r>
            <a:r>
              <a:rPr lang="tr-TR" dirty="0" err="1"/>
              <a:t>afinitenin</a:t>
            </a:r>
            <a:r>
              <a:rPr lang="tr-TR" dirty="0"/>
              <a:t> derecesine bağlıdır.</a:t>
            </a:r>
          </a:p>
          <a:p>
            <a:pPr>
              <a:buFont typeface="Wingdings" panose="05000000000000000000" pitchFamily="2" charset="2"/>
              <a:buChar char="v"/>
            </a:pPr>
            <a:r>
              <a:rPr lang="tr-TR" dirty="0"/>
              <a:t>Depo edilen ilaçlar, ilaç rezervuarı görevi gördüğünden, bu durum ilacın </a:t>
            </a:r>
            <a:r>
              <a:rPr lang="tr-TR" dirty="0" err="1"/>
              <a:t>terapötik</a:t>
            </a:r>
            <a:r>
              <a:rPr lang="tr-TR" dirty="0"/>
              <a:t> etki veya yan etkisinin uzamasına neden olabilir.</a:t>
            </a:r>
          </a:p>
          <a:p>
            <a:pPr>
              <a:buClr>
                <a:schemeClr val="tx1"/>
              </a:buClr>
              <a:buFont typeface="Wingdings" panose="05000000000000000000" pitchFamily="2" charset="2"/>
              <a:buChar char="v"/>
            </a:pPr>
            <a:r>
              <a:rPr lang="tr-TR" b="1" dirty="0" err="1">
                <a:solidFill>
                  <a:srgbClr val="33CCFF"/>
                </a:solidFill>
              </a:rPr>
              <a:t>Redistribüsyon</a:t>
            </a:r>
            <a:r>
              <a:rPr lang="tr-TR" dirty="0"/>
              <a:t>, yağ dokusu ve kas dokusunda depo edilen ilaçların kana geçip beyne ulaşmasıdır</a:t>
            </a:r>
          </a:p>
        </p:txBody>
      </p:sp>
    </p:spTree>
    <p:extLst>
      <p:ext uri="{BB962C8B-B14F-4D97-AF65-F5344CB8AC3E}">
        <p14:creationId xmlns:p14="http://schemas.microsoft.com/office/powerpoint/2010/main" val="23668055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02574" y="2740190"/>
            <a:ext cx="10515600" cy="1325563"/>
          </a:xfrm>
        </p:spPr>
        <p:txBody>
          <a:bodyPr anchor="ctr" anchorCtr="1">
            <a:normAutofit/>
          </a:bodyPr>
          <a:lstStyle/>
          <a:p>
            <a:r>
              <a:rPr lang="tr-TR" sz="2400" dirty="0">
                <a:solidFill>
                  <a:srgbClr val="002060"/>
                </a:solidFill>
                <a:latin typeface="Bell MT" panose="02020503060305020303" pitchFamily="18" charset="0"/>
              </a:rPr>
              <a:t>İLAÇLARIN SANTRAL SİNİR SİSTEMİNE GEÇİŞİ</a:t>
            </a:r>
            <a:endParaRPr lang="tr-TR" sz="4000" dirty="0">
              <a:latin typeface="Bell MT" panose="02020503060305020303" pitchFamily="18" charset="0"/>
            </a:endParaRPr>
          </a:p>
        </p:txBody>
      </p:sp>
    </p:spTree>
    <p:extLst>
      <p:ext uri="{BB962C8B-B14F-4D97-AF65-F5344CB8AC3E}">
        <p14:creationId xmlns:p14="http://schemas.microsoft.com/office/powerpoint/2010/main" val="28404962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chor="ctr" anchorCtr="1">
            <a:normAutofit/>
          </a:bodyPr>
          <a:lstStyle/>
          <a:p>
            <a:r>
              <a:rPr lang="tr-TR" sz="1600" dirty="0"/>
              <a:t>Beyin Korteksi ‘</a:t>
            </a:r>
            <a:r>
              <a:rPr lang="tr-TR" sz="1600" dirty="0" err="1"/>
              <a:t>nde</a:t>
            </a:r>
            <a:r>
              <a:rPr lang="tr-TR" sz="1600" dirty="0"/>
              <a:t> ( gri cevher )  1 milimetrekare bin </a:t>
            </a:r>
            <a:r>
              <a:rPr lang="tr-TR" sz="1600" dirty="0" err="1"/>
              <a:t>kapiller</a:t>
            </a:r>
            <a:r>
              <a:rPr lang="tr-TR" sz="1600" dirty="0"/>
              <a:t> ,beyaz cevherde 300 </a:t>
            </a:r>
            <a:r>
              <a:rPr lang="tr-TR" sz="1600" dirty="0" err="1"/>
              <a:t>kapiler</a:t>
            </a:r>
            <a:r>
              <a:rPr lang="tr-TR" sz="1600" dirty="0"/>
              <a:t> bulunur. Buradan bir dakikada yaklaşık 1 litre kan geçer.</a:t>
            </a:r>
          </a:p>
          <a:p>
            <a:r>
              <a:rPr lang="tr-TR" sz="1600" dirty="0"/>
              <a:t>Beyin –omurilik sıvısının hacmi yaklaşık 150 ml ‘</a:t>
            </a:r>
            <a:r>
              <a:rPr lang="tr-TR" sz="1600" dirty="0" err="1"/>
              <a:t>dir</a:t>
            </a:r>
            <a:r>
              <a:rPr lang="tr-TR" sz="1600" dirty="0"/>
              <a:t>. </a:t>
            </a:r>
            <a:r>
              <a:rPr lang="tr-TR" sz="1600" dirty="0" err="1"/>
              <a:t>Koroid</a:t>
            </a:r>
            <a:r>
              <a:rPr lang="tr-TR" sz="1600" dirty="0"/>
              <a:t> </a:t>
            </a:r>
            <a:r>
              <a:rPr lang="tr-TR" sz="1600" dirty="0" err="1"/>
              <a:t>pleksuslardan</a:t>
            </a:r>
            <a:r>
              <a:rPr lang="tr-TR" sz="1600" dirty="0"/>
              <a:t> sağlanır.</a:t>
            </a:r>
          </a:p>
          <a:p>
            <a:r>
              <a:rPr lang="tr-TR" sz="1600" dirty="0"/>
              <a:t>Santral sinir sisteminde </a:t>
            </a:r>
            <a:r>
              <a:rPr lang="tr-TR" sz="1600" b="1" dirty="0">
                <a:solidFill>
                  <a:srgbClr val="008000"/>
                </a:solidFill>
              </a:rPr>
              <a:t>kan-beyin-BOS</a:t>
            </a:r>
            <a:r>
              <a:rPr lang="tr-TR" sz="1600" dirty="0"/>
              <a:t> olmak üzere 3 </a:t>
            </a:r>
            <a:r>
              <a:rPr lang="tr-TR" sz="1600" dirty="0" err="1"/>
              <a:t>kompartman</a:t>
            </a:r>
            <a:r>
              <a:rPr lang="tr-TR" sz="1600" dirty="0"/>
              <a:t> bulunur.</a:t>
            </a:r>
          </a:p>
          <a:p>
            <a:r>
              <a:rPr lang="tr-TR" sz="1600" dirty="0"/>
              <a:t>Santral sinir sisteminde </a:t>
            </a:r>
            <a:r>
              <a:rPr lang="tr-TR" sz="1600" b="1" dirty="0">
                <a:solidFill>
                  <a:srgbClr val="FFCC00"/>
                </a:solidFill>
              </a:rPr>
              <a:t>Kan-Beyin</a:t>
            </a:r>
            <a:r>
              <a:rPr lang="tr-TR" sz="1600" dirty="0"/>
              <a:t>, </a:t>
            </a:r>
            <a:r>
              <a:rPr lang="tr-TR" sz="1600" b="1" dirty="0">
                <a:solidFill>
                  <a:srgbClr val="FF0000"/>
                </a:solidFill>
              </a:rPr>
              <a:t>Kan-BOS</a:t>
            </a:r>
            <a:r>
              <a:rPr lang="tr-TR" sz="1600" dirty="0"/>
              <a:t>, </a:t>
            </a:r>
            <a:r>
              <a:rPr lang="tr-TR" sz="1600" b="1" dirty="0">
                <a:solidFill>
                  <a:srgbClr val="000099"/>
                </a:solidFill>
              </a:rPr>
              <a:t>BOS-Beyin</a:t>
            </a:r>
            <a:r>
              <a:rPr lang="tr-TR" sz="1600" dirty="0"/>
              <a:t> bariyeri olmak üzere 3 bariyer bulunur.</a:t>
            </a:r>
          </a:p>
          <a:p>
            <a:r>
              <a:rPr lang="tr-TR" sz="1600" dirty="0"/>
              <a:t>Santral sinir sistemi </a:t>
            </a:r>
            <a:r>
              <a:rPr lang="tr-TR" sz="1600" dirty="0" err="1"/>
              <a:t>kapillerinin</a:t>
            </a:r>
            <a:r>
              <a:rPr lang="tr-TR" sz="1600" dirty="0"/>
              <a:t> </a:t>
            </a:r>
            <a:r>
              <a:rPr lang="tr-TR" sz="1600" dirty="0" err="1"/>
              <a:t>endotel</a:t>
            </a:r>
            <a:r>
              <a:rPr lang="tr-TR" sz="1600" dirty="0"/>
              <a:t> hücreleri arasında </a:t>
            </a:r>
            <a:r>
              <a:rPr lang="tr-TR" sz="1600" dirty="0" err="1"/>
              <a:t>prus</a:t>
            </a:r>
            <a:r>
              <a:rPr lang="tr-TR" sz="1600" dirty="0"/>
              <a:t> bulunmadığından biyolojik bariyer görevi görmektedir. Sadece </a:t>
            </a:r>
            <a:r>
              <a:rPr lang="tr-TR" sz="1600" b="1" dirty="0" err="1">
                <a:solidFill>
                  <a:srgbClr val="CC9900"/>
                </a:solidFill>
              </a:rPr>
              <a:t>transsellüler</a:t>
            </a:r>
            <a:r>
              <a:rPr lang="tr-TR" sz="1600" dirty="0"/>
              <a:t> geçiş gerçekleşebilmektedir.</a:t>
            </a:r>
          </a:p>
          <a:p>
            <a:r>
              <a:rPr lang="tr-TR" sz="1600" dirty="0"/>
              <a:t>İlaçları </a:t>
            </a:r>
            <a:r>
              <a:rPr lang="tr-TR" sz="1600" dirty="0" err="1"/>
              <a:t>kapiler</a:t>
            </a:r>
            <a:r>
              <a:rPr lang="tr-TR" sz="1600" dirty="0"/>
              <a:t> içine pompalayan (</a:t>
            </a:r>
            <a:r>
              <a:rPr lang="tr-TR" sz="1600" dirty="0" err="1"/>
              <a:t>efluks</a:t>
            </a:r>
            <a:r>
              <a:rPr lang="tr-TR" sz="1600" dirty="0"/>
              <a:t>) ve P-</a:t>
            </a:r>
            <a:r>
              <a:rPr lang="tr-TR" sz="1600" dirty="0" err="1"/>
              <a:t>glikoproteinden</a:t>
            </a:r>
            <a:r>
              <a:rPr lang="tr-TR" sz="1600" dirty="0"/>
              <a:t> oluşan bir pompa vardır.</a:t>
            </a:r>
          </a:p>
          <a:p>
            <a:r>
              <a:rPr lang="tr-TR" sz="1600" dirty="0"/>
              <a:t>Fazla </a:t>
            </a:r>
            <a:r>
              <a:rPr lang="tr-TR" sz="1600" dirty="0" err="1"/>
              <a:t>lipofilik</a:t>
            </a:r>
            <a:r>
              <a:rPr lang="tr-TR" sz="1600" dirty="0"/>
              <a:t> ,</a:t>
            </a:r>
            <a:r>
              <a:rPr lang="tr-TR" sz="1600" dirty="0" err="1"/>
              <a:t>non</a:t>
            </a:r>
            <a:r>
              <a:rPr lang="tr-TR" sz="1600" dirty="0"/>
              <a:t>-iyonize, ufak moleküllü ilaçlar kolay geçiş sağlarlar.(</a:t>
            </a:r>
            <a:r>
              <a:rPr lang="tr-TR" sz="1600" dirty="0" err="1"/>
              <a:t>tiyopental</a:t>
            </a:r>
            <a:r>
              <a:rPr lang="tr-TR" sz="1600" dirty="0"/>
              <a:t>, </a:t>
            </a:r>
            <a:r>
              <a:rPr lang="tr-TR" sz="1600" dirty="0" err="1"/>
              <a:t>desfluran,nikotin</a:t>
            </a:r>
            <a:r>
              <a:rPr lang="tr-TR" sz="1600" dirty="0"/>
              <a:t>)</a:t>
            </a:r>
          </a:p>
          <a:p>
            <a:r>
              <a:rPr lang="tr-TR" sz="1600" dirty="0" err="1"/>
              <a:t>Heksoz</a:t>
            </a:r>
            <a:r>
              <a:rPr lang="tr-TR" sz="1600" dirty="0"/>
              <a:t> yapısındaki şekerler (D-glikoz) bazı aminoasitler, pürinler, </a:t>
            </a:r>
            <a:r>
              <a:rPr lang="tr-TR" sz="1600" dirty="0" err="1"/>
              <a:t>monokarboksilli</a:t>
            </a:r>
            <a:r>
              <a:rPr lang="tr-TR" sz="1600" dirty="0"/>
              <a:t> </a:t>
            </a:r>
            <a:r>
              <a:rPr lang="tr-TR" sz="1600" dirty="0" err="1"/>
              <a:t>asidler</a:t>
            </a:r>
            <a:r>
              <a:rPr lang="tr-TR" sz="1600" dirty="0"/>
              <a:t> beyin </a:t>
            </a:r>
            <a:r>
              <a:rPr lang="tr-TR" sz="1600" dirty="0" err="1"/>
              <a:t>kapillerlerini</a:t>
            </a:r>
            <a:r>
              <a:rPr lang="tr-TR" sz="1600" dirty="0"/>
              <a:t> aktif transport veya kolaylaştırılmış difüzyonla geçerler.</a:t>
            </a:r>
          </a:p>
          <a:p>
            <a:endParaRPr lang="tr-TR" sz="1800" dirty="0"/>
          </a:p>
        </p:txBody>
      </p:sp>
    </p:spTree>
    <p:extLst>
      <p:ext uri="{BB962C8B-B14F-4D97-AF65-F5344CB8AC3E}">
        <p14:creationId xmlns:p14="http://schemas.microsoft.com/office/powerpoint/2010/main" val="35418599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chor="ctr" anchorCtr="1">
            <a:normAutofit/>
          </a:bodyPr>
          <a:lstStyle/>
          <a:p>
            <a:pPr>
              <a:buClr>
                <a:schemeClr val="tx1"/>
              </a:buClr>
            </a:pPr>
            <a:r>
              <a:rPr lang="tr-TR" sz="1600" b="1" dirty="0">
                <a:solidFill>
                  <a:srgbClr val="FF0000"/>
                </a:solidFill>
              </a:rPr>
              <a:t>Dağılım</a:t>
            </a:r>
            <a:r>
              <a:rPr lang="tr-TR" sz="1600" b="1" dirty="0"/>
              <a:t> </a:t>
            </a:r>
            <a:r>
              <a:rPr lang="tr-TR" sz="1600" dirty="0" err="1"/>
              <a:t>absorbsiyon</a:t>
            </a:r>
            <a:r>
              <a:rPr lang="tr-TR" sz="1600" dirty="0"/>
              <a:t> aşamasını tamamlayan ilaçların kanda </a:t>
            </a:r>
            <a:r>
              <a:rPr lang="tr-TR" sz="1600" dirty="0" err="1"/>
              <a:t>interstiyel</a:t>
            </a:r>
            <a:r>
              <a:rPr lang="tr-TR" sz="1600" dirty="0"/>
              <a:t> sıvıya daha sonrada dokulara ve hücrelerin içine yayılmasına denir. Genellikle </a:t>
            </a:r>
            <a:r>
              <a:rPr lang="tr-TR" sz="1600" b="1" dirty="0">
                <a:solidFill>
                  <a:srgbClr val="FF0000"/>
                </a:solidFill>
              </a:rPr>
              <a:t>pasif difüzyonla </a:t>
            </a:r>
            <a:r>
              <a:rPr lang="tr-TR" sz="1600" dirty="0"/>
              <a:t>olur.</a:t>
            </a:r>
          </a:p>
          <a:p>
            <a:pPr marL="0" indent="0">
              <a:buClr>
                <a:schemeClr val="tx1"/>
              </a:buClr>
              <a:buNone/>
            </a:pPr>
            <a:endParaRPr lang="tr-TR" sz="1600" dirty="0"/>
          </a:p>
          <a:p>
            <a:endParaRPr lang="tr-TR" sz="1600" dirty="0"/>
          </a:p>
        </p:txBody>
      </p:sp>
    </p:spTree>
    <p:extLst>
      <p:ext uri="{BB962C8B-B14F-4D97-AF65-F5344CB8AC3E}">
        <p14:creationId xmlns:p14="http://schemas.microsoft.com/office/powerpoint/2010/main" val="3590531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85701" y="2740190"/>
            <a:ext cx="10515600" cy="1214293"/>
          </a:xfrm>
        </p:spPr>
        <p:txBody>
          <a:bodyPr anchor="ctr" anchorCtr="1">
            <a:normAutofit/>
          </a:bodyPr>
          <a:lstStyle/>
          <a:p>
            <a:r>
              <a:rPr lang="tr-TR" sz="2400" dirty="0">
                <a:solidFill>
                  <a:srgbClr val="002060"/>
                </a:solidFill>
                <a:latin typeface="Bell MT" panose="02020503060305020303" pitchFamily="18" charset="0"/>
              </a:rPr>
              <a:t>İLAÇLARIN PLASENTADAN FETÜSE GEÇİŞİ</a:t>
            </a:r>
            <a:endParaRPr lang="tr-TR" sz="4000" dirty="0">
              <a:latin typeface="Bell MT" panose="02020503060305020303" pitchFamily="18" charset="0"/>
            </a:endParaRPr>
          </a:p>
        </p:txBody>
      </p:sp>
    </p:spTree>
    <p:extLst>
      <p:ext uri="{BB962C8B-B14F-4D97-AF65-F5344CB8AC3E}">
        <p14:creationId xmlns:p14="http://schemas.microsoft.com/office/powerpoint/2010/main" val="525232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Yer Tutucusu 3">
            <a:extLst>
              <a:ext uri="{FF2B5EF4-FFF2-40B4-BE49-F238E27FC236}">
                <a16:creationId xmlns:a16="http://schemas.microsoft.com/office/drawing/2014/main" xmlns="" id="{3F0F9C92-4C42-4498-8B16-BC311C61BB71}"/>
              </a:ext>
            </a:extLst>
          </p:cNvPr>
          <p:cNvSpPr>
            <a:spLocks noGrp="1"/>
          </p:cNvSpPr>
          <p:nvPr>
            <p:ph type="body" sz="half" idx="2"/>
          </p:nvPr>
        </p:nvSpPr>
        <p:spPr/>
        <p:txBody>
          <a:bodyPr anchor="ctr" anchorCtr="1"/>
          <a:lstStyle/>
          <a:p>
            <a:pPr marL="228600" lvl="0" indent="-228600">
              <a:buFont typeface="Arial" panose="020B0604020202020204" pitchFamily="34" charset="0"/>
              <a:buChar char="•"/>
            </a:pPr>
            <a:r>
              <a:rPr lang="tr-TR" dirty="0">
                <a:solidFill>
                  <a:prstClr val="black"/>
                </a:solidFill>
              </a:rPr>
              <a:t>Plasenta yarı geçirgen, fazla kanlanan, içerdiği enzimlerle ilaç </a:t>
            </a:r>
            <a:r>
              <a:rPr lang="tr-TR" dirty="0" err="1">
                <a:solidFill>
                  <a:prstClr val="black"/>
                </a:solidFill>
              </a:rPr>
              <a:t>metabolizasyonunda</a:t>
            </a:r>
            <a:r>
              <a:rPr lang="tr-TR" dirty="0">
                <a:solidFill>
                  <a:prstClr val="black"/>
                </a:solidFill>
              </a:rPr>
              <a:t> da rol oynayan </a:t>
            </a:r>
            <a:r>
              <a:rPr lang="tr-TR" b="1" dirty="0">
                <a:solidFill>
                  <a:srgbClr val="7030A0"/>
                </a:solidFill>
              </a:rPr>
              <a:t>canlı bir dokudur</a:t>
            </a:r>
            <a:r>
              <a:rPr lang="tr-TR" dirty="0">
                <a:solidFill>
                  <a:srgbClr val="CC99FF"/>
                </a:solidFill>
              </a:rPr>
              <a:t>.</a:t>
            </a:r>
          </a:p>
          <a:p>
            <a:pPr marL="228600" lvl="0" indent="-228600">
              <a:buFont typeface="Arial" panose="020B0604020202020204" pitchFamily="34" charset="0"/>
              <a:buChar char="•"/>
            </a:pPr>
            <a:r>
              <a:rPr lang="tr-TR" dirty="0">
                <a:solidFill>
                  <a:prstClr val="black"/>
                </a:solidFill>
              </a:rPr>
              <a:t>Genel </a:t>
            </a:r>
            <a:r>
              <a:rPr lang="tr-TR" dirty="0" err="1">
                <a:solidFill>
                  <a:prstClr val="black"/>
                </a:solidFill>
              </a:rPr>
              <a:t>anestezikler</a:t>
            </a:r>
            <a:r>
              <a:rPr lang="tr-TR" dirty="0">
                <a:solidFill>
                  <a:prstClr val="black"/>
                </a:solidFill>
              </a:rPr>
              <a:t>, </a:t>
            </a:r>
            <a:r>
              <a:rPr lang="tr-TR" dirty="0" err="1">
                <a:solidFill>
                  <a:prstClr val="black"/>
                </a:solidFill>
              </a:rPr>
              <a:t>barbituratlar</a:t>
            </a:r>
            <a:r>
              <a:rPr lang="tr-TR" dirty="0">
                <a:solidFill>
                  <a:prstClr val="black"/>
                </a:solidFill>
              </a:rPr>
              <a:t>, morfin gibi lipitler kolay çözünür, iyonize olmamış ve ufak moleküllü ilaçlar </a:t>
            </a:r>
            <a:r>
              <a:rPr lang="tr-TR" b="1" dirty="0">
                <a:solidFill>
                  <a:srgbClr val="FF0000"/>
                </a:solidFill>
              </a:rPr>
              <a:t>pasif difüzyonla</a:t>
            </a:r>
            <a:r>
              <a:rPr lang="tr-TR" dirty="0">
                <a:solidFill>
                  <a:srgbClr val="FF0000"/>
                </a:solidFill>
              </a:rPr>
              <a:t> </a:t>
            </a:r>
            <a:r>
              <a:rPr lang="tr-TR" dirty="0">
                <a:solidFill>
                  <a:prstClr val="black"/>
                </a:solidFill>
              </a:rPr>
              <a:t>plasentayı aşıp fetüse ulaşabilirler ve bebekte solunum depresyonu ortaya çıkarabilirler.</a:t>
            </a:r>
          </a:p>
          <a:p>
            <a:pPr marL="228600" lvl="0" indent="-228600">
              <a:buFont typeface="Arial" panose="020B0604020202020204" pitchFamily="34" charset="0"/>
              <a:buChar char="•"/>
            </a:pPr>
            <a:r>
              <a:rPr lang="tr-TR" dirty="0" err="1">
                <a:solidFill>
                  <a:prstClr val="black"/>
                </a:solidFill>
              </a:rPr>
              <a:t>Teratojenik</a:t>
            </a:r>
            <a:r>
              <a:rPr lang="tr-TR" dirty="0">
                <a:solidFill>
                  <a:prstClr val="black"/>
                </a:solidFill>
              </a:rPr>
              <a:t> ilaçlar ise fetüste daha kalıcı </a:t>
            </a:r>
            <a:r>
              <a:rPr lang="tr-TR" dirty="0" err="1">
                <a:solidFill>
                  <a:prstClr val="black"/>
                </a:solidFill>
              </a:rPr>
              <a:t>toksik</a:t>
            </a:r>
            <a:r>
              <a:rPr lang="tr-TR" dirty="0">
                <a:solidFill>
                  <a:prstClr val="black"/>
                </a:solidFill>
              </a:rPr>
              <a:t> etkilerle </a:t>
            </a:r>
            <a:r>
              <a:rPr lang="tr-TR" dirty="0" err="1">
                <a:solidFill>
                  <a:prstClr val="black"/>
                </a:solidFill>
              </a:rPr>
              <a:t>deformitelere</a:t>
            </a:r>
            <a:r>
              <a:rPr lang="tr-TR" dirty="0">
                <a:solidFill>
                  <a:prstClr val="black"/>
                </a:solidFill>
              </a:rPr>
              <a:t> neden olabilirler.</a:t>
            </a:r>
          </a:p>
          <a:p>
            <a:pPr marL="228600" lvl="0" indent="-228600">
              <a:buFont typeface="Arial" panose="020B0604020202020204" pitchFamily="34" charset="0"/>
              <a:buChar char="•"/>
            </a:pPr>
            <a:endParaRPr lang="tr-TR" sz="1800" dirty="0">
              <a:solidFill>
                <a:prstClr val="black"/>
              </a:solidFill>
            </a:endParaRPr>
          </a:p>
          <a:p>
            <a:endParaRPr lang="tr-TR" dirty="0"/>
          </a:p>
        </p:txBody>
      </p:sp>
      <p:sp>
        <p:nvSpPr>
          <p:cNvPr id="7" name="Metin kutusu 6">
            <a:extLst>
              <a:ext uri="{FF2B5EF4-FFF2-40B4-BE49-F238E27FC236}">
                <a16:creationId xmlns:a16="http://schemas.microsoft.com/office/drawing/2014/main" xmlns="" id="{C289FC6A-22CA-430D-9F68-545147FA9B41}"/>
              </a:ext>
            </a:extLst>
          </p:cNvPr>
          <p:cNvSpPr txBox="1"/>
          <p:nvPr/>
        </p:nvSpPr>
        <p:spPr>
          <a:xfrm>
            <a:off x="6330079" y="5300531"/>
            <a:ext cx="5238095" cy="307777"/>
          </a:xfrm>
          <a:prstGeom prst="rect">
            <a:avLst/>
          </a:prstGeom>
          <a:noFill/>
        </p:spPr>
        <p:txBody>
          <a:bodyPr wrap="square" rtlCol="0" anchor="ctr" anchorCtr="1">
            <a:spAutoFit/>
          </a:bodyPr>
          <a:lstStyle/>
          <a:p>
            <a:r>
              <a:rPr lang="tr-TR" sz="1400" dirty="0"/>
              <a:t>fetüs</a:t>
            </a:r>
          </a:p>
        </p:txBody>
      </p:sp>
      <p:pic>
        <p:nvPicPr>
          <p:cNvPr id="1026" name="Picture 2" descr="FETÜS ile ilgili görsel sonucu">
            <a:extLst>
              <a:ext uri="{FF2B5EF4-FFF2-40B4-BE49-F238E27FC236}">
                <a16:creationId xmlns:a16="http://schemas.microsoft.com/office/drawing/2014/main" xmlns="" id="{1FE0D801-7CE1-4AFF-A2BE-9D471A7AACB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966085" y="1714715"/>
            <a:ext cx="5966085" cy="34285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0183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97577" y="2312678"/>
            <a:ext cx="10515600" cy="1325563"/>
          </a:xfrm>
        </p:spPr>
        <p:txBody>
          <a:bodyPr anchor="ctr" anchorCtr="1">
            <a:normAutofit/>
          </a:bodyPr>
          <a:lstStyle/>
          <a:p>
            <a:r>
              <a:rPr lang="tr-TR" sz="2400" dirty="0">
                <a:solidFill>
                  <a:srgbClr val="002060"/>
                </a:solidFill>
                <a:latin typeface="Bell MT" panose="02020503060305020303" pitchFamily="18" charset="0"/>
              </a:rPr>
              <a:t>DAĞILIMIN HIZI</a:t>
            </a:r>
            <a:endParaRPr lang="tr-TR" sz="2400" dirty="0">
              <a:latin typeface="Bell MT" panose="02020503060305020303" pitchFamily="18" charset="0"/>
            </a:endParaRPr>
          </a:p>
        </p:txBody>
      </p:sp>
    </p:spTree>
    <p:extLst>
      <p:ext uri="{BB962C8B-B14F-4D97-AF65-F5344CB8AC3E}">
        <p14:creationId xmlns:p14="http://schemas.microsoft.com/office/powerpoint/2010/main" val="19815027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50075" y="1421864"/>
            <a:ext cx="10515600" cy="4351338"/>
          </a:xfrm>
        </p:spPr>
        <p:txBody>
          <a:bodyPr anchor="ctr" anchorCtr="1">
            <a:normAutofit/>
          </a:bodyPr>
          <a:lstStyle/>
          <a:p>
            <a:pPr marL="0" indent="0">
              <a:buNone/>
            </a:pPr>
            <a:r>
              <a:rPr lang="tr-TR" sz="1600" dirty="0"/>
              <a:t>İlacın belirli bir organa veya </a:t>
            </a:r>
            <a:r>
              <a:rPr lang="tr-TR" sz="1600" dirty="0" err="1"/>
              <a:t>kompartmana</a:t>
            </a:r>
            <a:r>
              <a:rPr lang="tr-TR" sz="1600" dirty="0"/>
              <a:t> dağılması veya sokulmasının hızı, ilaç veya doku ile ilgili dört faktöre bağlıdır:</a:t>
            </a:r>
          </a:p>
          <a:p>
            <a:pPr marL="342900" indent="-342900">
              <a:buFont typeface="+mj-lt"/>
              <a:buAutoNum type="arabicPeriod"/>
            </a:pPr>
            <a:r>
              <a:rPr lang="tr-TR" sz="1600" b="1" dirty="0"/>
              <a:t>Difüzyon hızı</a:t>
            </a:r>
            <a:r>
              <a:rPr lang="tr-TR" sz="1600" dirty="0"/>
              <a:t>: İlaç </a:t>
            </a:r>
            <a:r>
              <a:rPr lang="tr-TR" sz="1600" dirty="0" err="1"/>
              <a:t>lipofilik</a:t>
            </a:r>
            <a:r>
              <a:rPr lang="tr-TR" sz="1600" dirty="0"/>
              <a:t>, </a:t>
            </a:r>
            <a:r>
              <a:rPr lang="tr-TR" sz="1600" dirty="0" err="1"/>
              <a:t>non</a:t>
            </a:r>
            <a:r>
              <a:rPr lang="tr-TR" sz="1600" dirty="0"/>
              <a:t>-iyonize, ufak moleküllü ise difüzyon </a:t>
            </a:r>
            <a:r>
              <a:rPr lang="tr-TR" sz="1600" dirty="0" err="1"/>
              <a:t>hızıda</a:t>
            </a:r>
            <a:r>
              <a:rPr lang="tr-TR" sz="1600" dirty="0"/>
              <a:t> hızlı olmaktadır.</a:t>
            </a:r>
          </a:p>
          <a:p>
            <a:pPr marL="342900" indent="-342900">
              <a:buFont typeface="+mj-lt"/>
              <a:buAutoNum type="arabicPeriod"/>
            </a:pPr>
            <a:r>
              <a:rPr lang="tr-TR" sz="1600" b="1" dirty="0"/>
              <a:t>Doku </a:t>
            </a:r>
            <a:r>
              <a:rPr lang="tr-TR" sz="1600" b="1" dirty="0" err="1"/>
              <a:t>perfüzyon</a:t>
            </a:r>
            <a:r>
              <a:rPr lang="tr-TR" sz="1600" b="1" dirty="0"/>
              <a:t> hızı</a:t>
            </a:r>
            <a:r>
              <a:rPr lang="tr-TR" sz="1600" dirty="0"/>
              <a:t>: Dokudan geçen kan akımının hızı ne kadar fazla ise, dağılım o kadar hızlı olmaktadır.</a:t>
            </a:r>
          </a:p>
          <a:p>
            <a:pPr marL="342900" indent="-342900">
              <a:buFont typeface="+mj-lt"/>
              <a:buAutoNum type="arabicPeriod"/>
            </a:pPr>
            <a:r>
              <a:rPr lang="tr-TR" sz="1600" b="1" dirty="0"/>
              <a:t>İlacın doku </a:t>
            </a:r>
            <a:r>
              <a:rPr lang="tr-TR" sz="1600" b="1" dirty="0" err="1"/>
              <a:t>komponentlerine</a:t>
            </a:r>
            <a:r>
              <a:rPr lang="tr-TR" sz="1600" b="1" dirty="0"/>
              <a:t> ya da doku doku </a:t>
            </a:r>
            <a:r>
              <a:rPr lang="tr-TR" sz="1600" b="1" dirty="0" err="1"/>
              <a:t>komponentlerinin</a:t>
            </a:r>
            <a:r>
              <a:rPr lang="tr-TR" sz="1600" b="1" dirty="0"/>
              <a:t> ilaca </a:t>
            </a:r>
            <a:r>
              <a:rPr lang="tr-TR" sz="1600" b="1" dirty="0" err="1"/>
              <a:t>afinitesi</a:t>
            </a:r>
            <a:r>
              <a:rPr lang="tr-TR" sz="1600" dirty="0"/>
              <a:t>: </a:t>
            </a:r>
            <a:r>
              <a:rPr lang="tr-TR" sz="1600" dirty="0" err="1"/>
              <a:t>Afinite</a:t>
            </a:r>
            <a:r>
              <a:rPr lang="tr-TR" sz="1600" dirty="0"/>
              <a:t> oranı dağılım hızını etkilemektedir.</a:t>
            </a:r>
          </a:p>
          <a:p>
            <a:pPr marL="342900" indent="-342900">
              <a:buFont typeface="+mj-lt"/>
              <a:buAutoNum type="arabicPeriod"/>
            </a:pPr>
            <a:r>
              <a:rPr lang="tr-TR" sz="1600" b="1" dirty="0"/>
              <a:t>Plazma proteinlerine bağlanma</a:t>
            </a:r>
            <a:r>
              <a:rPr lang="tr-TR" sz="1600" dirty="0"/>
              <a:t>: Bağlı ilaç pasif difüzyona uğramadığından, ilacın kandan dokuya geçişi azalmaktadır.</a:t>
            </a:r>
          </a:p>
        </p:txBody>
      </p:sp>
    </p:spTree>
    <p:extLst>
      <p:ext uri="{BB962C8B-B14F-4D97-AF65-F5344CB8AC3E}">
        <p14:creationId xmlns:p14="http://schemas.microsoft.com/office/powerpoint/2010/main" val="26942266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CD6D702-1B99-4DB7-8543-81EFC73D68BF}"/>
              </a:ext>
            </a:extLst>
          </p:cNvPr>
          <p:cNvSpPr>
            <a:spLocks noGrp="1"/>
          </p:cNvSpPr>
          <p:nvPr>
            <p:ph type="ctrTitle"/>
          </p:nvPr>
        </p:nvSpPr>
        <p:spPr/>
        <p:txBody>
          <a:bodyPr>
            <a:normAutofit/>
          </a:bodyPr>
          <a:lstStyle/>
          <a:p>
            <a:r>
              <a:rPr lang="tr-TR" sz="4000" dirty="0">
                <a:solidFill>
                  <a:srgbClr val="002060"/>
                </a:solidFill>
                <a:latin typeface="Bell MT" panose="02020503060305020303" pitchFamily="18" charset="0"/>
              </a:rPr>
              <a:t>DİÜRETİK İLAÇLAR</a:t>
            </a:r>
          </a:p>
        </p:txBody>
      </p:sp>
    </p:spTree>
    <p:extLst>
      <p:ext uri="{BB962C8B-B14F-4D97-AF65-F5344CB8AC3E}">
        <p14:creationId xmlns:p14="http://schemas.microsoft.com/office/powerpoint/2010/main" val="37948652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6888E8E7-BF7C-4C7B-AC1F-FE77B9A963BC}"/>
              </a:ext>
            </a:extLst>
          </p:cNvPr>
          <p:cNvGraphicFramePr>
            <a:graphicFrameLocks noGrp="1"/>
          </p:cNvGraphicFramePr>
          <p:nvPr>
            <p:extLst>
              <p:ext uri="{D42A27DB-BD31-4B8C-83A1-F6EECF244321}">
                <p14:modId xmlns:p14="http://schemas.microsoft.com/office/powerpoint/2010/main" val="36043254"/>
              </p:ext>
            </p:extLst>
          </p:nvPr>
        </p:nvGraphicFramePr>
        <p:xfrm>
          <a:off x="0" y="0"/>
          <a:ext cx="12192000" cy="6872068"/>
        </p:xfrm>
        <a:graphic>
          <a:graphicData uri="http://schemas.openxmlformats.org/drawingml/2006/table">
            <a:tbl>
              <a:tblPr>
                <a:tableStyleId>{5C22544A-7EE6-4342-B048-85BDC9FD1C3A}</a:tableStyleId>
              </a:tblPr>
              <a:tblGrid>
                <a:gridCol w="389405">
                  <a:extLst>
                    <a:ext uri="{9D8B030D-6E8A-4147-A177-3AD203B41FA5}">
                      <a16:colId xmlns:a16="http://schemas.microsoft.com/office/drawing/2014/main" xmlns="" val="989817406"/>
                    </a:ext>
                  </a:extLst>
                </a:gridCol>
                <a:gridCol w="2236279">
                  <a:extLst>
                    <a:ext uri="{9D8B030D-6E8A-4147-A177-3AD203B41FA5}">
                      <a16:colId xmlns:a16="http://schemas.microsoft.com/office/drawing/2014/main" xmlns="" val="3133518572"/>
                    </a:ext>
                  </a:extLst>
                </a:gridCol>
                <a:gridCol w="2300212">
                  <a:extLst>
                    <a:ext uri="{9D8B030D-6E8A-4147-A177-3AD203B41FA5}">
                      <a16:colId xmlns:a16="http://schemas.microsoft.com/office/drawing/2014/main" xmlns="" val="2371245698"/>
                    </a:ext>
                  </a:extLst>
                </a:gridCol>
                <a:gridCol w="2300212">
                  <a:extLst>
                    <a:ext uri="{9D8B030D-6E8A-4147-A177-3AD203B41FA5}">
                      <a16:colId xmlns:a16="http://schemas.microsoft.com/office/drawing/2014/main" xmlns="" val="3141401743"/>
                    </a:ext>
                  </a:extLst>
                </a:gridCol>
                <a:gridCol w="2300212">
                  <a:extLst>
                    <a:ext uri="{9D8B030D-6E8A-4147-A177-3AD203B41FA5}">
                      <a16:colId xmlns:a16="http://schemas.microsoft.com/office/drawing/2014/main" xmlns="" val="2401367709"/>
                    </a:ext>
                  </a:extLst>
                </a:gridCol>
                <a:gridCol w="2301899">
                  <a:extLst>
                    <a:ext uri="{9D8B030D-6E8A-4147-A177-3AD203B41FA5}">
                      <a16:colId xmlns:a16="http://schemas.microsoft.com/office/drawing/2014/main" xmlns="" val="1898443276"/>
                    </a:ext>
                  </a:extLst>
                </a:gridCol>
                <a:gridCol w="39996">
                  <a:extLst>
                    <a:ext uri="{9D8B030D-6E8A-4147-A177-3AD203B41FA5}">
                      <a16:colId xmlns:a16="http://schemas.microsoft.com/office/drawing/2014/main" xmlns="" val="313622056"/>
                    </a:ext>
                  </a:extLst>
                </a:gridCol>
                <a:gridCol w="323785">
                  <a:extLst>
                    <a:ext uri="{9D8B030D-6E8A-4147-A177-3AD203B41FA5}">
                      <a16:colId xmlns:a16="http://schemas.microsoft.com/office/drawing/2014/main" xmlns="" val="3044459213"/>
                    </a:ext>
                  </a:extLst>
                </a:gridCol>
              </a:tblGrid>
              <a:tr h="436679">
                <a:tc>
                  <a:txBody>
                    <a:bodyPr/>
                    <a:lstStyle/>
                    <a:p>
                      <a:pPr algn="l" fontAlgn="b"/>
                      <a:endParaRPr lang="tr-TR" sz="500" b="0" i="0" u="none" strike="noStrike">
                        <a:solidFill>
                          <a:srgbClr val="000000"/>
                        </a:solidFill>
                        <a:effectLst/>
                        <a:latin typeface="Calibri" panose="020F0502020204030204" pitchFamily="34" charset="0"/>
                      </a:endParaRPr>
                    </a:p>
                  </a:txBody>
                  <a:tcPr marL="4374" marR="4374" marT="4374" marB="0" anchor="b"/>
                </a:tc>
                <a:tc>
                  <a:txBody>
                    <a:bodyPr/>
                    <a:lstStyle/>
                    <a:p>
                      <a:pPr algn="ctr" fontAlgn="ctr"/>
                      <a:r>
                        <a:rPr lang="tr-TR" sz="1400" u="none" strike="noStrike" dirty="0">
                          <a:solidFill>
                            <a:srgbClr val="C00000"/>
                          </a:solidFill>
                          <a:effectLst/>
                        </a:rPr>
                        <a:t>İLAÇ</a:t>
                      </a:r>
                      <a:r>
                        <a:rPr lang="tr-TR" sz="600" u="none" strike="noStrike" dirty="0">
                          <a:solidFill>
                            <a:srgbClr val="C00000"/>
                          </a:solidFill>
                          <a:effectLst/>
                        </a:rPr>
                        <a:t> </a:t>
                      </a:r>
                      <a:endParaRPr lang="tr-TR" sz="6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ENDİKASYON</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KONTRENDİKASYON</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VERİLİŞ YOLU</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YAN ETKİLERİ</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l" fontAlgn="b"/>
                      <a:endParaRPr lang="tr-TR" sz="500" b="0" i="0" u="none" strike="noStrike">
                        <a:solidFill>
                          <a:srgbClr val="C00000"/>
                        </a:solidFill>
                        <a:effectLst/>
                        <a:latin typeface="Calibri" panose="020F0502020204030204" pitchFamily="34" charset="0"/>
                      </a:endParaRPr>
                    </a:p>
                  </a:txBody>
                  <a:tcPr marL="4374" marR="4374" marT="4374" marB="0" anchor="b"/>
                </a:tc>
                <a:tc>
                  <a:txBody>
                    <a:bodyPr/>
                    <a:lstStyle/>
                    <a:p>
                      <a:pPr algn="l" fontAlgn="b"/>
                      <a:endParaRPr lang="tr-TR" sz="500" b="0" i="0" u="none" strike="noStrike">
                        <a:solidFill>
                          <a:srgbClr val="000000"/>
                        </a:solidFill>
                        <a:effectLst/>
                        <a:latin typeface="Calibri" panose="020F0502020204030204" pitchFamily="34" charset="0"/>
                      </a:endParaRPr>
                    </a:p>
                  </a:txBody>
                  <a:tcPr marL="4374" marR="4374" marT="4374" marB="0" anchor="b"/>
                </a:tc>
                <a:extLst>
                  <a:ext uri="{0D108BD9-81ED-4DB2-BD59-A6C34878D82A}">
                    <a16:rowId xmlns:a16="http://schemas.microsoft.com/office/drawing/2014/main" xmlns="" val="881344424"/>
                  </a:ext>
                </a:extLst>
              </a:tr>
              <a:tr h="6435389">
                <a:tc>
                  <a:txBody>
                    <a:bodyPr/>
                    <a:lstStyle/>
                    <a:p>
                      <a:pPr algn="ctr" fontAlgn="ctr"/>
                      <a:r>
                        <a:rPr lang="tr-TR" sz="1400" u="none" strike="noStrike" dirty="0">
                          <a:solidFill>
                            <a:srgbClr val="7030A0"/>
                          </a:solidFill>
                          <a:effectLst/>
                        </a:rPr>
                        <a:t>TİAZİD GRUBU DİÜRETİKLER</a:t>
                      </a:r>
                      <a:endParaRPr lang="tr-TR" sz="1400" b="0" i="0" u="none" strike="noStrike" dirty="0">
                        <a:solidFill>
                          <a:srgbClr val="7030A0"/>
                        </a:solidFill>
                        <a:effectLst/>
                        <a:latin typeface="Calibri" panose="020F0502020204030204" pitchFamily="34" charset="0"/>
                      </a:endParaRPr>
                    </a:p>
                  </a:txBody>
                  <a:tcPr marL="4374" marR="4374" marT="4374" marB="0" vert="vert270" anchor="ctr"/>
                </a:tc>
                <a:tc>
                  <a:txBody>
                    <a:bodyPr/>
                    <a:lstStyle/>
                    <a:p>
                      <a:pPr algn="ctr" fontAlgn="ctr"/>
                      <a:r>
                        <a:rPr lang="tr-TR" sz="1400" u="none" strike="noStrike" dirty="0">
                          <a:solidFill>
                            <a:srgbClr val="FF33CC"/>
                          </a:solidFill>
                          <a:effectLst/>
                        </a:rPr>
                        <a:t>HİDROKLOROTİAZİD  </a:t>
                      </a:r>
                      <a:endParaRPr lang="tr-TR" sz="1400" b="0" i="0" u="none" strike="noStrike" dirty="0">
                        <a:solidFill>
                          <a:srgbClr val="FF33CC"/>
                        </a:solidFill>
                        <a:effectLst/>
                        <a:latin typeface="Calibri" panose="020F0502020204030204" pitchFamily="34" charset="0"/>
                      </a:endParaRPr>
                    </a:p>
                  </a:txBody>
                  <a:tcPr marL="4374" marR="4374" marT="4374" marB="0" anchor="ctr"/>
                </a:tc>
                <a:tc>
                  <a:txBody>
                    <a:bodyPr/>
                    <a:lstStyle/>
                    <a:p>
                      <a:pPr algn="l" fontAlgn="t"/>
                      <a:r>
                        <a:rPr lang="tr-TR" sz="1400" u="none" strike="noStrike" dirty="0">
                          <a:effectLst/>
                        </a:rPr>
                        <a:t>Hipertansiyon, sol </a:t>
                      </a:r>
                      <a:r>
                        <a:rPr lang="tr-TR" sz="1400" u="none" strike="noStrike" dirty="0" err="1">
                          <a:effectLst/>
                        </a:rPr>
                        <a:t>ventrikül</a:t>
                      </a:r>
                      <a:r>
                        <a:rPr lang="tr-TR" sz="1400" u="none" strike="noStrike" dirty="0">
                          <a:effectLst/>
                        </a:rPr>
                        <a:t> </a:t>
                      </a:r>
                      <a:r>
                        <a:rPr lang="tr-TR" sz="1400" u="none" strike="noStrike" dirty="0" err="1">
                          <a:effectLst/>
                        </a:rPr>
                        <a:t>hipertrofisi</a:t>
                      </a:r>
                      <a:r>
                        <a:rPr lang="tr-TR" sz="1400" u="none" strike="noStrike" dirty="0">
                          <a:effectLst/>
                        </a:rPr>
                        <a:t> olan </a:t>
                      </a:r>
                      <a:r>
                        <a:rPr lang="tr-TR" sz="1400" u="none" strike="noStrike" dirty="0" err="1">
                          <a:effectLst/>
                        </a:rPr>
                        <a:t>hipertansif</a:t>
                      </a:r>
                      <a:r>
                        <a:rPr lang="tr-TR" sz="1400" u="none" strike="noStrike" dirty="0">
                          <a:effectLst/>
                        </a:rPr>
                        <a:t> hastalarda </a:t>
                      </a:r>
                      <a:r>
                        <a:rPr lang="tr-TR" sz="1400" u="none" strike="noStrike" dirty="0" err="1">
                          <a:effectLst/>
                        </a:rPr>
                        <a:t>kardiyovasküler</a:t>
                      </a:r>
                      <a:r>
                        <a:rPr lang="tr-TR" sz="1400" u="none" strike="noStrike" dirty="0">
                          <a:effectLst/>
                        </a:rPr>
                        <a:t> </a:t>
                      </a:r>
                      <a:r>
                        <a:rPr lang="tr-TR" sz="1400" u="none" strike="noStrike" dirty="0" err="1">
                          <a:effectLst/>
                        </a:rPr>
                        <a:t>morbidite</a:t>
                      </a:r>
                      <a:r>
                        <a:rPr lang="tr-TR" sz="1400" u="none" strike="noStrike" dirty="0">
                          <a:effectLst/>
                        </a:rPr>
                        <a:t> ve ölüm riskini azaltmak amacıyla kullanılır. Ödem </a:t>
                      </a:r>
                      <a:r>
                        <a:rPr lang="tr-TR" sz="1400" u="none" strike="noStrike" dirty="0" err="1">
                          <a:effectLst/>
                        </a:rPr>
                        <a:t>arteriyel</a:t>
                      </a:r>
                      <a:r>
                        <a:rPr lang="tr-TR" sz="1400" u="none" strike="noStrike" dirty="0">
                          <a:effectLst/>
                        </a:rPr>
                        <a:t> </a:t>
                      </a:r>
                      <a:r>
                        <a:rPr lang="tr-TR" sz="1400" u="none" strike="noStrike" dirty="0" err="1">
                          <a:effectLst/>
                        </a:rPr>
                        <a:t>hipetansiyon</a:t>
                      </a:r>
                      <a:r>
                        <a:rPr lang="tr-TR" sz="1400" u="none" strike="noStrike" dirty="0">
                          <a:effectLst/>
                        </a:rPr>
                        <a:t>, </a:t>
                      </a:r>
                      <a:r>
                        <a:rPr lang="tr-TR" sz="1400" u="none" strike="noStrike" dirty="0" err="1">
                          <a:effectLst/>
                        </a:rPr>
                        <a:t>hiperkalsiüri</a:t>
                      </a:r>
                      <a:r>
                        <a:rPr lang="tr-TR" sz="1400" u="none" strike="noStrike" dirty="0">
                          <a:effectLst/>
                        </a:rPr>
                        <a:t> , </a:t>
                      </a:r>
                      <a:r>
                        <a:rPr lang="tr-TR" sz="1400" u="none" strike="noStrike" dirty="0" err="1">
                          <a:effectLst/>
                        </a:rPr>
                        <a:t>diyabet.Vücuttan</a:t>
                      </a:r>
                      <a:r>
                        <a:rPr lang="tr-TR" sz="1400" u="none" strike="noStrike" dirty="0">
                          <a:effectLst/>
                        </a:rPr>
                        <a:t> suyun ve sodyum gibi tuzların uzaklaştırılmasını sağlar.</a:t>
                      </a:r>
                      <a:endParaRPr lang="tr-TR" sz="14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t"/>
                      <a:r>
                        <a:rPr lang="tr-TR" sz="1600" u="none" strike="noStrike" dirty="0" err="1">
                          <a:effectLst/>
                        </a:rPr>
                        <a:t>Sülfonamidlere</a:t>
                      </a:r>
                      <a:r>
                        <a:rPr lang="tr-TR" sz="1600" u="none" strike="noStrike" dirty="0">
                          <a:effectLst/>
                        </a:rPr>
                        <a:t> karşı aşırı duyarlılık </a:t>
                      </a:r>
                      <a:r>
                        <a:rPr lang="tr-TR" sz="1600" u="none" strike="noStrike" dirty="0" err="1">
                          <a:effectLst/>
                        </a:rPr>
                        <a:t>anjiyonörotik</a:t>
                      </a:r>
                      <a:r>
                        <a:rPr lang="tr-TR" sz="1600" u="none" strike="noStrike" dirty="0">
                          <a:effectLst/>
                        </a:rPr>
                        <a:t> ödem hikayesi olanlar , ağır böbrek yetmezliği , diyaliz hastaları, </a:t>
                      </a:r>
                      <a:r>
                        <a:rPr lang="tr-TR" sz="1600" u="none" strike="noStrike" dirty="0" err="1">
                          <a:effectLst/>
                        </a:rPr>
                        <a:t>renal</a:t>
                      </a:r>
                      <a:r>
                        <a:rPr lang="tr-TR" sz="1600" u="none" strike="noStrike" dirty="0">
                          <a:effectLst/>
                        </a:rPr>
                        <a:t> arter </a:t>
                      </a:r>
                      <a:r>
                        <a:rPr lang="tr-TR" sz="1600" u="none" strike="noStrike" dirty="0" err="1">
                          <a:effectLst/>
                        </a:rPr>
                        <a:t>stenozu</a:t>
                      </a:r>
                      <a:r>
                        <a:rPr lang="tr-TR" sz="1600" u="none" strike="noStrike" dirty="0">
                          <a:effectLst/>
                        </a:rPr>
                        <a:t>, böbrek naklinden </a:t>
                      </a:r>
                      <a:r>
                        <a:rPr lang="tr-TR" sz="1600" u="none" strike="noStrike" dirty="0" err="1">
                          <a:effectLst/>
                        </a:rPr>
                        <a:t>sonra;hemodinamik</a:t>
                      </a:r>
                      <a:r>
                        <a:rPr lang="tr-TR" sz="1600" u="none" strike="noStrike" dirty="0">
                          <a:effectLst/>
                        </a:rPr>
                        <a:t> açıdan sorun yaratan aort veya mitral kapak </a:t>
                      </a:r>
                      <a:r>
                        <a:rPr lang="tr-TR" sz="1600" u="none" strike="noStrike" dirty="0" err="1">
                          <a:effectLst/>
                        </a:rPr>
                        <a:t>stenozu</a:t>
                      </a:r>
                      <a:r>
                        <a:rPr lang="tr-TR" sz="1600" u="none" strike="noStrike" dirty="0">
                          <a:effectLst/>
                        </a:rPr>
                        <a:t> ya da </a:t>
                      </a:r>
                      <a:r>
                        <a:rPr lang="tr-TR" sz="1600" u="none" strike="noStrike" dirty="0" err="1">
                          <a:effectLst/>
                        </a:rPr>
                        <a:t>hipertrofik</a:t>
                      </a:r>
                      <a:r>
                        <a:rPr lang="tr-TR" sz="1600" u="none" strike="noStrike" dirty="0">
                          <a:effectLst/>
                        </a:rPr>
                        <a:t> </a:t>
                      </a:r>
                      <a:r>
                        <a:rPr lang="tr-TR" sz="1600" u="none" strike="noStrike" dirty="0" err="1">
                          <a:effectLst/>
                        </a:rPr>
                        <a:t>kardiyomiyopati</a:t>
                      </a:r>
                      <a:r>
                        <a:rPr lang="tr-TR" sz="1600" u="none" strike="noStrike" dirty="0">
                          <a:effectLst/>
                        </a:rPr>
                        <a:t> ; </a:t>
                      </a:r>
                      <a:r>
                        <a:rPr lang="tr-TR" sz="1600" u="none" strike="noStrike" dirty="0" err="1">
                          <a:effectLst/>
                        </a:rPr>
                        <a:t>dekompanse</a:t>
                      </a:r>
                      <a:r>
                        <a:rPr lang="tr-TR" sz="1600" u="none" strike="noStrike" dirty="0">
                          <a:effectLst/>
                        </a:rPr>
                        <a:t> kalp yetersizliği ; </a:t>
                      </a:r>
                      <a:r>
                        <a:rPr lang="tr-TR" sz="1600" u="none" strike="noStrike" dirty="0" err="1">
                          <a:effectLst/>
                        </a:rPr>
                        <a:t>primer</a:t>
                      </a:r>
                      <a:r>
                        <a:rPr lang="tr-TR" sz="1600" u="none" strike="noStrike" dirty="0">
                          <a:effectLst/>
                        </a:rPr>
                        <a:t> </a:t>
                      </a:r>
                      <a:r>
                        <a:rPr lang="tr-TR" sz="1600" u="none" strike="noStrike" dirty="0" err="1">
                          <a:effectLst/>
                        </a:rPr>
                        <a:t>hiperaldosteronizm</a:t>
                      </a:r>
                      <a:r>
                        <a:rPr lang="tr-TR" sz="1600" u="none" strike="noStrike" dirty="0">
                          <a:effectLst/>
                        </a:rPr>
                        <a:t> ; ağır karaciğer yetmezliği ya da </a:t>
                      </a:r>
                      <a:r>
                        <a:rPr lang="tr-TR" sz="1600" u="none" strike="noStrike" dirty="0" err="1">
                          <a:effectLst/>
                        </a:rPr>
                        <a:t>primer</a:t>
                      </a:r>
                      <a:r>
                        <a:rPr lang="tr-TR" sz="1600" u="none" strike="noStrike" dirty="0">
                          <a:effectLst/>
                        </a:rPr>
                        <a:t> karaciğer hastalığı, klinik açıdan önemli elektrolit denge bozukluğu; çocuklar; hamilelik durumlarında </a:t>
                      </a:r>
                      <a:r>
                        <a:rPr lang="tr-TR" sz="1600" u="none" strike="noStrike" dirty="0" err="1">
                          <a:effectLst/>
                        </a:rPr>
                        <a:t>kontrendikedir</a:t>
                      </a:r>
                      <a:r>
                        <a:rPr lang="tr-TR" sz="1600" u="none" strike="noStrike" dirty="0">
                          <a:effectLst/>
                        </a:rPr>
                        <a:t>.</a:t>
                      </a:r>
                      <a:endParaRPr lang="tr-TR" sz="16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t"/>
                      <a:r>
                        <a:rPr lang="tr-TR" sz="1600" u="none" strike="noStrike" dirty="0">
                          <a:effectLst/>
                        </a:rPr>
                        <a:t>Oral olarak </a:t>
                      </a:r>
                      <a:r>
                        <a:rPr lang="tr-TR" sz="1600" u="none" strike="noStrike" dirty="0" err="1">
                          <a:effectLst/>
                        </a:rPr>
                        <a:t>verilir.Günde</a:t>
                      </a:r>
                      <a:r>
                        <a:rPr lang="tr-TR" sz="1600" u="none" strike="noStrike" dirty="0">
                          <a:effectLst/>
                        </a:rPr>
                        <a:t> 1 defa 50 mg </a:t>
                      </a:r>
                      <a:r>
                        <a:rPr lang="tr-TR" sz="1600" u="none" strike="noStrike" dirty="0" err="1">
                          <a:effectLst/>
                        </a:rPr>
                        <a:t>losartan</a:t>
                      </a:r>
                      <a:r>
                        <a:rPr lang="tr-TR" sz="1600" u="none" strike="noStrike" dirty="0">
                          <a:effectLst/>
                        </a:rPr>
                        <a:t> / 12.5 mg </a:t>
                      </a:r>
                      <a:r>
                        <a:rPr lang="tr-TR" sz="1600" u="none" strike="noStrike" dirty="0" err="1">
                          <a:effectLst/>
                        </a:rPr>
                        <a:t>hidroklorotiazid</a:t>
                      </a:r>
                      <a:r>
                        <a:rPr lang="tr-TR" sz="1600" u="none" strike="noStrike" dirty="0">
                          <a:effectLst/>
                        </a:rPr>
                        <a:t> film kaplı tablettir.50 mg </a:t>
                      </a:r>
                      <a:r>
                        <a:rPr lang="tr-TR" sz="1600" u="none" strike="noStrike" dirty="0" err="1">
                          <a:effectLst/>
                        </a:rPr>
                        <a:t>losartan</a:t>
                      </a:r>
                      <a:r>
                        <a:rPr lang="tr-TR" sz="1600" u="none" strike="noStrike" dirty="0">
                          <a:effectLst/>
                        </a:rPr>
                        <a:t> /15.5 mg </a:t>
                      </a:r>
                      <a:r>
                        <a:rPr lang="tr-TR" sz="1600" u="none" strike="noStrike" dirty="0" err="1">
                          <a:effectLst/>
                        </a:rPr>
                        <a:t>hidroklorotiazid</a:t>
                      </a:r>
                      <a:r>
                        <a:rPr lang="tr-TR" sz="1600" u="none" strike="noStrike" dirty="0">
                          <a:effectLst/>
                        </a:rPr>
                        <a:t> ile yeterince kontrol altına alınamayan hastalarda doz hastanın durumuna göre 100 mg , 25 mg </a:t>
                      </a:r>
                      <a:r>
                        <a:rPr lang="tr-TR" sz="1600" u="none" strike="noStrike" dirty="0" err="1">
                          <a:effectLst/>
                        </a:rPr>
                        <a:t>hidroklorotiazid</a:t>
                      </a:r>
                      <a:r>
                        <a:rPr lang="tr-TR" sz="1600" u="none" strike="noStrike" dirty="0">
                          <a:effectLst/>
                        </a:rPr>
                        <a:t> film kaplı tablete </a:t>
                      </a:r>
                      <a:r>
                        <a:rPr lang="tr-TR" sz="1600" u="none" strike="noStrike" dirty="0" err="1">
                          <a:effectLst/>
                        </a:rPr>
                        <a:t>veye</a:t>
                      </a:r>
                      <a:r>
                        <a:rPr lang="tr-TR" sz="1600" u="none" strike="noStrike" dirty="0">
                          <a:effectLst/>
                        </a:rPr>
                        <a:t> veya günde 100 mg </a:t>
                      </a:r>
                      <a:r>
                        <a:rPr lang="tr-TR" sz="1600" u="none" strike="noStrike" dirty="0" err="1">
                          <a:effectLst/>
                        </a:rPr>
                        <a:t>losartan</a:t>
                      </a:r>
                      <a:r>
                        <a:rPr lang="tr-TR" sz="1600" u="none" strike="noStrike" dirty="0">
                          <a:effectLst/>
                        </a:rPr>
                        <a:t> 15.5 mg </a:t>
                      </a:r>
                      <a:r>
                        <a:rPr lang="tr-TR" sz="1600" u="none" strike="noStrike" dirty="0" err="1">
                          <a:effectLst/>
                        </a:rPr>
                        <a:t>hidroklorotiazid</a:t>
                      </a:r>
                      <a:r>
                        <a:rPr lang="tr-TR" sz="1600" u="none" strike="noStrike" dirty="0">
                          <a:effectLst/>
                        </a:rPr>
                        <a:t> film kaplı tablete çıkarılabilir. 100 mg </a:t>
                      </a:r>
                      <a:r>
                        <a:rPr lang="tr-TR" sz="1600" u="none" strike="noStrike" dirty="0" err="1">
                          <a:effectLst/>
                        </a:rPr>
                        <a:t>losartan</a:t>
                      </a:r>
                      <a:r>
                        <a:rPr lang="tr-TR" sz="1600" u="none" strike="noStrike" dirty="0">
                          <a:effectLst/>
                        </a:rPr>
                        <a:t> / 25 mg </a:t>
                      </a:r>
                      <a:r>
                        <a:rPr lang="tr-TR" sz="1600" u="none" strike="noStrike" dirty="0" err="1">
                          <a:effectLst/>
                        </a:rPr>
                        <a:t>hidroklorotiazid</a:t>
                      </a:r>
                      <a:r>
                        <a:rPr lang="tr-TR" sz="1600" u="none" strike="noStrike" dirty="0">
                          <a:effectLst/>
                        </a:rPr>
                        <a:t> </a:t>
                      </a:r>
                      <a:r>
                        <a:rPr lang="tr-TR" sz="1600" u="none" strike="noStrike" dirty="0" err="1">
                          <a:effectLst/>
                        </a:rPr>
                        <a:t>maximum</a:t>
                      </a:r>
                      <a:r>
                        <a:rPr lang="tr-TR" sz="1600" u="none" strike="noStrike" dirty="0">
                          <a:effectLst/>
                        </a:rPr>
                        <a:t> günlük doz kombinasyonu </a:t>
                      </a:r>
                      <a:r>
                        <a:rPr lang="tr-TR" sz="1600" u="none" strike="noStrike" dirty="0" err="1">
                          <a:effectLst/>
                        </a:rPr>
                        <a:t>aşılmamalıdır.Bebeklerde</a:t>
                      </a:r>
                      <a:r>
                        <a:rPr lang="tr-TR" sz="1600" u="none" strike="noStrike" dirty="0">
                          <a:effectLst/>
                        </a:rPr>
                        <a:t> ve 18 aş altında kullanılmaz. </a:t>
                      </a:r>
                      <a:endParaRPr lang="tr-TR" sz="16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t"/>
                      <a:r>
                        <a:rPr lang="tr-TR" sz="1400" u="none" strike="noStrike" dirty="0">
                          <a:effectLst/>
                        </a:rPr>
                        <a:t>Yüzün, dudakların , dilin veya boğazın şişmesi ile birlikte tek başına nefes almada güçlük , yutmada güçlük , deride ciddi kaşıntı , sersemlik , baş dönmesi , baş ağrısı , </a:t>
                      </a:r>
                      <a:r>
                        <a:rPr lang="tr-TR" sz="1400" u="none" strike="noStrike" dirty="0" err="1">
                          <a:effectLst/>
                        </a:rPr>
                        <a:t>trombosit</a:t>
                      </a:r>
                      <a:r>
                        <a:rPr lang="tr-TR" sz="1400" u="none" strike="noStrike" dirty="0">
                          <a:effectLst/>
                        </a:rPr>
                        <a:t> değerinde veya kırmızı / beyaz kan </a:t>
                      </a:r>
                      <a:r>
                        <a:rPr lang="tr-TR" sz="1400" u="none" strike="noStrike" dirty="0" err="1">
                          <a:effectLst/>
                        </a:rPr>
                        <a:t>hücreleriinin</a:t>
                      </a:r>
                      <a:r>
                        <a:rPr lang="tr-TR" sz="1400" u="none" strike="noStrike" dirty="0">
                          <a:effectLst/>
                        </a:rPr>
                        <a:t> değerlerinde azalma sodyum oranın azalması , potasyum oranın artması , öksürük , bulantı , karaciğerde iltihaplanma , sırt ağrısı , eklemlerde ve kaslarda ağrı , idrarda glikoz bulunması , solunum enfeksiyonu kan basıncında düşüş , iştah kaybı , ishal , kabızlık , mide </a:t>
                      </a:r>
                      <a:r>
                        <a:rPr lang="tr-TR" sz="1400" u="none" strike="noStrike" dirty="0" err="1">
                          <a:effectLst/>
                        </a:rPr>
                        <a:t>irritasyonu</a:t>
                      </a:r>
                      <a:r>
                        <a:rPr lang="tr-TR" sz="1400" u="none" strike="noStrike" dirty="0">
                          <a:effectLst/>
                        </a:rPr>
                        <a:t> olabilir.</a:t>
                      </a:r>
                      <a:endParaRPr lang="tr-TR" sz="14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b"/>
                      <a:endParaRPr lang="tr-TR" sz="500" b="0" i="0" u="none" strike="noStrike">
                        <a:solidFill>
                          <a:srgbClr val="000000"/>
                        </a:solidFill>
                        <a:effectLst/>
                        <a:latin typeface="Calibri" panose="020F0502020204030204" pitchFamily="34" charset="0"/>
                      </a:endParaRPr>
                    </a:p>
                  </a:txBody>
                  <a:tcPr marL="4374" marR="4374" marT="4374" marB="0" anchor="b"/>
                </a:tc>
                <a:tc>
                  <a:txBody>
                    <a:bodyPr/>
                    <a:lstStyle/>
                    <a:p>
                      <a:pPr algn="l" fontAlgn="b"/>
                      <a:endParaRPr lang="tr-TR" sz="500" b="0" i="0" u="none" strike="noStrike" dirty="0">
                        <a:solidFill>
                          <a:srgbClr val="000000"/>
                        </a:solidFill>
                        <a:effectLst/>
                        <a:latin typeface="Calibri" panose="020F0502020204030204" pitchFamily="34" charset="0"/>
                      </a:endParaRPr>
                    </a:p>
                  </a:txBody>
                  <a:tcPr marL="4374" marR="4374" marT="4374" marB="0" anchor="b"/>
                </a:tc>
                <a:extLst>
                  <a:ext uri="{0D108BD9-81ED-4DB2-BD59-A6C34878D82A}">
                    <a16:rowId xmlns:a16="http://schemas.microsoft.com/office/drawing/2014/main" xmlns="" val="383749317"/>
                  </a:ext>
                </a:extLst>
              </a:tr>
            </a:tbl>
          </a:graphicData>
        </a:graphic>
      </p:graphicFrame>
    </p:spTree>
    <p:extLst>
      <p:ext uri="{BB962C8B-B14F-4D97-AF65-F5344CB8AC3E}">
        <p14:creationId xmlns:p14="http://schemas.microsoft.com/office/powerpoint/2010/main" val="363918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3A88D2E3-8AE0-4CA9-A6C2-4DAA1CF194E4}"/>
              </a:ext>
            </a:extLst>
          </p:cNvPr>
          <p:cNvGraphicFramePr>
            <a:graphicFrameLocks noGrp="1"/>
          </p:cNvGraphicFramePr>
          <p:nvPr>
            <p:extLst>
              <p:ext uri="{D42A27DB-BD31-4B8C-83A1-F6EECF244321}">
                <p14:modId xmlns:p14="http://schemas.microsoft.com/office/powerpoint/2010/main" val="4020981288"/>
              </p:ext>
            </p:extLst>
          </p:nvPr>
        </p:nvGraphicFramePr>
        <p:xfrm>
          <a:off x="-1" y="13252"/>
          <a:ext cx="12192002" cy="6858000"/>
        </p:xfrm>
        <a:graphic>
          <a:graphicData uri="http://schemas.openxmlformats.org/drawingml/2006/table">
            <a:tbl>
              <a:tblPr>
                <a:tableStyleId>{5C22544A-7EE6-4342-B048-85BDC9FD1C3A}</a:tableStyleId>
              </a:tblPr>
              <a:tblGrid>
                <a:gridCol w="410818">
                  <a:extLst>
                    <a:ext uri="{9D8B030D-6E8A-4147-A177-3AD203B41FA5}">
                      <a16:colId xmlns:a16="http://schemas.microsoft.com/office/drawing/2014/main" xmlns="" val="2755232701"/>
                    </a:ext>
                  </a:extLst>
                </a:gridCol>
                <a:gridCol w="2214964">
                  <a:extLst>
                    <a:ext uri="{9D8B030D-6E8A-4147-A177-3AD203B41FA5}">
                      <a16:colId xmlns:a16="http://schemas.microsoft.com/office/drawing/2014/main" xmlns="" val="1309598674"/>
                    </a:ext>
                  </a:extLst>
                </a:gridCol>
                <a:gridCol w="2300299">
                  <a:extLst>
                    <a:ext uri="{9D8B030D-6E8A-4147-A177-3AD203B41FA5}">
                      <a16:colId xmlns:a16="http://schemas.microsoft.com/office/drawing/2014/main" xmlns="" val="1320223658"/>
                    </a:ext>
                  </a:extLst>
                </a:gridCol>
                <a:gridCol w="2300299">
                  <a:extLst>
                    <a:ext uri="{9D8B030D-6E8A-4147-A177-3AD203B41FA5}">
                      <a16:colId xmlns:a16="http://schemas.microsoft.com/office/drawing/2014/main" xmlns="" val="3516185151"/>
                    </a:ext>
                  </a:extLst>
                </a:gridCol>
                <a:gridCol w="2300299">
                  <a:extLst>
                    <a:ext uri="{9D8B030D-6E8A-4147-A177-3AD203B41FA5}">
                      <a16:colId xmlns:a16="http://schemas.microsoft.com/office/drawing/2014/main" xmlns="" val="102982112"/>
                    </a:ext>
                  </a:extLst>
                </a:gridCol>
                <a:gridCol w="2301986">
                  <a:extLst>
                    <a:ext uri="{9D8B030D-6E8A-4147-A177-3AD203B41FA5}">
                      <a16:colId xmlns:a16="http://schemas.microsoft.com/office/drawing/2014/main" xmlns="" val="425722033"/>
                    </a:ext>
                  </a:extLst>
                </a:gridCol>
                <a:gridCol w="39541">
                  <a:extLst>
                    <a:ext uri="{9D8B030D-6E8A-4147-A177-3AD203B41FA5}">
                      <a16:colId xmlns:a16="http://schemas.microsoft.com/office/drawing/2014/main" xmlns="" val="709921387"/>
                    </a:ext>
                  </a:extLst>
                </a:gridCol>
                <a:gridCol w="323796">
                  <a:extLst>
                    <a:ext uri="{9D8B030D-6E8A-4147-A177-3AD203B41FA5}">
                      <a16:colId xmlns:a16="http://schemas.microsoft.com/office/drawing/2014/main" xmlns="" val="4112401747"/>
                    </a:ext>
                  </a:extLst>
                </a:gridCol>
              </a:tblGrid>
              <a:tr h="454968">
                <a:tc>
                  <a:txBody>
                    <a:bodyPr/>
                    <a:lstStyle/>
                    <a:p>
                      <a:pPr algn="ctr" fontAlgn="ctr"/>
                      <a:r>
                        <a:rPr lang="tr-TR" sz="1400" u="none" strike="noStrike" dirty="0">
                          <a:effectLst/>
                        </a:rPr>
                        <a:t> </a:t>
                      </a:r>
                      <a:endParaRPr lang="tr-TR" sz="1400" b="0" i="0" u="none" strike="noStrike" dirty="0">
                        <a:solidFill>
                          <a:srgbClr val="7030A0"/>
                        </a:solidFill>
                        <a:effectLst/>
                        <a:latin typeface="Calibri" panose="020F0502020204030204" pitchFamily="34" charset="0"/>
                      </a:endParaRPr>
                    </a:p>
                  </a:txBody>
                  <a:tcPr marL="4374" marR="4374" marT="4374" marB="0" vert="vert270" anchor="ctr"/>
                </a:tc>
                <a:tc>
                  <a:txBody>
                    <a:bodyPr/>
                    <a:lstStyle/>
                    <a:p>
                      <a:pPr algn="ctr" fontAlgn="ctr"/>
                      <a:r>
                        <a:rPr lang="tr-TR" sz="1400" u="none" strike="noStrike" dirty="0">
                          <a:solidFill>
                            <a:srgbClr val="C00000"/>
                          </a:solidFill>
                          <a:effectLst/>
                        </a:rPr>
                        <a:t>İLAÇ</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ENDİKASYON</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KONTRENDİKASYON</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VERİLİŞ YOLU</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YAN ETKİLERİ</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l" fontAlgn="b"/>
                      <a:endParaRPr lang="tr-TR" sz="500" b="0" i="0" u="none" strike="noStrike">
                        <a:solidFill>
                          <a:srgbClr val="C00000"/>
                        </a:solidFill>
                        <a:effectLst/>
                        <a:latin typeface="Calibri" panose="020F0502020204030204" pitchFamily="34" charset="0"/>
                      </a:endParaRPr>
                    </a:p>
                  </a:txBody>
                  <a:tcPr marL="4374" marR="4374" marT="4374" marB="0" anchor="b"/>
                </a:tc>
                <a:tc>
                  <a:txBody>
                    <a:bodyPr/>
                    <a:lstStyle/>
                    <a:p>
                      <a:pPr algn="l" fontAlgn="b"/>
                      <a:endParaRPr lang="tr-TR" sz="500" b="0" i="0" u="none" strike="noStrike">
                        <a:solidFill>
                          <a:srgbClr val="000000"/>
                        </a:solidFill>
                        <a:effectLst/>
                        <a:latin typeface="Calibri" panose="020F0502020204030204" pitchFamily="34" charset="0"/>
                      </a:endParaRPr>
                    </a:p>
                  </a:txBody>
                  <a:tcPr marL="4374" marR="4374" marT="4374" marB="0" anchor="b"/>
                </a:tc>
                <a:extLst>
                  <a:ext uri="{0D108BD9-81ED-4DB2-BD59-A6C34878D82A}">
                    <a16:rowId xmlns:a16="http://schemas.microsoft.com/office/drawing/2014/main" xmlns="" val="4224431350"/>
                  </a:ext>
                </a:extLst>
              </a:tr>
              <a:tr h="6403032">
                <a:tc>
                  <a:txBody>
                    <a:bodyPr/>
                    <a:lstStyle/>
                    <a:p>
                      <a:pPr algn="ctr" fontAlgn="ctr"/>
                      <a:r>
                        <a:rPr lang="tr-TR" sz="1400" u="none" strike="noStrike" dirty="0">
                          <a:solidFill>
                            <a:srgbClr val="7030A0"/>
                          </a:solidFill>
                          <a:effectLst/>
                        </a:rPr>
                        <a:t>TİAZİD GRUBU DİÜRETİKLER</a:t>
                      </a:r>
                      <a:endParaRPr lang="tr-TR" sz="1400" b="0" i="0" u="none" strike="noStrike" dirty="0">
                        <a:solidFill>
                          <a:srgbClr val="7030A0"/>
                        </a:solidFill>
                        <a:effectLst/>
                        <a:latin typeface="Calibri" panose="020F0502020204030204" pitchFamily="34" charset="0"/>
                      </a:endParaRPr>
                    </a:p>
                  </a:txBody>
                  <a:tcPr marL="4374" marR="4374" marT="4374" marB="0" vert="vert270" anchor="ctr"/>
                </a:tc>
                <a:tc>
                  <a:txBody>
                    <a:bodyPr/>
                    <a:lstStyle/>
                    <a:p>
                      <a:pPr algn="ctr" fontAlgn="ctr"/>
                      <a:r>
                        <a:rPr lang="tr-TR" sz="1400" u="none" strike="noStrike" dirty="0">
                          <a:solidFill>
                            <a:srgbClr val="FF33CC"/>
                          </a:solidFill>
                          <a:effectLst/>
                        </a:rPr>
                        <a:t>KLOROTİAZİD</a:t>
                      </a:r>
                      <a:endParaRPr lang="tr-TR" sz="1400" b="0" i="0" u="none" strike="noStrike" dirty="0">
                        <a:solidFill>
                          <a:srgbClr val="FF33CC"/>
                        </a:solidFill>
                        <a:effectLst/>
                        <a:latin typeface="Calibri" panose="020F0502020204030204" pitchFamily="34" charset="0"/>
                      </a:endParaRPr>
                    </a:p>
                  </a:txBody>
                  <a:tcPr marL="4374" marR="4374" marT="4374" marB="0" anchor="ctr"/>
                </a:tc>
                <a:tc>
                  <a:txBody>
                    <a:bodyPr/>
                    <a:lstStyle/>
                    <a:p>
                      <a:pPr algn="l" fontAlgn="t"/>
                      <a:r>
                        <a:rPr lang="tr-TR" sz="1600" u="none" strike="noStrike" dirty="0" err="1">
                          <a:effectLst/>
                        </a:rPr>
                        <a:t>Düretik</a:t>
                      </a:r>
                      <a:r>
                        <a:rPr lang="tr-TR" sz="1600" u="none" strike="noStrike" dirty="0">
                          <a:effectLst/>
                        </a:rPr>
                        <a:t> olarak ve </a:t>
                      </a:r>
                      <a:r>
                        <a:rPr lang="tr-TR" sz="1600" u="none" strike="noStrike" dirty="0" err="1">
                          <a:effectLst/>
                        </a:rPr>
                        <a:t>antihipertansif</a:t>
                      </a:r>
                      <a:r>
                        <a:rPr lang="tr-TR" sz="1600" u="none" strike="noStrike" dirty="0">
                          <a:effectLst/>
                        </a:rPr>
                        <a:t> olarak kullanılan organik bir bileşiktir. </a:t>
                      </a:r>
                      <a:r>
                        <a:rPr lang="tr-TR" sz="1600" u="none" strike="noStrike" dirty="0" err="1">
                          <a:effectLst/>
                        </a:rPr>
                        <a:t>Konjestif</a:t>
                      </a:r>
                      <a:r>
                        <a:rPr lang="tr-TR" sz="1600" u="none" strike="noStrike" dirty="0">
                          <a:effectLst/>
                        </a:rPr>
                        <a:t> kalp yetmezliği ile ilişkili aşırı sıvıyı yönetmek için hem hastane ortamında hem de kişisel </a:t>
                      </a:r>
                      <a:r>
                        <a:rPr lang="tr-TR" sz="1600" u="none" strike="noStrike" dirty="0" err="1">
                          <a:effectLst/>
                        </a:rPr>
                        <a:t>kulllanım</a:t>
                      </a:r>
                      <a:r>
                        <a:rPr lang="tr-TR" sz="1600" u="none" strike="noStrike" dirty="0">
                          <a:effectLst/>
                        </a:rPr>
                        <a:t> için kullanılır. </a:t>
                      </a:r>
                      <a:r>
                        <a:rPr lang="tr-TR" sz="1600" u="none" strike="noStrike" dirty="0" err="1">
                          <a:effectLst/>
                        </a:rPr>
                        <a:t>Nefrotik</a:t>
                      </a:r>
                      <a:r>
                        <a:rPr lang="tr-TR" sz="1600" u="none" strike="noStrike" dirty="0">
                          <a:effectLst/>
                        </a:rPr>
                        <a:t> ödem </a:t>
                      </a:r>
                      <a:r>
                        <a:rPr lang="tr-TR" sz="1600" u="none" strike="noStrike" dirty="0" err="1">
                          <a:effectLst/>
                        </a:rPr>
                        <a:t>premenstrual</a:t>
                      </a:r>
                      <a:r>
                        <a:rPr lang="tr-TR" sz="1600" u="none" strike="noStrike" dirty="0">
                          <a:effectLst/>
                        </a:rPr>
                        <a:t> ödem, </a:t>
                      </a:r>
                      <a:r>
                        <a:rPr lang="tr-TR" sz="1600" u="none" strike="noStrike" dirty="0" err="1">
                          <a:effectLst/>
                        </a:rPr>
                        <a:t>diyabetes</a:t>
                      </a:r>
                      <a:r>
                        <a:rPr lang="tr-TR" sz="1600" u="none" strike="noStrike" dirty="0">
                          <a:effectLst/>
                        </a:rPr>
                        <a:t> </a:t>
                      </a:r>
                      <a:r>
                        <a:rPr lang="tr-TR" sz="1600" u="none" strike="noStrike" dirty="0" err="1">
                          <a:effectLst/>
                        </a:rPr>
                        <a:t>insipidus</a:t>
                      </a:r>
                      <a:r>
                        <a:rPr lang="tr-TR" sz="1600" u="none" strike="noStrike" dirty="0">
                          <a:effectLst/>
                        </a:rPr>
                        <a:t> durumlarında </a:t>
                      </a:r>
                      <a:r>
                        <a:rPr lang="tr-TR" sz="1600" u="none" strike="noStrike" dirty="0" err="1">
                          <a:effectLst/>
                        </a:rPr>
                        <a:t>endikedir</a:t>
                      </a:r>
                      <a:r>
                        <a:rPr lang="tr-TR" sz="1600" u="none" strike="noStrike" dirty="0">
                          <a:effectLst/>
                        </a:rPr>
                        <a:t>.</a:t>
                      </a:r>
                      <a:endParaRPr lang="tr-TR" sz="16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t"/>
                      <a:r>
                        <a:rPr lang="tr-TR" sz="1600" u="none" strike="noStrike" dirty="0" err="1">
                          <a:effectLst/>
                        </a:rPr>
                        <a:t>Renal</a:t>
                      </a:r>
                      <a:r>
                        <a:rPr lang="tr-TR" sz="1600" u="none" strike="noStrike" dirty="0">
                          <a:effectLst/>
                        </a:rPr>
                        <a:t> , </a:t>
                      </a:r>
                      <a:r>
                        <a:rPr lang="tr-TR" sz="1600" u="none" strike="noStrike" dirty="0" err="1">
                          <a:effectLst/>
                        </a:rPr>
                        <a:t>hepatik</a:t>
                      </a:r>
                      <a:r>
                        <a:rPr lang="tr-TR" sz="1600" u="none" strike="noStrike" dirty="0">
                          <a:effectLst/>
                        </a:rPr>
                        <a:t> ve </a:t>
                      </a:r>
                      <a:r>
                        <a:rPr lang="tr-TR" sz="1600" u="none" strike="noStrike" dirty="0" err="1">
                          <a:effectLst/>
                        </a:rPr>
                        <a:t>konjestif</a:t>
                      </a:r>
                      <a:r>
                        <a:rPr lang="tr-TR" sz="1600" u="none" strike="noStrike" dirty="0">
                          <a:effectLst/>
                        </a:rPr>
                        <a:t> kalp yetmezliğinde uzun süreli kullanım tehlikelidir.</a:t>
                      </a:r>
                      <a:endParaRPr lang="tr-TR" sz="16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t"/>
                      <a:r>
                        <a:rPr lang="tr-TR" sz="1600" u="none" strike="noStrike" dirty="0">
                          <a:effectLst/>
                        </a:rPr>
                        <a:t>Oral olarak </a:t>
                      </a:r>
                      <a:r>
                        <a:rPr lang="tr-TR" sz="1600" u="none" strike="noStrike" dirty="0" err="1">
                          <a:effectLst/>
                        </a:rPr>
                        <a:t>verilir.Günde</a:t>
                      </a:r>
                      <a:r>
                        <a:rPr lang="tr-TR" sz="1600" u="none" strike="noStrike" dirty="0">
                          <a:effectLst/>
                        </a:rPr>
                        <a:t> yarım tablet ile başlanılmalıdır. Eğer gerekirse 2-3 hafta sonra doz 1 tablete yükseltilebilir. Pediatrik hastalara uygun değildir.</a:t>
                      </a:r>
                      <a:endParaRPr lang="tr-TR" sz="16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t"/>
                      <a:r>
                        <a:rPr lang="tr-TR" sz="1600" u="none" strike="noStrike" dirty="0" err="1">
                          <a:effectLst/>
                        </a:rPr>
                        <a:t>Hipokalemi</a:t>
                      </a:r>
                      <a:r>
                        <a:rPr lang="tr-TR" sz="1600" u="none" strike="noStrike" dirty="0">
                          <a:effectLst/>
                        </a:rPr>
                        <a:t> , </a:t>
                      </a:r>
                      <a:r>
                        <a:rPr lang="tr-TR" sz="1600" u="none" strike="noStrike" dirty="0" err="1">
                          <a:effectLst/>
                        </a:rPr>
                        <a:t>hiponatremi</a:t>
                      </a:r>
                      <a:r>
                        <a:rPr lang="tr-TR" sz="1600" u="none" strike="noStrike" dirty="0">
                          <a:effectLst/>
                        </a:rPr>
                        <a:t> , </a:t>
                      </a:r>
                      <a:r>
                        <a:rPr lang="tr-TR" sz="1600" u="none" strike="noStrike" dirty="0" err="1">
                          <a:effectLst/>
                        </a:rPr>
                        <a:t>hiperürisemi</a:t>
                      </a:r>
                      <a:r>
                        <a:rPr lang="tr-TR" sz="1600" u="none" strike="noStrike" dirty="0">
                          <a:effectLst/>
                        </a:rPr>
                        <a:t> , </a:t>
                      </a:r>
                      <a:r>
                        <a:rPr lang="tr-TR" sz="1600" u="none" strike="noStrike" dirty="0" err="1">
                          <a:effectLst/>
                        </a:rPr>
                        <a:t>hiperglisemi</a:t>
                      </a:r>
                      <a:r>
                        <a:rPr lang="tr-TR" sz="1600" u="none" strike="noStrike" dirty="0">
                          <a:effectLst/>
                        </a:rPr>
                        <a:t> ve </a:t>
                      </a:r>
                      <a:r>
                        <a:rPr lang="tr-TR" sz="1600" u="none" strike="noStrike" dirty="0" err="1">
                          <a:effectLst/>
                        </a:rPr>
                        <a:t>hipermagnezemi</a:t>
                      </a:r>
                      <a:r>
                        <a:rPr lang="tr-TR" sz="1600" u="none" strike="noStrike" dirty="0">
                          <a:effectLst/>
                        </a:rPr>
                        <a:t> , mide bağırsak kanalının </a:t>
                      </a:r>
                      <a:r>
                        <a:rPr lang="tr-TR" sz="1600" u="none" strike="noStrike" dirty="0" err="1">
                          <a:effectLst/>
                        </a:rPr>
                        <a:t>tahririşine</a:t>
                      </a:r>
                      <a:r>
                        <a:rPr lang="tr-TR" sz="1600" u="none" strike="noStrike" dirty="0">
                          <a:effectLst/>
                        </a:rPr>
                        <a:t> bağlı belirtiler , ciltte alerjik döküntüler </a:t>
                      </a:r>
                      <a:r>
                        <a:rPr lang="tr-TR" sz="1600" u="none" strike="noStrike" dirty="0" err="1">
                          <a:effectLst/>
                        </a:rPr>
                        <a:t>tromboshopeni</a:t>
                      </a:r>
                      <a:r>
                        <a:rPr lang="tr-TR" sz="1600" u="none" strike="noStrike" dirty="0">
                          <a:effectLst/>
                        </a:rPr>
                        <a:t> , </a:t>
                      </a:r>
                      <a:r>
                        <a:rPr lang="tr-TR" sz="1600" u="none" strike="noStrike" dirty="0" err="1">
                          <a:effectLst/>
                        </a:rPr>
                        <a:t>trombostopenik</a:t>
                      </a:r>
                      <a:r>
                        <a:rPr lang="tr-TR" sz="1600" u="none" strike="noStrike" dirty="0">
                          <a:effectLst/>
                        </a:rPr>
                        <a:t> </a:t>
                      </a:r>
                      <a:r>
                        <a:rPr lang="tr-TR" sz="1600" u="none" strike="noStrike" dirty="0" err="1">
                          <a:effectLst/>
                        </a:rPr>
                        <a:t>purpura</a:t>
                      </a:r>
                      <a:r>
                        <a:rPr lang="tr-TR" sz="1600" u="none" strike="noStrike" dirty="0">
                          <a:effectLst/>
                        </a:rPr>
                        <a:t>  , </a:t>
                      </a:r>
                      <a:r>
                        <a:rPr lang="tr-TR" sz="1600" u="none" strike="noStrike" dirty="0" err="1">
                          <a:effectLst/>
                        </a:rPr>
                        <a:t>agronulositoz</a:t>
                      </a:r>
                      <a:r>
                        <a:rPr lang="tr-TR" sz="1600" u="none" strike="noStrike" dirty="0">
                          <a:effectLst/>
                        </a:rPr>
                        <a:t> ve ciltte </a:t>
                      </a:r>
                      <a:r>
                        <a:rPr lang="tr-TR" sz="1600" u="none" strike="noStrike" dirty="0" err="1">
                          <a:effectLst/>
                        </a:rPr>
                        <a:t>vaskülit</a:t>
                      </a:r>
                      <a:r>
                        <a:rPr lang="tr-TR" sz="1600" u="none" strike="noStrike" dirty="0">
                          <a:effectLst/>
                        </a:rPr>
                        <a:t> yapabilir.</a:t>
                      </a:r>
                      <a:endParaRPr lang="tr-TR" sz="16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b"/>
                      <a:endParaRPr lang="tr-TR" sz="500" b="0" i="0" u="none" strike="noStrike">
                        <a:solidFill>
                          <a:srgbClr val="000000"/>
                        </a:solidFill>
                        <a:effectLst/>
                        <a:latin typeface="Calibri" panose="020F0502020204030204" pitchFamily="34" charset="0"/>
                      </a:endParaRPr>
                    </a:p>
                  </a:txBody>
                  <a:tcPr marL="4374" marR="4374" marT="4374" marB="0" anchor="b"/>
                </a:tc>
                <a:tc>
                  <a:txBody>
                    <a:bodyPr/>
                    <a:lstStyle/>
                    <a:p>
                      <a:pPr algn="l" fontAlgn="b"/>
                      <a:endParaRPr lang="tr-TR" sz="500" b="0" i="0" u="none" strike="noStrike" dirty="0">
                        <a:solidFill>
                          <a:srgbClr val="000000"/>
                        </a:solidFill>
                        <a:effectLst/>
                        <a:latin typeface="Calibri" panose="020F0502020204030204" pitchFamily="34" charset="0"/>
                      </a:endParaRPr>
                    </a:p>
                  </a:txBody>
                  <a:tcPr marL="4374" marR="4374" marT="4374" marB="0" anchor="b"/>
                </a:tc>
                <a:extLst>
                  <a:ext uri="{0D108BD9-81ED-4DB2-BD59-A6C34878D82A}">
                    <a16:rowId xmlns:a16="http://schemas.microsoft.com/office/drawing/2014/main" xmlns="" val="1194863170"/>
                  </a:ext>
                </a:extLst>
              </a:tr>
            </a:tbl>
          </a:graphicData>
        </a:graphic>
      </p:graphicFrame>
    </p:spTree>
    <p:extLst>
      <p:ext uri="{BB962C8B-B14F-4D97-AF65-F5344CB8AC3E}">
        <p14:creationId xmlns:p14="http://schemas.microsoft.com/office/powerpoint/2010/main" val="18895859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A722BC19-6F60-424E-AC2C-4F328173E447}"/>
              </a:ext>
            </a:extLst>
          </p:cNvPr>
          <p:cNvGraphicFramePr>
            <a:graphicFrameLocks noGrp="1"/>
          </p:cNvGraphicFramePr>
          <p:nvPr>
            <p:extLst>
              <p:ext uri="{D42A27DB-BD31-4B8C-83A1-F6EECF244321}">
                <p14:modId xmlns:p14="http://schemas.microsoft.com/office/powerpoint/2010/main" val="2583504282"/>
              </p:ext>
            </p:extLst>
          </p:nvPr>
        </p:nvGraphicFramePr>
        <p:xfrm>
          <a:off x="0" y="0"/>
          <a:ext cx="12192002" cy="6858000"/>
        </p:xfrm>
        <a:graphic>
          <a:graphicData uri="http://schemas.openxmlformats.org/drawingml/2006/table">
            <a:tbl>
              <a:tblPr>
                <a:tableStyleId>{5C22544A-7EE6-4342-B048-85BDC9FD1C3A}</a:tableStyleId>
              </a:tblPr>
              <a:tblGrid>
                <a:gridCol w="450574">
                  <a:extLst>
                    <a:ext uri="{9D8B030D-6E8A-4147-A177-3AD203B41FA5}">
                      <a16:colId xmlns:a16="http://schemas.microsoft.com/office/drawing/2014/main" xmlns="" val="502135807"/>
                    </a:ext>
                  </a:extLst>
                </a:gridCol>
                <a:gridCol w="2199861">
                  <a:extLst>
                    <a:ext uri="{9D8B030D-6E8A-4147-A177-3AD203B41FA5}">
                      <a16:colId xmlns:a16="http://schemas.microsoft.com/office/drawing/2014/main" xmlns="" val="4238702629"/>
                    </a:ext>
                  </a:extLst>
                </a:gridCol>
                <a:gridCol w="2517913">
                  <a:extLst>
                    <a:ext uri="{9D8B030D-6E8A-4147-A177-3AD203B41FA5}">
                      <a16:colId xmlns:a16="http://schemas.microsoft.com/office/drawing/2014/main" xmlns="" val="1868379927"/>
                    </a:ext>
                  </a:extLst>
                </a:gridCol>
                <a:gridCol w="2438400">
                  <a:extLst>
                    <a:ext uri="{9D8B030D-6E8A-4147-A177-3AD203B41FA5}">
                      <a16:colId xmlns:a16="http://schemas.microsoft.com/office/drawing/2014/main" xmlns="" val="661746918"/>
                    </a:ext>
                  </a:extLst>
                </a:gridCol>
                <a:gridCol w="2027582">
                  <a:extLst>
                    <a:ext uri="{9D8B030D-6E8A-4147-A177-3AD203B41FA5}">
                      <a16:colId xmlns:a16="http://schemas.microsoft.com/office/drawing/2014/main" xmlns="" val="2019011286"/>
                    </a:ext>
                  </a:extLst>
                </a:gridCol>
                <a:gridCol w="2133600">
                  <a:extLst>
                    <a:ext uri="{9D8B030D-6E8A-4147-A177-3AD203B41FA5}">
                      <a16:colId xmlns:a16="http://schemas.microsoft.com/office/drawing/2014/main" xmlns="" val="3934120002"/>
                    </a:ext>
                  </a:extLst>
                </a:gridCol>
                <a:gridCol w="145573">
                  <a:extLst>
                    <a:ext uri="{9D8B030D-6E8A-4147-A177-3AD203B41FA5}">
                      <a16:colId xmlns:a16="http://schemas.microsoft.com/office/drawing/2014/main" xmlns="" val="1044001895"/>
                    </a:ext>
                  </a:extLst>
                </a:gridCol>
                <a:gridCol w="278499">
                  <a:extLst>
                    <a:ext uri="{9D8B030D-6E8A-4147-A177-3AD203B41FA5}">
                      <a16:colId xmlns:a16="http://schemas.microsoft.com/office/drawing/2014/main" xmlns="" val="2592922899"/>
                    </a:ext>
                  </a:extLst>
                </a:gridCol>
              </a:tblGrid>
              <a:tr h="537941">
                <a:tc rowSpan="2">
                  <a:txBody>
                    <a:bodyPr/>
                    <a:lstStyle/>
                    <a:p>
                      <a:pPr algn="ctr" fontAlgn="ctr"/>
                      <a:r>
                        <a:rPr lang="tr-TR" sz="1400" u="none" strike="noStrike" dirty="0">
                          <a:solidFill>
                            <a:srgbClr val="7030A0"/>
                          </a:solidFill>
                          <a:effectLst/>
                        </a:rPr>
                        <a:t>TİAZİD GRUBU DİÜRETİKLER</a:t>
                      </a:r>
                      <a:endParaRPr lang="tr-TR" sz="1400" b="0" i="0" u="none" strike="noStrike" dirty="0">
                        <a:solidFill>
                          <a:srgbClr val="7030A0"/>
                        </a:solidFill>
                        <a:effectLst/>
                        <a:latin typeface="Calibri" panose="020F0502020204030204" pitchFamily="34" charset="0"/>
                      </a:endParaRPr>
                    </a:p>
                  </a:txBody>
                  <a:tcPr marL="4373" marR="4373" marT="4373" marB="0" vert="vert270" anchor="ctr"/>
                </a:tc>
                <a:tc>
                  <a:txBody>
                    <a:bodyPr/>
                    <a:lstStyle/>
                    <a:p>
                      <a:pPr algn="ctr" fontAlgn="ctr"/>
                      <a:r>
                        <a:rPr lang="tr-TR" sz="1400" u="none" strike="noStrike" dirty="0">
                          <a:solidFill>
                            <a:srgbClr val="C00000"/>
                          </a:solidFill>
                          <a:effectLst/>
                        </a:rPr>
                        <a:t>İLAÇ</a:t>
                      </a:r>
                      <a:endParaRPr lang="tr-TR" sz="1400" b="1" i="0" u="none" strike="noStrike" dirty="0">
                        <a:solidFill>
                          <a:srgbClr val="C00000"/>
                        </a:solidFill>
                        <a:effectLst/>
                        <a:latin typeface="Calibri" panose="020F0502020204030204" pitchFamily="34" charset="0"/>
                      </a:endParaRPr>
                    </a:p>
                  </a:txBody>
                  <a:tcPr marL="4373" marR="4373" marT="4373" marB="0" anchor="ctr"/>
                </a:tc>
                <a:tc>
                  <a:txBody>
                    <a:bodyPr/>
                    <a:lstStyle/>
                    <a:p>
                      <a:pPr algn="ctr" fontAlgn="ctr"/>
                      <a:r>
                        <a:rPr lang="tr-TR" sz="1400" u="none" strike="noStrike" dirty="0">
                          <a:solidFill>
                            <a:srgbClr val="C00000"/>
                          </a:solidFill>
                          <a:effectLst/>
                        </a:rPr>
                        <a:t>ENDİKASYON</a:t>
                      </a:r>
                      <a:endParaRPr lang="tr-TR" sz="1400" b="1" i="0" u="none" strike="noStrike" dirty="0">
                        <a:solidFill>
                          <a:srgbClr val="C00000"/>
                        </a:solidFill>
                        <a:effectLst/>
                        <a:latin typeface="Calibri" panose="020F0502020204030204" pitchFamily="34" charset="0"/>
                      </a:endParaRPr>
                    </a:p>
                  </a:txBody>
                  <a:tcPr marL="4373" marR="4373" marT="4373" marB="0" anchor="ctr"/>
                </a:tc>
                <a:tc>
                  <a:txBody>
                    <a:bodyPr/>
                    <a:lstStyle/>
                    <a:p>
                      <a:pPr algn="ctr" fontAlgn="ctr"/>
                      <a:r>
                        <a:rPr lang="tr-TR" sz="1400" u="none" strike="noStrike" dirty="0">
                          <a:solidFill>
                            <a:srgbClr val="C00000"/>
                          </a:solidFill>
                          <a:effectLst/>
                        </a:rPr>
                        <a:t>KONTRENDİKASYON</a:t>
                      </a:r>
                      <a:endParaRPr lang="tr-TR" sz="1400" b="1" i="0" u="none" strike="noStrike" dirty="0">
                        <a:solidFill>
                          <a:srgbClr val="C00000"/>
                        </a:solidFill>
                        <a:effectLst/>
                        <a:latin typeface="Calibri" panose="020F0502020204030204" pitchFamily="34" charset="0"/>
                      </a:endParaRPr>
                    </a:p>
                  </a:txBody>
                  <a:tcPr marL="4373" marR="4373" marT="4373" marB="0" anchor="ctr"/>
                </a:tc>
                <a:tc>
                  <a:txBody>
                    <a:bodyPr/>
                    <a:lstStyle/>
                    <a:p>
                      <a:pPr algn="ctr" fontAlgn="ctr"/>
                      <a:r>
                        <a:rPr lang="tr-TR" sz="1400" u="none" strike="noStrike" dirty="0">
                          <a:solidFill>
                            <a:srgbClr val="C00000"/>
                          </a:solidFill>
                          <a:effectLst/>
                        </a:rPr>
                        <a:t>VERİLİŞ YOLU</a:t>
                      </a:r>
                      <a:endParaRPr lang="tr-TR" sz="1400" b="1" i="0" u="none" strike="noStrike" dirty="0">
                        <a:solidFill>
                          <a:srgbClr val="C00000"/>
                        </a:solidFill>
                        <a:effectLst/>
                        <a:latin typeface="Calibri" panose="020F0502020204030204" pitchFamily="34" charset="0"/>
                      </a:endParaRPr>
                    </a:p>
                  </a:txBody>
                  <a:tcPr marL="4373" marR="4373" marT="4373" marB="0" anchor="ctr"/>
                </a:tc>
                <a:tc>
                  <a:txBody>
                    <a:bodyPr/>
                    <a:lstStyle/>
                    <a:p>
                      <a:pPr algn="ctr" fontAlgn="ctr"/>
                      <a:r>
                        <a:rPr lang="tr-TR" sz="1400" u="none" strike="noStrike" dirty="0">
                          <a:solidFill>
                            <a:srgbClr val="C00000"/>
                          </a:solidFill>
                          <a:effectLst/>
                        </a:rPr>
                        <a:t>YAN ETKİLERİ</a:t>
                      </a:r>
                      <a:endParaRPr lang="tr-TR" sz="1400" b="1" i="0" u="none" strike="noStrike" dirty="0">
                        <a:solidFill>
                          <a:srgbClr val="C00000"/>
                        </a:solidFill>
                        <a:effectLst/>
                        <a:latin typeface="Calibri" panose="020F0502020204030204" pitchFamily="34" charset="0"/>
                      </a:endParaRPr>
                    </a:p>
                  </a:txBody>
                  <a:tcPr marL="4373" marR="4373" marT="4373" marB="0" anchor="ctr"/>
                </a:tc>
                <a:tc>
                  <a:txBody>
                    <a:bodyPr/>
                    <a:lstStyle/>
                    <a:p>
                      <a:pPr algn="l" fontAlgn="b"/>
                      <a:endParaRPr lang="tr-TR" sz="500" b="0" i="0" u="none" strike="noStrike">
                        <a:solidFill>
                          <a:srgbClr val="C00000"/>
                        </a:solidFill>
                        <a:effectLst/>
                        <a:latin typeface="Calibri" panose="020F0502020204030204" pitchFamily="34" charset="0"/>
                      </a:endParaRPr>
                    </a:p>
                  </a:txBody>
                  <a:tcPr marL="4373" marR="4373" marT="4373" marB="0" anchor="b"/>
                </a:tc>
                <a:tc>
                  <a:txBody>
                    <a:bodyPr/>
                    <a:lstStyle/>
                    <a:p>
                      <a:pPr algn="l" fontAlgn="b"/>
                      <a:endParaRPr lang="tr-TR" sz="500" b="0" i="0" u="none" strike="noStrike">
                        <a:solidFill>
                          <a:srgbClr val="000000"/>
                        </a:solidFill>
                        <a:effectLst/>
                        <a:latin typeface="Calibri" panose="020F0502020204030204" pitchFamily="34" charset="0"/>
                      </a:endParaRPr>
                    </a:p>
                  </a:txBody>
                  <a:tcPr marL="4373" marR="4373" marT="4373" marB="0" anchor="b"/>
                </a:tc>
                <a:extLst>
                  <a:ext uri="{0D108BD9-81ED-4DB2-BD59-A6C34878D82A}">
                    <a16:rowId xmlns:a16="http://schemas.microsoft.com/office/drawing/2014/main" xmlns="" val="3210932483"/>
                  </a:ext>
                </a:extLst>
              </a:tr>
              <a:tr h="6320059">
                <a:tc vMerge="1">
                  <a:txBody>
                    <a:bodyPr/>
                    <a:lstStyle/>
                    <a:p>
                      <a:endParaRPr lang="tr-TR"/>
                    </a:p>
                  </a:txBody>
                  <a:tcPr/>
                </a:tc>
                <a:tc>
                  <a:txBody>
                    <a:bodyPr/>
                    <a:lstStyle/>
                    <a:p>
                      <a:pPr algn="ctr" fontAlgn="ctr"/>
                      <a:r>
                        <a:rPr lang="tr-TR" sz="1400" u="none" strike="noStrike" dirty="0">
                          <a:solidFill>
                            <a:srgbClr val="FF33CC"/>
                          </a:solidFill>
                          <a:effectLst/>
                        </a:rPr>
                        <a:t>KLOPAMİD</a:t>
                      </a:r>
                      <a:endParaRPr lang="tr-TR" sz="1400" b="0" i="0" u="none" strike="noStrike" dirty="0">
                        <a:solidFill>
                          <a:srgbClr val="FF33CC"/>
                        </a:solidFill>
                        <a:effectLst/>
                        <a:latin typeface="Calibri" panose="020F0502020204030204" pitchFamily="34" charset="0"/>
                      </a:endParaRPr>
                    </a:p>
                  </a:txBody>
                  <a:tcPr marL="4373" marR="4373" marT="4373" marB="0" anchor="ctr"/>
                </a:tc>
                <a:tc>
                  <a:txBody>
                    <a:bodyPr/>
                    <a:lstStyle/>
                    <a:p>
                      <a:pPr algn="l" fontAlgn="t"/>
                      <a:r>
                        <a:rPr lang="tr-TR" sz="1400" u="none" strike="noStrike" dirty="0">
                          <a:effectLst/>
                        </a:rPr>
                        <a:t>Ödem ve hipertansiyon tedavisinde , </a:t>
                      </a:r>
                      <a:r>
                        <a:rPr lang="tr-TR" sz="1400" u="none" strike="noStrike" dirty="0" err="1">
                          <a:effectLst/>
                        </a:rPr>
                        <a:t>konjestif</a:t>
                      </a:r>
                      <a:r>
                        <a:rPr lang="tr-TR" sz="1400" u="none" strike="noStrike" dirty="0">
                          <a:effectLst/>
                        </a:rPr>
                        <a:t> kalp yetmezliğinin neden olduğu şişlik veya </a:t>
                      </a:r>
                      <a:r>
                        <a:rPr lang="tr-TR" sz="1400" u="none" strike="noStrike" dirty="0" err="1">
                          <a:effectLst/>
                        </a:rPr>
                        <a:t>nefrotik</a:t>
                      </a:r>
                      <a:r>
                        <a:rPr lang="tr-TR" sz="1400" u="none" strike="noStrike" dirty="0">
                          <a:effectLst/>
                        </a:rPr>
                        <a:t> sendrom durumlarında </a:t>
                      </a:r>
                      <a:r>
                        <a:rPr lang="tr-TR" sz="1400" u="none" strike="noStrike" dirty="0" err="1">
                          <a:effectLst/>
                        </a:rPr>
                        <a:t>endikedir</a:t>
                      </a:r>
                      <a:r>
                        <a:rPr lang="tr-TR" sz="1400" u="none" strike="noStrike" dirty="0">
                          <a:effectLst/>
                        </a:rPr>
                        <a:t>.</a:t>
                      </a:r>
                      <a:endParaRPr lang="tr-TR" sz="1400" b="0" i="0" u="none" strike="noStrike" dirty="0">
                        <a:solidFill>
                          <a:srgbClr val="000000"/>
                        </a:solidFill>
                        <a:effectLst/>
                        <a:latin typeface="Calibri" panose="020F0502020204030204" pitchFamily="34" charset="0"/>
                      </a:endParaRPr>
                    </a:p>
                  </a:txBody>
                  <a:tcPr marL="4373" marR="4373" marT="4373" marB="0"/>
                </a:tc>
                <a:tc>
                  <a:txBody>
                    <a:bodyPr/>
                    <a:lstStyle/>
                    <a:p>
                      <a:pPr algn="l" fontAlgn="t"/>
                      <a:r>
                        <a:rPr lang="tr-TR" sz="1400" u="none" strike="noStrike" dirty="0">
                          <a:effectLst/>
                        </a:rPr>
                        <a:t>Gut , böbrek yetmezliği , </a:t>
                      </a:r>
                      <a:r>
                        <a:rPr lang="tr-TR" sz="1400" u="none" strike="noStrike" dirty="0" err="1">
                          <a:effectLst/>
                        </a:rPr>
                        <a:t>hiponatremi</a:t>
                      </a:r>
                      <a:r>
                        <a:rPr lang="tr-TR" sz="1400" u="none" strike="noStrike" dirty="0">
                          <a:effectLst/>
                        </a:rPr>
                        <a:t> , karaciğer yetmezliği , şeker hastalığı varsa kullanılmaz.</a:t>
                      </a:r>
                      <a:endParaRPr lang="tr-TR" sz="1400" b="0" i="0" u="none" strike="noStrike" dirty="0">
                        <a:solidFill>
                          <a:srgbClr val="000000"/>
                        </a:solidFill>
                        <a:effectLst/>
                        <a:latin typeface="Calibri" panose="020F0502020204030204" pitchFamily="34" charset="0"/>
                      </a:endParaRPr>
                    </a:p>
                  </a:txBody>
                  <a:tcPr marL="4373" marR="4373" marT="4373" marB="0"/>
                </a:tc>
                <a:tc>
                  <a:txBody>
                    <a:bodyPr/>
                    <a:lstStyle/>
                    <a:p>
                      <a:pPr algn="l" fontAlgn="t"/>
                      <a:r>
                        <a:rPr lang="tr-TR" sz="1400" u="none" strike="noStrike" dirty="0">
                          <a:effectLst/>
                        </a:rPr>
                        <a:t> </a:t>
                      </a:r>
                      <a:endParaRPr lang="tr-TR" sz="1400" b="0" i="0" u="none" strike="noStrike" dirty="0">
                        <a:solidFill>
                          <a:srgbClr val="000000"/>
                        </a:solidFill>
                        <a:effectLst/>
                        <a:latin typeface="Calibri" panose="020F0502020204030204" pitchFamily="34" charset="0"/>
                      </a:endParaRPr>
                    </a:p>
                  </a:txBody>
                  <a:tcPr marL="4373" marR="4373" marT="4373" marB="0"/>
                </a:tc>
                <a:tc>
                  <a:txBody>
                    <a:bodyPr/>
                    <a:lstStyle/>
                    <a:p>
                      <a:pPr algn="l" fontAlgn="t"/>
                      <a:r>
                        <a:rPr lang="tr-TR" sz="1400" u="none" strike="noStrike" dirty="0">
                          <a:effectLst/>
                        </a:rPr>
                        <a:t>Mide bulantısı, kusma , ishal , iştah kaybı , baş dönmesi , bulanık görme , çarpıntı , diyabet , </a:t>
                      </a:r>
                      <a:r>
                        <a:rPr lang="tr-TR" sz="1400" u="none" strike="noStrike" dirty="0" err="1">
                          <a:effectLst/>
                        </a:rPr>
                        <a:t>hiperkalsemi</a:t>
                      </a:r>
                      <a:r>
                        <a:rPr lang="tr-TR" sz="1400" u="none" strike="noStrike" dirty="0">
                          <a:effectLst/>
                        </a:rPr>
                        <a:t> </a:t>
                      </a:r>
                      <a:endParaRPr lang="tr-TR" sz="1400" b="0" i="0" u="none" strike="noStrike" dirty="0">
                        <a:solidFill>
                          <a:srgbClr val="000000"/>
                        </a:solidFill>
                        <a:effectLst/>
                        <a:latin typeface="Calibri" panose="020F0502020204030204" pitchFamily="34" charset="0"/>
                      </a:endParaRPr>
                    </a:p>
                  </a:txBody>
                  <a:tcPr marL="4373" marR="4373" marT="4373" marB="0"/>
                </a:tc>
                <a:tc>
                  <a:txBody>
                    <a:bodyPr/>
                    <a:lstStyle/>
                    <a:p>
                      <a:pPr algn="l" fontAlgn="b"/>
                      <a:endParaRPr lang="tr-TR" sz="500" b="0" i="0" u="none" strike="noStrike">
                        <a:solidFill>
                          <a:srgbClr val="000000"/>
                        </a:solidFill>
                        <a:effectLst/>
                        <a:latin typeface="Calibri" panose="020F0502020204030204" pitchFamily="34" charset="0"/>
                      </a:endParaRPr>
                    </a:p>
                  </a:txBody>
                  <a:tcPr marL="4373" marR="4373" marT="4373" marB="0" anchor="b"/>
                </a:tc>
                <a:tc>
                  <a:txBody>
                    <a:bodyPr/>
                    <a:lstStyle/>
                    <a:p>
                      <a:pPr algn="l" fontAlgn="b"/>
                      <a:endParaRPr lang="tr-TR" sz="500" b="0" i="0" u="none" strike="noStrike" dirty="0">
                        <a:solidFill>
                          <a:srgbClr val="000000"/>
                        </a:solidFill>
                        <a:effectLst/>
                        <a:latin typeface="Calibri" panose="020F0502020204030204" pitchFamily="34" charset="0"/>
                      </a:endParaRPr>
                    </a:p>
                  </a:txBody>
                  <a:tcPr marL="4373" marR="4373" marT="4373" marB="0" anchor="b"/>
                </a:tc>
                <a:extLst>
                  <a:ext uri="{0D108BD9-81ED-4DB2-BD59-A6C34878D82A}">
                    <a16:rowId xmlns:a16="http://schemas.microsoft.com/office/drawing/2014/main" xmlns="" val="1163176307"/>
                  </a:ext>
                </a:extLst>
              </a:tr>
            </a:tbl>
          </a:graphicData>
        </a:graphic>
      </p:graphicFrame>
    </p:spTree>
    <p:extLst>
      <p:ext uri="{BB962C8B-B14F-4D97-AF65-F5344CB8AC3E}">
        <p14:creationId xmlns:p14="http://schemas.microsoft.com/office/powerpoint/2010/main" val="34464592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64F27342-17F8-4D20-9097-385251FFC9E1}"/>
              </a:ext>
            </a:extLst>
          </p:cNvPr>
          <p:cNvGraphicFramePr>
            <a:graphicFrameLocks noGrp="1"/>
          </p:cNvGraphicFramePr>
          <p:nvPr>
            <p:extLst>
              <p:ext uri="{D42A27DB-BD31-4B8C-83A1-F6EECF244321}">
                <p14:modId xmlns:p14="http://schemas.microsoft.com/office/powerpoint/2010/main" val="2395163014"/>
              </p:ext>
            </p:extLst>
          </p:nvPr>
        </p:nvGraphicFramePr>
        <p:xfrm>
          <a:off x="1" y="0"/>
          <a:ext cx="12192003" cy="6858000"/>
        </p:xfrm>
        <a:graphic>
          <a:graphicData uri="http://schemas.openxmlformats.org/drawingml/2006/table">
            <a:tbl>
              <a:tblPr>
                <a:tableStyleId>{5C22544A-7EE6-4342-B048-85BDC9FD1C3A}</a:tableStyleId>
              </a:tblPr>
              <a:tblGrid>
                <a:gridCol w="410816">
                  <a:extLst>
                    <a:ext uri="{9D8B030D-6E8A-4147-A177-3AD203B41FA5}">
                      <a16:colId xmlns:a16="http://schemas.microsoft.com/office/drawing/2014/main" xmlns="" val="3860220047"/>
                    </a:ext>
                  </a:extLst>
                </a:gridCol>
                <a:gridCol w="2214967">
                  <a:extLst>
                    <a:ext uri="{9D8B030D-6E8A-4147-A177-3AD203B41FA5}">
                      <a16:colId xmlns:a16="http://schemas.microsoft.com/office/drawing/2014/main" xmlns="" val="4256628095"/>
                    </a:ext>
                  </a:extLst>
                </a:gridCol>
                <a:gridCol w="2300299">
                  <a:extLst>
                    <a:ext uri="{9D8B030D-6E8A-4147-A177-3AD203B41FA5}">
                      <a16:colId xmlns:a16="http://schemas.microsoft.com/office/drawing/2014/main" xmlns="" val="3871511544"/>
                    </a:ext>
                  </a:extLst>
                </a:gridCol>
                <a:gridCol w="2300299">
                  <a:extLst>
                    <a:ext uri="{9D8B030D-6E8A-4147-A177-3AD203B41FA5}">
                      <a16:colId xmlns:a16="http://schemas.microsoft.com/office/drawing/2014/main" xmlns="" val="759868556"/>
                    </a:ext>
                  </a:extLst>
                </a:gridCol>
                <a:gridCol w="2300299">
                  <a:extLst>
                    <a:ext uri="{9D8B030D-6E8A-4147-A177-3AD203B41FA5}">
                      <a16:colId xmlns:a16="http://schemas.microsoft.com/office/drawing/2014/main" xmlns="" val="675562983"/>
                    </a:ext>
                  </a:extLst>
                </a:gridCol>
                <a:gridCol w="2301986">
                  <a:extLst>
                    <a:ext uri="{9D8B030D-6E8A-4147-A177-3AD203B41FA5}">
                      <a16:colId xmlns:a16="http://schemas.microsoft.com/office/drawing/2014/main" xmlns="" val="3890157505"/>
                    </a:ext>
                  </a:extLst>
                </a:gridCol>
                <a:gridCol w="39540">
                  <a:extLst>
                    <a:ext uri="{9D8B030D-6E8A-4147-A177-3AD203B41FA5}">
                      <a16:colId xmlns:a16="http://schemas.microsoft.com/office/drawing/2014/main" xmlns="" val="2760307610"/>
                    </a:ext>
                  </a:extLst>
                </a:gridCol>
                <a:gridCol w="323797">
                  <a:extLst>
                    <a:ext uri="{9D8B030D-6E8A-4147-A177-3AD203B41FA5}">
                      <a16:colId xmlns:a16="http://schemas.microsoft.com/office/drawing/2014/main" xmlns="" val="3954616101"/>
                    </a:ext>
                  </a:extLst>
                </a:gridCol>
              </a:tblGrid>
              <a:tr h="565606">
                <a:tc>
                  <a:txBody>
                    <a:bodyPr/>
                    <a:lstStyle/>
                    <a:p>
                      <a:pPr algn="l" fontAlgn="b"/>
                      <a:r>
                        <a:rPr lang="tr-TR" sz="1400" u="none" strike="noStrike">
                          <a:effectLst/>
                        </a:rPr>
                        <a:t> </a:t>
                      </a:r>
                      <a:endParaRPr lang="tr-TR" sz="1400" b="0" i="0" u="none" strike="noStrike">
                        <a:solidFill>
                          <a:srgbClr val="C00000"/>
                        </a:solidFill>
                        <a:effectLst/>
                        <a:latin typeface="Calibri" panose="020F0502020204030204" pitchFamily="34" charset="0"/>
                      </a:endParaRPr>
                    </a:p>
                  </a:txBody>
                  <a:tcPr marL="4374" marR="4374" marT="4374" marB="0" vert="vert270" anchor="b"/>
                </a:tc>
                <a:tc>
                  <a:txBody>
                    <a:bodyPr/>
                    <a:lstStyle/>
                    <a:p>
                      <a:pPr algn="ctr" fontAlgn="ctr"/>
                      <a:r>
                        <a:rPr lang="tr-TR" sz="1400" u="none" strike="noStrike" dirty="0">
                          <a:solidFill>
                            <a:srgbClr val="C00000"/>
                          </a:solidFill>
                          <a:effectLst/>
                        </a:rPr>
                        <a:t>İLAÇ</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ENDİKASYON</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KONTRENDİKASYON</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VERİLİŞ YOLU</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YAN ETKİLERİ</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600" u="none" strike="noStrike">
                          <a:effectLst/>
                        </a:rPr>
                        <a:t> </a:t>
                      </a:r>
                      <a:endParaRPr lang="tr-TR" sz="600" b="1" i="0" u="none" strike="noStrike">
                        <a:solidFill>
                          <a:srgbClr val="000000"/>
                        </a:solidFill>
                        <a:effectLst/>
                        <a:latin typeface="Calibri" panose="020F0502020204030204" pitchFamily="34" charset="0"/>
                      </a:endParaRPr>
                    </a:p>
                  </a:txBody>
                  <a:tcPr marL="4374" marR="4374" marT="4374" marB="0" anchor="ctr"/>
                </a:tc>
                <a:tc>
                  <a:txBody>
                    <a:bodyPr/>
                    <a:lstStyle/>
                    <a:p>
                      <a:pPr algn="l" fontAlgn="b"/>
                      <a:endParaRPr lang="tr-TR" sz="500" b="0" i="0" u="none" strike="noStrike">
                        <a:solidFill>
                          <a:srgbClr val="000000"/>
                        </a:solidFill>
                        <a:effectLst/>
                        <a:latin typeface="Calibri" panose="020F0502020204030204" pitchFamily="34" charset="0"/>
                      </a:endParaRPr>
                    </a:p>
                  </a:txBody>
                  <a:tcPr marL="4374" marR="4374" marT="4374" marB="0" anchor="b"/>
                </a:tc>
                <a:extLst>
                  <a:ext uri="{0D108BD9-81ED-4DB2-BD59-A6C34878D82A}">
                    <a16:rowId xmlns:a16="http://schemas.microsoft.com/office/drawing/2014/main" xmlns="" val="3225068236"/>
                  </a:ext>
                </a:extLst>
              </a:tr>
              <a:tr h="6292394">
                <a:tc>
                  <a:txBody>
                    <a:bodyPr/>
                    <a:lstStyle/>
                    <a:p>
                      <a:pPr algn="ctr" fontAlgn="ctr"/>
                      <a:r>
                        <a:rPr lang="tr-TR" sz="1400" u="none" strike="noStrike" dirty="0">
                          <a:solidFill>
                            <a:srgbClr val="7030A0"/>
                          </a:solidFill>
                          <a:effectLst/>
                        </a:rPr>
                        <a:t>TİAZİD GRUBU DİÜRETİKLER</a:t>
                      </a:r>
                      <a:endParaRPr lang="tr-TR" sz="1400" b="0" i="0" u="none" strike="noStrike" dirty="0">
                        <a:solidFill>
                          <a:srgbClr val="7030A0"/>
                        </a:solidFill>
                        <a:effectLst/>
                        <a:latin typeface="Calibri" panose="020F0502020204030204" pitchFamily="34" charset="0"/>
                      </a:endParaRPr>
                    </a:p>
                  </a:txBody>
                  <a:tcPr marL="4374" marR="4374" marT="4374" marB="0" vert="vert270" anchor="ctr"/>
                </a:tc>
                <a:tc>
                  <a:txBody>
                    <a:bodyPr/>
                    <a:lstStyle/>
                    <a:p>
                      <a:pPr algn="ctr" fontAlgn="ctr"/>
                      <a:r>
                        <a:rPr lang="tr-TR" sz="1400" u="none" strike="noStrike" dirty="0">
                          <a:solidFill>
                            <a:srgbClr val="FF33CC"/>
                          </a:solidFill>
                          <a:effectLst/>
                        </a:rPr>
                        <a:t>KLORTALİDON</a:t>
                      </a:r>
                      <a:endParaRPr lang="tr-TR" sz="1400" b="0" i="0" u="none" strike="noStrike" dirty="0">
                        <a:solidFill>
                          <a:srgbClr val="FF33CC"/>
                        </a:solidFill>
                        <a:effectLst/>
                        <a:latin typeface="Calibri" panose="020F0502020204030204" pitchFamily="34" charset="0"/>
                      </a:endParaRPr>
                    </a:p>
                  </a:txBody>
                  <a:tcPr marL="4374" marR="4374" marT="4374" marB="0" anchor="ctr"/>
                </a:tc>
                <a:tc>
                  <a:txBody>
                    <a:bodyPr/>
                    <a:lstStyle/>
                    <a:p>
                      <a:pPr algn="l" fontAlgn="t"/>
                      <a:r>
                        <a:rPr lang="tr-TR" sz="1400" u="none" strike="noStrike" dirty="0">
                          <a:effectLst/>
                        </a:rPr>
                        <a:t>Hipertansiyon , </a:t>
                      </a:r>
                      <a:r>
                        <a:rPr lang="tr-TR" sz="1400" u="none" strike="noStrike" dirty="0" err="1">
                          <a:effectLst/>
                        </a:rPr>
                        <a:t>konjestif</a:t>
                      </a:r>
                      <a:r>
                        <a:rPr lang="tr-TR" sz="1400" u="none" strike="noStrike" dirty="0">
                          <a:effectLst/>
                        </a:rPr>
                        <a:t> kalp yetmezliği , </a:t>
                      </a:r>
                      <a:r>
                        <a:rPr lang="tr-TR" sz="1400" u="none" strike="noStrike" dirty="0" err="1">
                          <a:effectLst/>
                        </a:rPr>
                        <a:t>geçrilmiş</a:t>
                      </a:r>
                      <a:r>
                        <a:rPr lang="tr-TR" sz="1400" u="none" strike="noStrike" dirty="0">
                          <a:effectLst/>
                        </a:rPr>
                        <a:t> </a:t>
                      </a:r>
                      <a:r>
                        <a:rPr lang="tr-TR" sz="1400" u="none" strike="noStrike" dirty="0" err="1">
                          <a:effectLst/>
                        </a:rPr>
                        <a:t>myokard</a:t>
                      </a:r>
                      <a:r>
                        <a:rPr lang="tr-TR" sz="1400" u="none" strike="noStrike" dirty="0">
                          <a:effectLst/>
                        </a:rPr>
                        <a:t> </a:t>
                      </a:r>
                      <a:r>
                        <a:rPr lang="tr-TR" sz="1400" u="none" strike="noStrike" dirty="0" err="1">
                          <a:effectLst/>
                        </a:rPr>
                        <a:t>enfartüsüne</a:t>
                      </a:r>
                      <a:r>
                        <a:rPr lang="tr-TR" sz="1400" u="none" strike="noStrike" dirty="0">
                          <a:effectLst/>
                        </a:rPr>
                        <a:t> bağlı aritmilerde </a:t>
                      </a:r>
                      <a:r>
                        <a:rPr lang="tr-TR" sz="1400" u="none" strike="noStrike" dirty="0" err="1">
                          <a:effectLst/>
                        </a:rPr>
                        <a:t>endikedir</a:t>
                      </a:r>
                      <a:r>
                        <a:rPr lang="tr-TR" sz="1400" u="none" strike="noStrike" dirty="0">
                          <a:effectLst/>
                        </a:rPr>
                        <a:t>.</a:t>
                      </a:r>
                      <a:endParaRPr lang="tr-TR" sz="14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t"/>
                      <a:r>
                        <a:rPr lang="tr-TR" sz="1400" u="none" strike="noStrike" dirty="0">
                          <a:effectLst/>
                        </a:rPr>
                        <a:t>Aşırı duyarlılık , karaciğer yetmezliği ciddi böbrek yetmezliği , </a:t>
                      </a:r>
                      <a:r>
                        <a:rPr lang="tr-TR" sz="1400" u="none" strike="noStrike" dirty="0" err="1">
                          <a:effectLst/>
                        </a:rPr>
                        <a:t>hipopotasemi</a:t>
                      </a:r>
                      <a:r>
                        <a:rPr lang="tr-TR" sz="1400" u="none" strike="noStrike" dirty="0">
                          <a:effectLst/>
                        </a:rPr>
                        <a:t> , </a:t>
                      </a:r>
                      <a:r>
                        <a:rPr lang="tr-TR" sz="1400" u="none" strike="noStrike" dirty="0" err="1">
                          <a:effectLst/>
                        </a:rPr>
                        <a:t>hepatik</a:t>
                      </a:r>
                      <a:r>
                        <a:rPr lang="tr-TR" sz="1400" u="none" strike="noStrike" dirty="0">
                          <a:effectLst/>
                        </a:rPr>
                        <a:t> </a:t>
                      </a:r>
                      <a:r>
                        <a:rPr lang="tr-TR" sz="1400" u="none" strike="noStrike" dirty="0" err="1">
                          <a:effectLst/>
                        </a:rPr>
                        <a:t>ensefalopati</a:t>
                      </a:r>
                      <a:r>
                        <a:rPr lang="tr-TR" sz="1400" u="none" strike="noStrike" dirty="0">
                          <a:effectLst/>
                        </a:rPr>
                        <a:t> durumlarında </a:t>
                      </a:r>
                      <a:r>
                        <a:rPr lang="tr-TR" sz="1400" u="none" strike="noStrike" dirty="0" err="1">
                          <a:effectLst/>
                        </a:rPr>
                        <a:t>kontredikedir</a:t>
                      </a:r>
                      <a:r>
                        <a:rPr lang="tr-TR" sz="1400" u="none" strike="noStrike" dirty="0">
                          <a:effectLst/>
                        </a:rPr>
                        <a:t>.</a:t>
                      </a:r>
                      <a:endParaRPr lang="tr-TR" sz="14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t"/>
                      <a:r>
                        <a:rPr lang="tr-TR" sz="1400" u="none" strike="noStrike" dirty="0">
                          <a:effectLst/>
                        </a:rPr>
                        <a:t>Günde 1 defa 5-10 mg kullanılır. Maximum günlük doz 40 mg '</a:t>
                      </a:r>
                      <a:r>
                        <a:rPr lang="tr-TR" sz="1400" u="none" strike="noStrike" dirty="0" err="1">
                          <a:effectLst/>
                        </a:rPr>
                        <a:t>dir</a:t>
                      </a:r>
                      <a:r>
                        <a:rPr lang="tr-TR" sz="1400" u="none" strike="noStrike" dirty="0">
                          <a:effectLst/>
                        </a:rPr>
                        <a:t>. Çocuklarda kullanılmaz.</a:t>
                      </a:r>
                      <a:endParaRPr lang="tr-TR" sz="14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t"/>
                      <a:r>
                        <a:rPr lang="tr-TR" sz="1400" u="none" strike="noStrike" dirty="0">
                          <a:effectLst/>
                        </a:rPr>
                        <a:t>Baş ağrısı , baş dönmesi , taşikardi , hipotansiyon , aritmiler , </a:t>
                      </a:r>
                      <a:r>
                        <a:rPr lang="tr-TR" sz="1400" u="none" strike="noStrike" dirty="0" err="1">
                          <a:effectLst/>
                        </a:rPr>
                        <a:t>parestezi</a:t>
                      </a:r>
                      <a:r>
                        <a:rPr lang="tr-TR" sz="1400" u="none" strike="noStrike" dirty="0">
                          <a:effectLst/>
                        </a:rPr>
                        <a:t> , kusma , ağız kuruluğu , </a:t>
                      </a:r>
                      <a:r>
                        <a:rPr lang="tr-TR" sz="1400" u="none" strike="noStrike" dirty="0" err="1">
                          <a:effectLst/>
                        </a:rPr>
                        <a:t>aplastik</a:t>
                      </a:r>
                      <a:r>
                        <a:rPr lang="tr-TR" sz="1400" u="none" strike="noStrike" dirty="0">
                          <a:effectLst/>
                        </a:rPr>
                        <a:t> anemi , </a:t>
                      </a:r>
                      <a:r>
                        <a:rPr lang="tr-TR" sz="1400" u="none" strike="noStrike" dirty="0" err="1">
                          <a:effectLst/>
                        </a:rPr>
                        <a:t>purpura</a:t>
                      </a:r>
                      <a:r>
                        <a:rPr lang="tr-TR" sz="1400" u="none" strike="noStrike" dirty="0">
                          <a:effectLst/>
                        </a:rPr>
                        <a:t> , sersemlik duygu bozukluğu , uykusuzluktur.</a:t>
                      </a:r>
                      <a:endParaRPr lang="tr-TR" sz="14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b"/>
                      <a:r>
                        <a:rPr lang="tr-TR" sz="500" u="none" strike="noStrike">
                          <a:effectLst/>
                        </a:rPr>
                        <a:t> </a:t>
                      </a:r>
                      <a:endParaRPr lang="tr-TR" sz="500" b="0" i="0" u="none" strike="noStrike">
                        <a:solidFill>
                          <a:srgbClr val="000000"/>
                        </a:solidFill>
                        <a:effectLst/>
                        <a:latin typeface="Calibri" panose="020F0502020204030204" pitchFamily="34" charset="0"/>
                      </a:endParaRPr>
                    </a:p>
                  </a:txBody>
                  <a:tcPr marL="4374" marR="4374" marT="4374" marB="0" anchor="b"/>
                </a:tc>
                <a:tc>
                  <a:txBody>
                    <a:bodyPr/>
                    <a:lstStyle/>
                    <a:p>
                      <a:pPr algn="l" fontAlgn="b"/>
                      <a:endParaRPr lang="tr-TR" sz="500" b="0" i="0" u="none" strike="noStrike" dirty="0">
                        <a:solidFill>
                          <a:srgbClr val="000000"/>
                        </a:solidFill>
                        <a:effectLst/>
                        <a:latin typeface="Calibri" panose="020F0502020204030204" pitchFamily="34" charset="0"/>
                      </a:endParaRPr>
                    </a:p>
                  </a:txBody>
                  <a:tcPr marL="4374" marR="4374" marT="4374" marB="0" anchor="b"/>
                </a:tc>
                <a:extLst>
                  <a:ext uri="{0D108BD9-81ED-4DB2-BD59-A6C34878D82A}">
                    <a16:rowId xmlns:a16="http://schemas.microsoft.com/office/drawing/2014/main" xmlns="" val="1260264231"/>
                  </a:ext>
                </a:extLst>
              </a:tr>
            </a:tbl>
          </a:graphicData>
        </a:graphic>
      </p:graphicFrame>
    </p:spTree>
    <p:extLst>
      <p:ext uri="{BB962C8B-B14F-4D97-AF65-F5344CB8AC3E}">
        <p14:creationId xmlns:p14="http://schemas.microsoft.com/office/powerpoint/2010/main" val="229107811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A6FCCAB2-B4CB-4E33-B251-830BB79821AE}"/>
              </a:ext>
            </a:extLst>
          </p:cNvPr>
          <p:cNvGraphicFramePr>
            <a:graphicFrameLocks noGrp="1"/>
          </p:cNvGraphicFramePr>
          <p:nvPr>
            <p:extLst>
              <p:ext uri="{D42A27DB-BD31-4B8C-83A1-F6EECF244321}">
                <p14:modId xmlns:p14="http://schemas.microsoft.com/office/powerpoint/2010/main" val="429165495"/>
              </p:ext>
            </p:extLst>
          </p:nvPr>
        </p:nvGraphicFramePr>
        <p:xfrm>
          <a:off x="1" y="0"/>
          <a:ext cx="12191998" cy="6858000"/>
        </p:xfrm>
        <a:graphic>
          <a:graphicData uri="http://schemas.openxmlformats.org/drawingml/2006/table">
            <a:tbl>
              <a:tblPr>
                <a:tableStyleId>{5C22544A-7EE6-4342-B048-85BDC9FD1C3A}</a:tableStyleId>
              </a:tblPr>
              <a:tblGrid>
                <a:gridCol w="424069">
                  <a:extLst>
                    <a:ext uri="{9D8B030D-6E8A-4147-A177-3AD203B41FA5}">
                      <a16:colId xmlns:a16="http://schemas.microsoft.com/office/drawing/2014/main" xmlns="" val="1892323610"/>
                    </a:ext>
                  </a:extLst>
                </a:gridCol>
                <a:gridCol w="2201713">
                  <a:extLst>
                    <a:ext uri="{9D8B030D-6E8A-4147-A177-3AD203B41FA5}">
                      <a16:colId xmlns:a16="http://schemas.microsoft.com/office/drawing/2014/main" xmlns="" val="4036621381"/>
                    </a:ext>
                  </a:extLst>
                </a:gridCol>
                <a:gridCol w="2300298">
                  <a:extLst>
                    <a:ext uri="{9D8B030D-6E8A-4147-A177-3AD203B41FA5}">
                      <a16:colId xmlns:a16="http://schemas.microsoft.com/office/drawing/2014/main" xmlns="" val="3128604461"/>
                    </a:ext>
                  </a:extLst>
                </a:gridCol>
                <a:gridCol w="2300298">
                  <a:extLst>
                    <a:ext uri="{9D8B030D-6E8A-4147-A177-3AD203B41FA5}">
                      <a16:colId xmlns:a16="http://schemas.microsoft.com/office/drawing/2014/main" xmlns="" val="3114380155"/>
                    </a:ext>
                  </a:extLst>
                </a:gridCol>
                <a:gridCol w="2300298">
                  <a:extLst>
                    <a:ext uri="{9D8B030D-6E8A-4147-A177-3AD203B41FA5}">
                      <a16:colId xmlns:a16="http://schemas.microsoft.com/office/drawing/2014/main" xmlns="" val="1766982889"/>
                    </a:ext>
                  </a:extLst>
                </a:gridCol>
                <a:gridCol w="2301985">
                  <a:extLst>
                    <a:ext uri="{9D8B030D-6E8A-4147-A177-3AD203B41FA5}">
                      <a16:colId xmlns:a16="http://schemas.microsoft.com/office/drawing/2014/main" xmlns="" val="688354690"/>
                    </a:ext>
                  </a:extLst>
                </a:gridCol>
                <a:gridCol w="39540">
                  <a:extLst>
                    <a:ext uri="{9D8B030D-6E8A-4147-A177-3AD203B41FA5}">
                      <a16:colId xmlns:a16="http://schemas.microsoft.com/office/drawing/2014/main" xmlns="" val="2296602760"/>
                    </a:ext>
                  </a:extLst>
                </a:gridCol>
                <a:gridCol w="323797">
                  <a:extLst>
                    <a:ext uri="{9D8B030D-6E8A-4147-A177-3AD203B41FA5}">
                      <a16:colId xmlns:a16="http://schemas.microsoft.com/office/drawing/2014/main" xmlns="" val="3366599150"/>
                    </a:ext>
                  </a:extLst>
                </a:gridCol>
              </a:tblGrid>
              <a:tr h="568915">
                <a:tc>
                  <a:txBody>
                    <a:bodyPr/>
                    <a:lstStyle/>
                    <a:p>
                      <a:pPr algn="ctr" fontAlgn="ctr"/>
                      <a:r>
                        <a:rPr lang="tr-TR" sz="1400" u="none" strike="noStrike">
                          <a:effectLst/>
                        </a:rPr>
                        <a:t> </a:t>
                      </a:r>
                      <a:endParaRPr lang="tr-TR" sz="1400" b="0" i="0" u="none" strike="noStrike">
                        <a:solidFill>
                          <a:srgbClr val="7030A0"/>
                        </a:solidFill>
                        <a:effectLst/>
                        <a:latin typeface="Calibri" panose="020F0502020204030204" pitchFamily="34" charset="0"/>
                      </a:endParaRPr>
                    </a:p>
                  </a:txBody>
                  <a:tcPr marL="4374" marR="4374" marT="4374" marB="0" vert="vert270" anchor="ctr"/>
                </a:tc>
                <a:tc>
                  <a:txBody>
                    <a:bodyPr/>
                    <a:lstStyle/>
                    <a:p>
                      <a:pPr algn="ctr" fontAlgn="ctr"/>
                      <a:r>
                        <a:rPr lang="tr-TR" sz="1400" u="none" strike="noStrike" dirty="0">
                          <a:solidFill>
                            <a:srgbClr val="C00000"/>
                          </a:solidFill>
                          <a:effectLst/>
                        </a:rPr>
                        <a:t>İLAÇ</a:t>
                      </a:r>
                      <a:endParaRPr lang="tr-TR" sz="1400" b="0"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ENDİKASYON</a:t>
                      </a:r>
                      <a:endParaRPr lang="tr-TR" sz="1400" b="0"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KONTRENDİKASYON</a:t>
                      </a:r>
                      <a:endParaRPr lang="tr-TR" sz="1400" b="0"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VERİLİŞ YOLU</a:t>
                      </a:r>
                      <a:endParaRPr lang="tr-TR" sz="1400" b="0"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YAN ETKİLERİ</a:t>
                      </a:r>
                      <a:endParaRPr lang="tr-TR" sz="1400" b="0"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500" u="none" strike="noStrike">
                          <a:effectLst/>
                        </a:rPr>
                        <a:t> </a:t>
                      </a:r>
                      <a:endParaRPr lang="tr-TR" sz="500" b="0" i="0" u="none" strike="noStrike">
                        <a:solidFill>
                          <a:srgbClr val="C00000"/>
                        </a:solidFill>
                        <a:effectLst/>
                        <a:latin typeface="Calibri" panose="020F0502020204030204" pitchFamily="34" charset="0"/>
                      </a:endParaRPr>
                    </a:p>
                  </a:txBody>
                  <a:tcPr marL="4374" marR="4374" marT="4374" marB="0" anchor="ctr"/>
                </a:tc>
                <a:tc>
                  <a:txBody>
                    <a:bodyPr/>
                    <a:lstStyle/>
                    <a:p>
                      <a:pPr algn="l" fontAlgn="b"/>
                      <a:endParaRPr lang="tr-TR" sz="500" b="0" i="0" u="none" strike="noStrike">
                        <a:solidFill>
                          <a:srgbClr val="000000"/>
                        </a:solidFill>
                        <a:effectLst/>
                        <a:latin typeface="Calibri" panose="020F0502020204030204" pitchFamily="34" charset="0"/>
                      </a:endParaRPr>
                    </a:p>
                  </a:txBody>
                  <a:tcPr marL="4374" marR="4374" marT="4374" marB="0" anchor="b"/>
                </a:tc>
                <a:extLst>
                  <a:ext uri="{0D108BD9-81ED-4DB2-BD59-A6C34878D82A}">
                    <a16:rowId xmlns:a16="http://schemas.microsoft.com/office/drawing/2014/main" xmlns="" val="3363124320"/>
                  </a:ext>
                </a:extLst>
              </a:tr>
              <a:tr h="6289085">
                <a:tc>
                  <a:txBody>
                    <a:bodyPr/>
                    <a:lstStyle/>
                    <a:p>
                      <a:pPr algn="ctr" fontAlgn="ctr"/>
                      <a:r>
                        <a:rPr lang="tr-TR" sz="1400" u="none" strike="noStrike" dirty="0">
                          <a:solidFill>
                            <a:srgbClr val="7030A0"/>
                          </a:solidFill>
                          <a:effectLst/>
                        </a:rPr>
                        <a:t>TİAZİD GRUBU DİÜRETİKLER</a:t>
                      </a:r>
                      <a:endParaRPr lang="tr-TR" sz="1400" b="0" i="0" u="none" strike="noStrike" dirty="0">
                        <a:solidFill>
                          <a:srgbClr val="7030A0"/>
                        </a:solidFill>
                        <a:effectLst/>
                        <a:latin typeface="Calibri" panose="020F0502020204030204" pitchFamily="34" charset="0"/>
                      </a:endParaRPr>
                    </a:p>
                  </a:txBody>
                  <a:tcPr marL="4374" marR="4374" marT="4374" marB="0" vert="vert270" anchor="ctr"/>
                </a:tc>
                <a:tc>
                  <a:txBody>
                    <a:bodyPr/>
                    <a:lstStyle/>
                    <a:p>
                      <a:pPr algn="ctr" fontAlgn="ctr"/>
                      <a:r>
                        <a:rPr lang="tr-TR" sz="1400" u="none" strike="noStrike" dirty="0">
                          <a:solidFill>
                            <a:srgbClr val="FF33CC"/>
                          </a:solidFill>
                          <a:effectLst/>
                        </a:rPr>
                        <a:t>İNDAPAMİD</a:t>
                      </a:r>
                      <a:endParaRPr lang="tr-TR" sz="1400" b="0" i="0" u="none" strike="noStrike" dirty="0">
                        <a:solidFill>
                          <a:srgbClr val="FF33CC"/>
                        </a:solidFill>
                        <a:effectLst/>
                        <a:latin typeface="Calibri" panose="020F0502020204030204" pitchFamily="34" charset="0"/>
                      </a:endParaRPr>
                    </a:p>
                  </a:txBody>
                  <a:tcPr marL="4374" marR="4374" marT="4374" marB="0" anchor="ctr"/>
                </a:tc>
                <a:tc>
                  <a:txBody>
                    <a:bodyPr/>
                    <a:lstStyle/>
                    <a:p>
                      <a:pPr algn="l" fontAlgn="t"/>
                      <a:r>
                        <a:rPr lang="tr-TR" sz="1400" u="none" strike="noStrike">
                          <a:effectLst/>
                        </a:rPr>
                        <a:t>Arteriyel hipertansiyon , basit esansiyel hipertansiyon, kardiyak oküler veya serebral komplikasyonlarla birlikte görülen hipertansiyonda endikedir.</a:t>
                      </a:r>
                      <a:endParaRPr lang="tr-TR" sz="1400" b="0" i="0" u="none" strike="noStrike">
                        <a:solidFill>
                          <a:srgbClr val="000000"/>
                        </a:solidFill>
                        <a:effectLst/>
                        <a:latin typeface="Calibri" panose="020F0502020204030204" pitchFamily="34" charset="0"/>
                      </a:endParaRPr>
                    </a:p>
                  </a:txBody>
                  <a:tcPr marL="4374" marR="4374" marT="4374" marB="0"/>
                </a:tc>
                <a:tc>
                  <a:txBody>
                    <a:bodyPr/>
                    <a:lstStyle/>
                    <a:p>
                      <a:pPr algn="l" fontAlgn="t"/>
                      <a:r>
                        <a:rPr lang="tr-TR" sz="1400" u="none" strike="noStrike" dirty="0">
                          <a:effectLst/>
                        </a:rPr>
                        <a:t>Yeni teşhis edilmiş </a:t>
                      </a:r>
                      <a:r>
                        <a:rPr lang="tr-TR" sz="1400" u="none" strike="noStrike" dirty="0" err="1">
                          <a:effectLst/>
                        </a:rPr>
                        <a:t>serebrovasküler</a:t>
                      </a:r>
                      <a:r>
                        <a:rPr lang="tr-TR" sz="1400" u="none" strike="noStrike" dirty="0">
                          <a:effectLst/>
                        </a:rPr>
                        <a:t> kazalar ağır karaciğer ve böbrek ve </a:t>
                      </a:r>
                      <a:r>
                        <a:rPr lang="tr-TR" sz="1400" u="none" strike="noStrike" dirty="0" err="1">
                          <a:effectLst/>
                        </a:rPr>
                        <a:t>indopamid</a:t>
                      </a:r>
                      <a:r>
                        <a:rPr lang="tr-TR" sz="1400" u="none" strike="noStrike" dirty="0">
                          <a:effectLst/>
                        </a:rPr>
                        <a:t> veya </a:t>
                      </a:r>
                      <a:r>
                        <a:rPr lang="tr-TR" sz="1400" u="none" strike="noStrike" dirty="0" err="1">
                          <a:effectLst/>
                        </a:rPr>
                        <a:t>sülfonamid</a:t>
                      </a:r>
                      <a:r>
                        <a:rPr lang="tr-TR" sz="1400" u="none" strike="noStrike" dirty="0">
                          <a:effectLst/>
                        </a:rPr>
                        <a:t> türevi ilaçlara aşırı duyarlılıkta </a:t>
                      </a:r>
                      <a:r>
                        <a:rPr lang="tr-TR" sz="1400" u="none" strike="noStrike" dirty="0" err="1">
                          <a:effectLst/>
                        </a:rPr>
                        <a:t>kontrendikedir</a:t>
                      </a:r>
                      <a:r>
                        <a:rPr lang="tr-TR" sz="1400" u="none" strike="noStrike" dirty="0">
                          <a:effectLst/>
                        </a:rPr>
                        <a:t>.</a:t>
                      </a:r>
                      <a:endParaRPr lang="tr-TR" sz="14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t"/>
                      <a:r>
                        <a:rPr lang="tr-TR" sz="1400" u="none" strike="noStrike">
                          <a:effectLst/>
                        </a:rPr>
                        <a:t>Hipertansiyon tedavisinde tavsiye edilen başlangıç dozu günde 2.5 mg dir. 1-2 aylık tedavi sürecince yeterli bir antihipertansif etki görülmediği takdirde doz 1 defada 5 mg/gün çıkarılabilir.</a:t>
                      </a:r>
                      <a:endParaRPr lang="tr-TR" sz="1400" b="0" i="0" u="none" strike="noStrike">
                        <a:solidFill>
                          <a:srgbClr val="000000"/>
                        </a:solidFill>
                        <a:effectLst/>
                        <a:latin typeface="Calibri" panose="020F0502020204030204" pitchFamily="34" charset="0"/>
                      </a:endParaRPr>
                    </a:p>
                  </a:txBody>
                  <a:tcPr marL="4374" marR="4374" marT="4374" marB="0"/>
                </a:tc>
                <a:tc>
                  <a:txBody>
                    <a:bodyPr/>
                    <a:lstStyle/>
                    <a:p>
                      <a:pPr algn="l" fontAlgn="t"/>
                      <a:r>
                        <a:rPr lang="tr-TR" sz="1400" u="none" strike="noStrike" dirty="0">
                          <a:effectLst/>
                        </a:rPr>
                        <a:t>Çok seyrek ve hafif </a:t>
                      </a:r>
                      <a:r>
                        <a:rPr lang="tr-TR" sz="1400" u="none" strike="noStrike" dirty="0" err="1">
                          <a:effectLst/>
                        </a:rPr>
                        <a:t>asteni</a:t>
                      </a:r>
                      <a:r>
                        <a:rPr lang="tr-TR" sz="1400" u="none" strike="noStrike" dirty="0">
                          <a:effectLst/>
                        </a:rPr>
                        <a:t> ve </a:t>
                      </a:r>
                      <a:r>
                        <a:rPr lang="tr-TR" sz="1400" u="none" strike="noStrike" dirty="0" err="1">
                          <a:effectLst/>
                        </a:rPr>
                        <a:t>ortostatik</a:t>
                      </a:r>
                      <a:r>
                        <a:rPr lang="tr-TR" sz="1400" u="none" strike="noStrike" dirty="0">
                          <a:effectLst/>
                        </a:rPr>
                        <a:t> hipotansiyon rapor edilmiştir. Bunların dışında baş ağrısı , adale krampları , bulantı , kusma , kabızlık , ya da ishal , ağız kuruluğu oluşabilir.</a:t>
                      </a:r>
                      <a:endParaRPr lang="tr-TR" sz="14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b"/>
                      <a:r>
                        <a:rPr lang="tr-TR" sz="500" u="none" strike="noStrike">
                          <a:effectLst/>
                        </a:rPr>
                        <a:t> </a:t>
                      </a:r>
                      <a:endParaRPr lang="tr-TR" sz="500" b="0" i="0" u="none" strike="noStrike">
                        <a:solidFill>
                          <a:srgbClr val="000000"/>
                        </a:solidFill>
                        <a:effectLst/>
                        <a:latin typeface="Calibri" panose="020F0502020204030204" pitchFamily="34" charset="0"/>
                      </a:endParaRPr>
                    </a:p>
                  </a:txBody>
                  <a:tcPr marL="4374" marR="4374" marT="4374" marB="0" anchor="b"/>
                </a:tc>
                <a:tc>
                  <a:txBody>
                    <a:bodyPr/>
                    <a:lstStyle/>
                    <a:p>
                      <a:pPr algn="l" fontAlgn="b"/>
                      <a:endParaRPr lang="tr-TR" sz="500" b="0" i="0" u="none" strike="noStrike" dirty="0">
                        <a:solidFill>
                          <a:srgbClr val="000000"/>
                        </a:solidFill>
                        <a:effectLst/>
                        <a:latin typeface="Calibri" panose="020F0502020204030204" pitchFamily="34" charset="0"/>
                      </a:endParaRPr>
                    </a:p>
                  </a:txBody>
                  <a:tcPr marL="4374" marR="4374" marT="4374" marB="0" anchor="b"/>
                </a:tc>
                <a:extLst>
                  <a:ext uri="{0D108BD9-81ED-4DB2-BD59-A6C34878D82A}">
                    <a16:rowId xmlns:a16="http://schemas.microsoft.com/office/drawing/2014/main" xmlns="" val="2980783063"/>
                  </a:ext>
                </a:extLst>
              </a:tr>
            </a:tbl>
          </a:graphicData>
        </a:graphic>
      </p:graphicFrame>
    </p:spTree>
    <p:extLst>
      <p:ext uri="{BB962C8B-B14F-4D97-AF65-F5344CB8AC3E}">
        <p14:creationId xmlns:p14="http://schemas.microsoft.com/office/powerpoint/2010/main" val="35021110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433646" y="4590644"/>
            <a:ext cx="6172200" cy="277721"/>
          </a:xfrm>
        </p:spPr>
        <p:txBody>
          <a:bodyPr anchor="ctr" anchorCtr="1">
            <a:normAutofit fontScale="90000"/>
          </a:bodyPr>
          <a:lstStyle/>
          <a:p>
            <a:r>
              <a:rPr lang="tr-TR" sz="1400" dirty="0"/>
              <a:t>İlacın kan akımı yüksek ve düşük dokulara dağılımı</a:t>
            </a:r>
          </a:p>
        </p:txBody>
      </p:sp>
      <p:pic>
        <p:nvPicPr>
          <p:cNvPr id="6" name="İçerik Yer Tutucusu 5">
            <a:extLst>
              <a:ext uri="{FF2B5EF4-FFF2-40B4-BE49-F238E27FC236}">
                <a16:creationId xmlns:a16="http://schemas.microsoft.com/office/drawing/2014/main" xmlns="" id="{4280984B-6758-4639-9B75-7C9CC8698009}"/>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433646" y="1245122"/>
            <a:ext cx="6172200" cy="3157178"/>
          </a:xfrm>
        </p:spPr>
      </p:pic>
      <p:sp>
        <p:nvSpPr>
          <p:cNvPr id="4" name="Metin Yer Tutucusu 3"/>
          <p:cNvSpPr>
            <a:spLocks noGrp="1"/>
          </p:cNvSpPr>
          <p:nvPr>
            <p:ph type="body" sz="half" idx="2"/>
          </p:nvPr>
        </p:nvSpPr>
        <p:spPr>
          <a:xfrm>
            <a:off x="586154" y="917917"/>
            <a:ext cx="3932237" cy="3811588"/>
          </a:xfrm>
        </p:spPr>
        <p:txBody>
          <a:bodyPr anchor="ctr" anchorCtr="1"/>
          <a:lstStyle/>
          <a:p>
            <a:pPr marL="285750" indent="-285750">
              <a:buFont typeface="Arial" panose="020B0604020202020204" pitchFamily="34" charset="0"/>
              <a:buChar char="•"/>
            </a:pPr>
            <a:r>
              <a:rPr lang="tr-TR" dirty="0" err="1"/>
              <a:t>İnterstiyel</a:t>
            </a:r>
            <a:r>
              <a:rPr lang="tr-TR" dirty="0"/>
              <a:t> sıvıya geçişi organ veya yapının içinden geçen kan akımının hızına göre değişen hızda olmaktadır. Kalp, akciğer, böbrekler ve karaciğerler gibi fazla kanlanan organlara geçiş </a:t>
            </a:r>
            <a:r>
              <a:rPr lang="tr-TR" b="1" dirty="0">
                <a:solidFill>
                  <a:srgbClr val="00FFFF"/>
                </a:solidFill>
              </a:rPr>
              <a:t>hızlı</a:t>
            </a:r>
            <a:r>
              <a:rPr lang="tr-TR" b="1" dirty="0"/>
              <a:t> </a:t>
            </a:r>
            <a:r>
              <a:rPr lang="tr-TR" dirty="0"/>
              <a:t>iken; yağ, cilt, kemikler ve iskelet kası gibi az kanlanan organlara geçiş </a:t>
            </a:r>
            <a:r>
              <a:rPr lang="tr-TR" b="1" dirty="0">
                <a:solidFill>
                  <a:srgbClr val="00FFFF"/>
                </a:solidFill>
              </a:rPr>
              <a:t>yavaş</a:t>
            </a:r>
            <a:r>
              <a:rPr lang="tr-TR" dirty="0"/>
              <a:t> olur.</a:t>
            </a:r>
          </a:p>
        </p:txBody>
      </p:sp>
    </p:spTree>
    <p:extLst>
      <p:ext uri="{BB962C8B-B14F-4D97-AF65-F5344CB8AC3E}">
        <p14:creationId xmlns:p14="http://schemas.microsoft.com/office/powerpoint/2010/main" val="377957386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3C1A584B-0FD8-45DD-BD45-0543CBAB3447}"/>
              </a:ext>
            </a:extLst>
          </p:cNvPr>
          <p:cNvGraphicFramePr>
            <a:graphicFrameLocks noGrp="1"/>
          </p:cNvGraphicFramePr>
          <p:nvPr>
            <p:extLst>
              <p:ext uri="{D42A27DB-BD31-4B8C-83A1-F6EECF244321}">
                <p14:modId xmlns:p14="http://schemas.microsoft.com/office/powerpoint/2010/main" val="2315775493"/>
              </p:ext>
            </p:extLst>
          </p:nvPr>
        </p:nvGraphicFramePr>
        <p:xfrm>
          <a:off x="0" y="1"/>
          <a:ext cx="12191998" cy="7187902"/>
        </p:xfrm>
        <a:graphic>
          <a:graphicData uri="http://schemas.openxmlformats.org/drawingml/2006/table">
            <a:tbl>
              <a:tblPr>
                <a:tableStyleId>{5C22544A-7EE6-4342-B048-85BDC9FD1C3A}</a:tableStyleId>
              </a:tblPr>
              <a:tblGrid>
                <a:gridCol w="424070">
                  <a:extLst>
                    <a:ext uri="{9D8B030D-6E8A-4147-A177-3AD203B41FA5}">
                      <a16:colId xmlns:a16="http://schemas.microsoft.com/office/drawing/2014/main" xmlns="" val="2454643787"/>
                    </a:ext>
                  </a:extLst>
                </a:gridCol>
                <a:gridCol w="2131298">
                  <a:extLst>
                    <a:ext uri="{9D8B030D-6E8A-4147-A177-3AD203B41FA5}">
                      <a16:colId xmlns:a16="http://schemas.microsoft.com/office/drawing/2014/main" xmlns="" val="4252239371"/>
                    </a:ext>
                  </a:extLst>
                </a:gridCol>
                <a:gridCol w="2238615">
                  <a:extLst>
                    <a:ext uri="{9D8B030D-6E8A-4147-A177-3AD203B41FA5}">
                      <a16:colId xmlns:a16="http://schemas.microsoft.com/office/drawing/2014/main" xmlns="" val="2467330542"/>
                    </a:ext>
                  </a:extLst>
                </a:gridCol>
                <a:gridCol w="2238615">
                  <a:extLst>
                    <a:ext uri="{9D8B030D-6E8A-4147-A177-3AD203B41FA5}">
                      <a16:colId xmlns:a16="http://schemas.microsoft.com/office/drawing/2014/main" xmlns="" val="3328288566"/>
                    </a:ext>
                  </a:extLst>
                </a:gridCol>
                <a:gridCol w="2238615">
                  <a:extLst>
                    <a:ext uri="{9D8B030D-6E8A-4147-A177-3AD203B41FA5}">
                      <a16:colId xmlns:a16="http://schemas.microsoft.com/office/drawing/2014/main" xmlns="" val="4166134793"/>
                    </a:ext>
                  </a:extLst>
                </a:gridCol>
                <a:gridCol w="2240255">
                  <a:extLst>
                    <a:ext uri="{9D8B030D-6E8A-4147-A177-3AD203B41FA5}">
                      <a16:colId xmlns:a16="http://schemas.microsoft.com/office/drawing/2014/main" xmlns="" val="2995277024"/>
                    </a:ext>
                  </a:extLst>
                </a:gridCol>
                <a:gridCol w="46577">
                  <a:extLst>
                    <a:ext uri="{9D8B030D-6E8A-4147-A177-3AD203B41FA5}">
                      <a16:colId xmlns:a16="http://schemas.microsoft.com/office/drawing/2014/main" xmlns="" val="2823961459"/>
                    </a:ext>
                  </a:extLst>
                </a:gridCol>
                <a:gridCol w="39687">
                  <a:extLst>
                    <a:ext uri="{9D8B030D-6E8A-4147-A177-3AD203B41FA5}">
                      <a16:colId xmlns:a16="http://schemas.microsoft.com/office/drawing/2014/main" xmlns="" val="2851302723"/>
                    </a:ext>
                  </a:extLst>
                </a:gridCol>
                <a:gridCol w="594266">
                  <a:extLst>
                    <a:ext uri="{9D8B030D-6E8A-4147-A177-3AD203B41FA5}">
                      <a16:colId xmlns:a16="http://schemas.microsoft.com/office/drawing/2014/main" xmlns="" val="3681377603"/>
                    </a:ext>
                  </a:extLst>
                </a:gridCol>
              </a:tblGrid>
              <a:tr h="530086">
                <a:tc>
                  <a:txBody>
                    <a:bodyPr/>
                    <a:lstStyle/>
                    <a:p>
                      <a:pPr algn="ctr" fontAlgn="ctr"/>
                      <a:r>
                        <a:rPr lang="tr-TR" sz="1600" u="none" strike="noStrike" dirty="0">
                          <a:effectLst/>
                        </a:rPr>
                        <a:t> </a:t>
                      </a:r>
                      <a:endParaRPr lang="tr-TR" sz="1600" b="0" i="0" u="none" strike="noStrike" dirty="0">
                        <a:solidFill>
                          <a:srgbClr val="7030A0"/>
                        </a:solidFill>
                        <a:effectLst/>
                        <a:latin typeface="Calibri" panose="020F0502020204030204" pitchFamily="34" charset="0"/>
                      </a:endParaRPr>
                    </a:p>
                  </a:txBody>
                  <a:tcPr marL="4261" marR="4261" marT="4261" marB="0" vert="vert270" anchor="ctr"/>
                </a:tc>
                <a:tc>
                  <a:txBody>
                    <a:bodyPr/>
                    <a:lstStyle/>
                    <a:p>
                      <a:pPr algn="ctr" fontAlgn="ctr"/>
                      <a:r>
                        <a:rPr lang="tr-TR" sz="1400" u="none" strike="noStrike" dirty="0">
                          <a:solidFill>
                            <a:srgbClr val="C00000"/>
                          </a:solidFill>
                          <a:effectLst/>
                        </a:rPr>
                        <a:t>İLAÇ</a:t>
                      </a:r>
                      <a:endParaRPr lang="tr-TR" sz="1400" b="0" i="0" u="none" strike="noStrike" dirty="0">
                        <a:solidFill>
                          <a:srgbClr val="C00000"/>
                        </a:solidFill>
                        <a:effectLst/>
                        <a:latin typeface="Calibri" panose="020F0502020204030204" pitchFamily="34" charset="0"/>
                      </a:endParaRPr>
                    </a:p>
                  </a:txBody>
                  <a:tcPr marL="4261" marR="4261" marT="4261" marB="0" anchor="ctr"/>
                </a:tc>
                <a:tc>
                  <a:txBody>
                    <a:bodyPr/>
                    <a:lstStyle/>
                    <a:p>
                      <a:pPr algn="ctr" fontAlgn="ctr"/>
                      <a:r>
                        <a:rPr lang="tr-TR" sz="1400" u="none" strike="noStrike" dirty="0">
                          <a:solidFill>
                            <a:srgbClr val="C00000"/>
                          </a:solidFill>
                          <a:effectLst/>
                        </a:rPr>
                        <a:t>ENDİKASYON</a:t>
                      </a:r>
                      <a:endParaRPr lang="tr-TR" sz="1400" b="0" i="0" u="none" strike="noStrike" dirty="0">
                        <a:solidFill>
                          <a:srgbClr val="C00000"/>
                        </a:solidFill>
                        <a:effectLst/>
                        <a:latin typeface="Calibri" panose="020F0502020204030204" pitchFamily="34" charset="0"/>
                      </a:endParaRPr>
                    </a:p>
                  </a:txBody>
                  <a:tcPr marL="4261" marR="4261" marT="4261" marB="0" anchor="ctr"/>
                </a:tc>
                <a:tc>
                  <a:txBody>
                    <a:bodyPr/>
                    <a:lstStyle/>
                    <a:p>
                      <a:pPr algn="ctr" fontAlgn="ctr"/>
                      <a:r>
                        <a:rPr lang="tr-TR" sz="1400" u="none" strike="noStrike" dirty="0">
                          <a:solidFill>
                            <a:srgbClr val="C00000"/>
                          </a:solidFill>
                          <a:effectLst/>
                        </a:rPr>
                        <a:t>KONTRENDİKASYON</a:t>
                      </a:r>
                      <a:endParaRPr lang="tr-TR" sz="1400" b="0" i="0" u="none" strike="noStrike" dirty="0">
                        <a:solidFill>
                          <a:srgbClr val="C00000"/>
                        </a:solidFill>
                        <a:effectLst/>
                        <a:latin typeface="Calibri" panose="020F0502020204030204" pitchFamily="34" charset="0"/>
                      </a:endParaRPr>
                    </a:p>
                  </a:txBody>
                  <a:tcPr marL="4261" marR="4261" marT="4261" marB="0" anchor="ctr"/>
                </a:tc>
                <a:tc>
                  <a:txBody>
                    <a:bodyPr/>
                    <a:lstStyle/>
                    <a:p>
                      <a:pPr algn="ctr" fontAlgn="ctr"/>
                      <a:r>
                        <a:rPr lang="tr-TR" sz="1400" u="none" strike="noStrike" dirty="0">
                          <a:solidFill>
                            <a:srgbClr val="C00000"/>
                          </a:solidFill>
                          <a:effectLst/>
                        </a:rPr>
                        <a:t>VERİLİŞ YOLU</a:t>
                      </a:r>
                      <a:endParaRPr lang="tr-TR" sz="1400" b="0" i="0" u="none" strike="noStrike" dirty="0">
                        <a:solidFill>
                          <a:srgbClr val="C00000"/>
                        </a:solidFill>
                        <a:effectLst/>
                        <a:latin typeface="Calibri" panose="020F0502020204030204" pitchFamily="34" charset="0"/>
                      </a:endParaRPr>
                    </a:p>
                  </a:txBody>
                  <a:tcPr marL="4261" marR="4261" marT="4261" marB="0" anchor="ctr"/>
                </a:tc>
                <a:tc>
                  <a:txBody>
                    <a:bodyPr/>
                    <a:lstStyle/>
                    <a:p>
                      <a:pPr algn="ctr" fontAlgn="ctr"/>
                      <a:r>
                        <a:rPr lang="tr-TR" sz="1400" u="none" strike="noStrike" dirty="0">
                          <a:solidFill>
                            <a:srgbClr val="C00000"/>
                          </a:solidFill>
                          <a:effectLst/>
                        </a:rPr>
                        <a:t>YAN ETKİLERİ</a:t>
                      </a:r>
                      <a:endParaRPr lang="tr-TR" sz="1400" b="0" i="0" u="none" strike="noStrike" dirty="0">
                        <a:solidFill>
                          <a:srgbClr val="C00000"/>
                        </a:solidFill>
                        <a:effectLst/>
                        <a:latin typeface="Calibri" panose="020F0502020204030204" pitchFamily="34" charset="0"/>
                      </a:endParaRPr>
                    </a:p>
                  </a:txBody>
                  <a:tcPr marL="4261" marR="4261" marT="4261" marB="0" anchor="ctr"/>
                </a:tc>
                <a:tc>
                  <a:txBody>
                    <a:bodyPr/>
                    <a:lstStyle/>
                    <a:p>
                      <a:pPr algn="ctr" fontAlgn="ctr"/>
                      <a:r>
                        <a:rPr lang="tr-TR" sz="1400" u="none" strike="noStrike">
                          <a:effectLst/>
                        </a:rPr>
                        <a:t> </a:t>
                      </a:r>
                      <a:endParaRPr lang="tr-TR" sz="1400" b="0" i="0" u="none" strike="noStrike">
                        <a:solidFill>
                          <a:srgbClr val="C00000"/>
                        </a:solidFill>
                        <a:effectLst/>
                        <a:latin typeface="Calibri" panose="020F0502020204030204" pitchFamily="34" charset="0"/>
                      </a:endParaRPr>
                    </a:p>
                  </a:txBody>
                  <a:tcPr marL="4261" marR="4261" marT="4261" marB="0" anchor="ctr"/>
                </a:tc>
                <a:tc>
                  <a:txBody>
                    <a:bodyPr/>
                    <a:lstStyle/>
                    <a:p>
                      <a:pPr algn="l" fontAlgn="b"/>
                      <a:endParaRPr lang="tr-TR" sz="1400" b="0" i="0" u="none" strike="noStrike">
                        <a:solidFill>
                          <a:srgbClr val="000000"/>
                        </a:solidFill>
                        <a:effectLst/>
                        <a:latin typeface="Calibri" panose="020F0502020204030204" pitchFamily="34" charset="0"/>
                      </a:endParaRPr>
                    </a:p>
                  </a:txBody>
                  <a:tcPr marL="4261" marR="4261" marT="4261" marB="0" anchor="b"/>
                </a:tc>
                <a:tc>
                  <a:txBody>
                    <a:bodyPr/>
                    <a:lstStyle/>
                    <a:p>
                      <a:pPr algn="l" fontAlgn="b"/>
                      <a:endParaRPr lang="tr-TR" sz="1400" b="0" i="0" u="none" strike="noStrike">
                        <a:solidFill>
                          <a:srgbClr val="000000"/>
                        </a:solidFill>
                        <a:effectLst/>
                        <a:latin typeface="Calibri" panose="020F0502020204030204" pitchFamily="34" charset="0"/>
                      </a:endParaRPr>
                    </a:p>
                  </a:txBody>
                  <a:tcPr marL="4261" marR="4261" marT="4261" marB="0" anchor="b"/>
                </a:tc>
                <a:extLst>
                  <a:ext uri="{0D108BD9-81ED-4DB2-BD59-A6C34878D82A}">
                    <a16:rowId xmlns:a16="http://schemas.microsoft.com/office/drawing/2014/main" xmlns="" val="1630185781"/>
                  </a:ext>
                </a:extLst>
              </a:tr>
              <a:tr h="6657816">
                <a:tc>
                  <a:txBody>
                    <a:bodyPr/>
                    <a:lstStyle/>
                    <a:p>
                      <a:pPr algn="ctr" fontAlgn="ctr"/>
                      <a:r>
                        <a:rPr lang="tr-TR" sz="1400" u="none" strike="noStrike" dirty="0">
                          <a:solidFill>
                            <a:srgbClr val="7030A0"/>
                          </a:solidFill>
                          <a:effectLst/>
                        </a:rPr>
                        <a:t>KIVRIM DİÜRETİKLERİ</a:t>
                      </a:r>
                      <a:endParaRPr lang="tr-TR" sz="1400" b="1" i="0" u="none" strike="noStrike" dirty="0">
                        <a:solidFill>
                          <a:srgbClr val="7030A0"/>
                        </a:solidFill>
                        <a:effectLst/>
                        <a:latin typeface="Calibri" panose="020F0502020204030204" pitchFamily="34" charset="0"/>
                      </a:endParaRPr>
                    </a:p>
                  </a:txBody>
                  <a:tcPr marL="4261" marR="4261" marT="4261" marB="0" vert="vert270" anchor="ctr"/>
                </a:tc>
                <a:tc>
                  <a:txBody>
                    <a:bodyPr/>
                    <a:lstStyle/>
                    <a:p>
                      <a:pPr algn="ctr" fontAlgn="ctr"/>
                      <a:r>
                        <a:rPr lang="tr-TR" sz="1400" u="none" strike="noStrike" dirty="0">
                          <a:solidFill>
                            <a:srgbClr val="FF33CC"/>
                          </a:solidFill>
                          <a:effectLst/>
                        </a:rPr>
                        <a:t>FUROSEMİD</a:t>
                      </a:r>
                      <a:endParaRPr lang="tr-TR" sz="1400" b="1" i="0" u="none" strike="noStrike" dirty="0">
                        <a:solidFill>
                          <a:srgbClr val="FF33CC"/>
                        </a:solidFill>
                        <a:effectLst/>
                        <a:latin typeface="Calibri" panose="020F0502020204030204" pitchFamily="34" charset="0"/>
                      </a:endParaRPr>
                    </a:p>
                  </a:txBody>
                  <a:tcPr marL="4261" marR="4261" marT="4261" marB="0" anchor="ctr"/>
                </a:tc>
                <a:tc>
                  <a:txBody>
                    <a:bodyPr/>
                    <a:lstStyle/>
                    <a:p>
                      <a:pPr algn="l" fontAlgn="t"/>
                      <a:r>
                        <a:rPr lang="tr-TR" sz="1400" u="none" strike="noStrike" dirty="0">
                          <a:effectLst/>
                        </a:rPr>
                        <a:t>Kalp ve karaciğer hastalıklarından kaynaklanan ödemler , böbrek hastalıklarından kaynaklanan ödemler , akut kalp yetmezliği </a:t>
                      </a:r>
                      <a:r>
                        <a:rPr lang="tr-TR" sz="1400" u="none" strike="noStrike" dirty="0" err="1">
                          <a:effectLst/>
                        </a:rPr>
                        <a:t>özellike</a:t>
                      </a:r>
                      <a:r>
                        <a:rPr lang="tr-TR" sz="1400" u="none" strike="noStrike" dirty="0">
                          <a:effectLst/>
                        </a:rPr>
                        <a:t> akciğer gebelik komplikasyonlarına bağlı olarak idrar yapımının azaldığı hallerde volüm eksikliği giderildikten sonra , beyin ödeminde destekleyici önlem olarak , yanıklara bağlı ödemler , hipertansiyon krizlerinde diğer </a:t>
                      </a:r>
                      <a:r>
                        <a:rPr lang="tr-TR" sz="1400" u="none" strike="noStrike" dirty="0" err="1">
                          <a:effectLst/>
                        </a:rPr>
                        <a:t>antihipertansif</a:t>
                      </a:r>
                      <a:r>
                        <a:rPr lang="tr-TR" sz="1400" u="none" strike="noStrike" dirty="0">
                          <a:effectLst/>
                        </a:rPr>
                        <a:t> önlemlerle birlikte , zehirlenmelerde zorlu </a:t>
                      </a:r>
                      <a:r>
                        <a:rPr lang="tr-TR" sz="1400" u="none" strike="noStrike" dirty="0" err="1">
                          <a:effectLst/>
                        </a:rPr>
                        <a:t>diürezin</a:t>
                      </a:r>
                      <a:r>
                        <a:rPr lang="tr-TR" sz="1400" u="none" strike="noStrike" dirty="0">
                          <a:effectLst/>
                        </a:rPr>
                        <a:t> desteklenmesi için kullanılır. </a:t>
                      </a:r>
                      <a:r>
                        <a:rPr lang="tr-TR" sz="1400" u="none" strike="noStrike" dirty="0" err="1">
                          <a:effectLst/>
                        </a:rPr>
                        <a:t>Furosemidin</a:t>
                      </a:r>
                      <a:r>
                        <a:rPr lang="tr-TR" sz="1400" u="none" strike="noStrike" dirty="0">
                          <a:effectLst/>
                        </a:rPr>
                        <a:t> etkisi oral yoldan alımından sonra ilk saat içinde başlar ve ortalama 6-8 saat devam eder. İV verilişten sonra </a:t>
                      </a:r>
                      <a:r>
                        <a:rPr lang="tr-TR" sz="1400" u="none" strike="noStrike" dirty="0" err="1">
                          <a:effectLst/>
                        </a:rPr>
                        <a:t>diüretik</a:t>
                      </a:r>
                      <a:r>
                        <a:rPr lang="tr-TR" sz="1400" u="none" strike="noStrike" dirty="0">
                          <a:effectLst/>
                        </a:rPr>
                        <a:t> etki hızlı başlar. İM verilişten sonraysa daha geç başlar.</a:t>
                      </a:r>
                      <a:endParaRPr lang="tr-TR" sz="1400" b="0" i="0" u="none" strike="noStrike" dirty="0">
                        <a:solidFill>
                          <a:srgbClr val="000000"/>
                        </a:solidFill>
                        <a:effectLst/>
                        <a:latin typeface="Calibri" panose="020F0502020204030204" pitchFamily="34" charset="0"/>
                      </a:endParaRPr>
                    </a:p>
                  </a:txBody>
                  <a:tcPr marL="4261" marR="4261" marT="4261" marB="0"/>
                </a:tc>
                <a:tc>
                  <a:txBody>
                    <a:bodyPr/>
                    <a:lstStyle/>
                    <a:p>
                      <a:pPr algn="l" fontAlgn="t"/>
                      <a:r>
                        <a:rPr lang="tr-TR" sz="1400" u="none" strike="noStrike" dirty="0">
                          <a:effectLst/>
                        </a:rPr>
                        <a:t>İdrar yapımının eksik olduğu böbrek yetmezliği , bilinç kaybının söz konusu olduğu </a:t>
                      </a:r>
                      <a:r>
                        <a:rPr lang="tr-TR" sz="1400" u="none" strike="noStrike" dirty="0" err="1">
                          <a:effectLst/>
                        </a:rPr>
                        <a:t>hepatik</a:t>
                      </a:r>
                      <a:r>
                        <a:rPr lang="tr-TR" sz="1400" u="none" strike="noStrike" dirty="0">
                          <a:effectLst/>
                        </a:rPr>
                        <a:t> koma ve </a:t>
                      </a:r>
                      <a:r>
                        <a:rPr lang="tr-TR" sz="1400" u="none" strike="noStrike" dirty="0" err="1">
                          <a:effectLst/>
                        </a:rPr>
                        <a:t>prekoma</a:t>
                      </a:r>
                      <a:r>
                        <a:rPr lang="tr-TR" sz="1400" u="none" strike="noStrike" dirty="0">
                          <a:effectLst/>
                        </a:rPr>
                        <a:t> , </a:t>
                      </a:r>
                      <a:r>
                        <a:rPr lang="tr-TR" sz="1400" u="none" strike="noStrike" dirty="0" err="1">
                          <a:effectLst/>
                        </a:rPr>
                        <a:t>hipopotasemi</a:t>
                      </a:r>
                      <a:r>
                        <a:rPr lang="tr-TR" sz="1400" u="none" strike="noStrike" dirty="0">
                          <a:effectLst/>
                        </a:rPr>
                        <a:t> , </a:t>
                      </a:r>
                      <a:r>
                        <a:rPr lang="tr-TR" sz="1400" u="none" strike="noStrike" dirty="0" err="1">
                          <a:effectLst/>
                        </a:rPr>
                        <a:t>hipotansiyonlu</a:t>
                      </a:r>
                      <a:r>
                        <a:rPr lang="tr-TR" sz="1400" u="none" strike="noStrike" dirty="0">
                          <a:effectLst/>
                        </a:rPr>
                        <a:t> ve </a:t>
                      </a:r>
                      <a:r>
                        <a:rPr lang="tr-TR" sz="1400" u="none" strike="noStrike" dirty="0" err="1">
                          <a:effectLst/>
                        </a:rPr>
                        <a:t>hipotansiyonsuz</a:t>
                      </a:r>
                      <a:r>
                        <a:rPr lang="tr-TR" sz="1400" u="none" strike="noStrike" dirty="0">
                          <a:effectLst/>
                        </a:rPr>
                        <a:t> ağır sodyum eksiklikleri ve kan volümünün azaldığı haller , </a:t>
                      </a:r>
                      <a:r>
                        <a:rPr lang="tr-TR" sz="1400" u="none" strike="noStrike" dirty="0" err="1">
                          <a:effectLst/>
                        </a:rPr>
                        <a:t>furosemid</a:t>
                      </a:r>
                      <a:r>
                        <a:rPr lang="tr-TR" sz="1400" u="none" strike="noStrike" dirty="0">
                          <a:effectLst/>
                        </a:rPr>
                        <a:t> ve </a:t>
                      </a:r>
                      <a:r>
                        <a:rPr lang="tr-TR" sz="1400" u="none" strike="noStrike" dirty="0" err="1">
                          <a:effectLst/>
                        </a:rPr>
                        <a:t>sulfonamidlere</a:t>
                      </a:r>
                      <a:r>
                        <a:rPr lang="tr-TR" sz="1400" u="none" strike="noStrike" dirty="0">
                          <a:effectLst/>
                        </a:rPr>
                        <a:t> karşı aşırı duyarlılık durumlarında </a:t>
                      </a:r>
                      <a:r>
                        <a:rPr lang="tr-TR" sz="1400" u="none" strike="noStrike" dirty="0" err="1">
                          <a:effectLst/>
                        </a:rPr>
                        <a:t>kontrendikedir</a:t>
                      </a:r>
                      <a:r>
                        <a:rPr lang="tr-TR" sz="1400" u="none" strike="noStrike" dirty="0">
                          <a:effectLst/>
                        </a:rPr>
                        <a:t>.</a:t>
                      </a:r>
                      <a:endParaRPr lang="tr-TR" sz="1400" b="0" i="0" u="none" strike="noStrike" dirty="0">
                        <a:solidFill>
                          <a:srgbClr val="000000"/>
                        </a:solidFill>
                        <a:effectLst/>
                        <a:latin typeface="Calibri" panose="020F0502020204030204" pitchFamily="34" charset="0"/>
                      </a:endParaRPr>
                    </a:p>
                  </a:txBody>
                  <a:tcPr marL="4261" marR="4261" marT="4261" marB="0"/>
                </a:tc>
                <a:tc>
                  <a:txBody>
                    <a:bodyPr/>
                    <a:lstStyle/>
                    <a:p>
                      <a:pPr algn="l" fontAlgn="t"/>
                      <a:r>
                        <a:rPr lang="tr-TR" sz="1400" u="none" strike="noStrike" dirty="0">
                          <a:effectLst/>
                        </a:rPr>
                        <a:t>Erişkinlerde inisyal günlük doz </a:t>
                      </a:r>
                      <a:r>
                        <a:rPr lang="tr-TR" sz="1400" u="none" strike="noStrike" dirty="0" err="1">
                          <a:effectLst/>
                        </a:rPr>
                        <a:t>peroral</a:t>
                      </a:r>
                      <a:r>
                        <a:rPr lang="tr-TR" sz="1400" u="none" strike="noStrike" dirty="0">
                          <a:effectLst/>
                        </a:rPr>
                        <a:t> 20-80 mg ve </a:t>
                      </a:r>
                      <a:r>
                        <a:rPr lang="tr-TR" sz="1400" u="none" strike="noStrike" dirty="0" err="1">
                          <a:effectLst/>
                        </a:rPr>
                        <a:t>parenteral</a:t>
                      </a:r>
                      <a:r>
                        <a:rPr lang="tr-TR" sz="1400" u="none" strike="noStrike" dirty="0">
                          <a:effectLst/>
                        </a:rPr>
                        <a:t> 20-40 mg '</a:t>
                      </a:r>
                      <a:r>
                        <a:rPr lang="tr-TR" sz="1400" u="none" strike="noStrike" dirty="0" err="1">
                          <a:effectLst/>
                        </a:rPr>
                        <a:t>dır.Hastanın</a:t>
                      </a:r>
                      <a:r>
                        <a:rPr lang="tr-TR" sz="1400" u="none" strike="noStrike" dirty="0">
                          <a:effectLst/>
                        </a:rPr>
                        <a:t> cevabına göre bu doz tekrarlanabilir , çocuklarda günlük oral doz 2 mg/kg ve </a:t>
                      </a:r>
                      <a:r>
                        <a:rPr lang="tr-TR" sz="1400" u="none" strike="noStrike" dirty="0" err="1">
                          <a:effectLst/>
                        </a:rPr>
                        <a:t>parenteral</a:t>
                      </a:r>
                      <a:r>
                        <a:rPr lang="tr-TR" sz="1400" u="none" strike="noStrike" dirty="0">
                          <a:effectLst/>
                        </a:rPr>
                        <a:t> doz 1 mg/kg '</a:t>
                      </a:r>
                      <a:r>
                        <a:rPr lang="tr-TR" sz="1400" u="none" strike="noStrike" dirty="0" err="1">
                          <a:effectLst/>
                        </a:rPr>
                        <a:t>dır</a:t>
                      </a:r>
                      <a:r>
                        <a:rPr lang="tr-TR" sz="1400" u="none" strike="noStrike" dirty="0">
                          <a:effectLst/>
                        </a:rPr>
                        <a:t>. Uygulama tek doz halinde yapılmalıdır ve gereğinde bir önceki doz 1-2 mg/kg arttırılarak verilebilir (</a:t>
                      </a:r>
                      <a:r>
                        <a:rPr lang="tr-TR" sz="1400" u="none" strike="noStrike" dirty="0" err="1">
                          <a:effectLst/>
                        </a:rPr>
                        <a:t>maximum</a:t>
                      </a:r>
                      <a:r>
                        <a:rPr lang="tr-TR" sz="1400" u="none" strike="noStrike" dirty="0">
                          <a:effectLst/>
                        </a:rPr>
                        <a:t> çocuk dozu 6 mg/kg  '</a:t>
                      </a:r>
                      <a:r>
                        <a:rPr lang="tr-TR" sz="1400" u="none" strike="noStrike" dirty="0" err="1">
                          <a:effectLst/>
                        </a:rPr>
                        <a:t>dır</a:t>
                      </a:r>
                      <a:r>
                        <a:rPr lang="tr-TR" sz="1400" u="none" strike="noStrike" dirty="0">
                          <a:effectLst/>
                        </a:rPr>
                        <a:t>).Hipertansiyonda verilen oral doz ise günde 2×40 mg '</a:t>
                      </a:r>
                      <a:r>
                        <a:rPr lang="tr-TR" sz="1400" u="none" strike="noStrike" dirty="0" err="1">
                          <a:effectLst/>
                        </a:rPr>
                        <a:t>dir</a:t>
                      </a:r>
                      <a:r>
                        <a:rPr lang="tr-TR" sz="1400" u="none" strike="noStrike" dirty="0">
                          <a:effectLst/>
                        </a:rPr>
                        <a:t>.</a:t>
                      </a:r>
                      <a:endParaRPr lang="tr-TR" sz="1400" b="0" i="0" u="none" strike="noStrike" dirty="0">
                        <a:solidFill>
                          <a:srgbClr val="000000"/>
                        </a:solidFill>
                        <a:effectLst/>
                        <a:latin typeface="Calibri" panose="020F0502020204030204" pitchFamily="34" charset="0"/>
                      </a:endParaRPr>
                    </a:p>
                  </a:txBody>
                  <a:tcPr marL="4261" marR="4261" marT="4261" marB="0"/>
                </a:tc>
                <a:tc>
                  <a:txBody>
                    <a:bodyPr/>
                    <a:lstStyle/>
                    <a:p>
                      <a:pPr algn="l" fontAlgn="t"/>
                      <a:r>
                        <a:rPr lang="tr-TR" sz="1400" u="none" strike="noStrike" dirty="0">
                          <a:effectLst/>
                        </a:rPr>
                        <a:t>Artan idrar nedeniyle sıklıkla sıvı ve elektrolit dengesi bozuklukları ortaya çıkabilir. Aşırı </a:t>
                      </a:r>
                      <a:r>
                        <a:rPr lang="tr-TR" sz="1400" u="none" strike="noStrike" dirty="0" err="1">
                          <a:effectLst/>
                        </a:rPr>
                        <a:t>diüreze</a:t>
                      </a:r>
                      <a:r>
                        <a:rPr lang="tr-TR" sz="1400" u="none" strike="noStrike" dirty="0">
                          <a:effectLst/>
                        </a:rPr>
                        <a:t> bağlı olarak </a:t>
                      </a:r>
                      <a:r>
                        <a:rPr lang="tr-TR" sz="1400" u="none" strike="noStrike" dirty="0" err="1">
                          <a:effectLst/>
                        </a:rPr>
                        <a:t>özellike</a:t>
                      </a:r>
                      <a:r>
                        <a:rPr lang="tr-TR" sz="1400" u="none" strike="noStrike" dirty="0">
                          <a:effectLst/>
                        </a:rPr>
                        <a:t> tedavinin başlangıcında ve özellikle yaşlı hastalarda , çocuklarda baş ağrısı , sersemlik , görme bozuklukları , ağız kuruluğu , hipotansiyon ve dik duruşta </a:t>
                      </a:r>
                      <a:r>
                        <a:rPr lang="tr-TR" sz="1400" u="none" strike="noStrike" dirty="0" err="1">
                          <a:effectLst/>
                        </a:rPr>
                        <a:t>sirkülatuvar</a:t>
                      </a:r>
                      <a:r>
                        <a:rPr lang="tr-TR" sz="1400" u="none" strike="noStrike" dirty="0">
                          <a:effectLst/>
                        </a:rPr>
                        <a:t> regülasyon bozukluğu gibi dolaşımla ilgili bozukluklardan söz edilebilir. Ek olarak vücut suyunun kaybı ve dolaşımdaki kan hacminin azalmasına bağlı özellikle yaşlılarda </a:t>
                      </a:r>
                      <a:r>
                        <a:rPr lang="tr-TR" sz="1400" u="none" strike="noStrike" dirty="0" err="1">
                          <a:effectLst/>
                        </a:rPr>
                        <a:t>trombofilinin</a:t>
                      </a:r>
                      <a:r>
                        <a:rPr lang="tr-TR" sz="1400" u="none" strike="noStrike" dirty="0">
                          <a:effectLst/>
                        </a:rPr>
                        <a:t> eşlik ettiği kan konsantrasyonu artması </a:t>
                      </a:r>
                      <a:r>
                        <a:rPr lang="tr-TR" sz="1400" u="none" strike="noStrike" dirty="0" err="1">
                          <a:effectLst/>
                        </a:rPr>
                        <a:t>görülebilir.Ekstrarenal</a:t>
                      </a:r>
                      <a:r>
                        <a:rPr lang="tr-TR" sz="1400" u="none" strike="noStrike" dirty="0">
                          <a:effectLst/>
                        </a:rPr>
                        <a:t> potasyum kaybının bir sonucu olarak özellikle aynı zamanda potasyum alımının azaldığı ve </a:t>
                      </a:r>
                      <a:r>
                        <a:rPr lang="tr-TR" sz="1400" u="none" strike="noStrike" dirty="0" err="1">
                          <a:effectLst/>
                        </a:rPr>
                        <a:t>ekstrarenal</a:t>
                      </a:r>
                      <a:r>
                        <a:rPr lang="tr-TR" sz="1400" u="none" strike="noStrike" dirty="0">
                          <a:effectLst/>
                        </a:rPr>
                        <a:t> potasyum kaybının arttığı bir potasyum eksikliği ortaya </a:t>
                      </a:r>
                      <a:r>
                        <a:rPr lang="tr-TR" sz="1400" u="none" strike="noStrike" dirty="0" err="1">
                          <a:effectLst/>
                        </a:rPr>
                        <a:t>çıkabilir.Ayrıca</a:t>
                      </a:r>
                      <a:r>
                        <a:rPr lang="tr-TR" sz="1400" u="none" strike="noStrike" dirty="0">
                          <a:effectLst/>
                        </a:rPr>
                        <a:t> karaciğer sirozu gibi hastalığı olanlarda potasyum eksikliğine eğilim gelişebilir. Böyle durumlarda hastalar izlenmeli ve gerekirse potasyum verilmelidir.</a:t>
                      </a:r>
                      <a:endParaRPr lang="tr-TR" sz="1400" b="0" i="0" u="none" strike="noStrike" dirty="0">
                        <a:solidFill>
                          <a:srgbClr val="000000"/>
                        </a:solidFill>
                        <a:effectLst/>
                        <a:latin typeface="Calibri" panose="020F0502020204030204" pitchFamily="34" charset="0"/>
                      </a:endParaRPr>
                    </a:p>
                  </a:txBody>
                  <a:tcPr marL="4261" marR="4261" marT="4261" marB="0"/>
                </a:tc>
                <a:tc>
                  <a:txBody>
                    <a:bodyPr/>
                    <a:lstStyle/>
                    <a:p>
                      <a:pPr algn="l" fontAlgn="t"/>
                      <a:r>
                        <a:rPr lang="tr-TR" sz="1200" u="none" strike="noStrike">
                          <a:effectLst/>
                        </a:rPr>
                        <a:t> </a:t>
                      </a:r>
                      <a:endParaRPr lang="tr-TR" sz="1200" b="0" i="0" u="none" strike="noStrike">
                        <a:solidFill>
                          <a:srgbClr val="000000"/>
                        </a:solidFill>
                        <a:effectLst/>
                        <a:latin typeface="Calibri" panose="020F0502020204030204" pitchFamily="34" charset="0"/>
                      </a:endParaRPr>
                    </a:p>
                  </a:txBody>
                  <a:tcPr marL="4261" marR="4261" marT="4261" marB="0"/>
                </a:tc>
                <a:tc>
                  <a:txBody>
                    <a:bodyPr/>
                    <a:lstStyle/>
                    <a:p>
                      <a:pPr algn="l" fontAlgn="b"/>
                      <a:endParaRPr lang="tr-TR" sz="1200" b="0" i="0" u="none" strike="noStrike">
                        <a:solidFill>
                          <a:srgbClr val="000000"/>
                        </a:solidFill>
                        <a:effectLst/>
                        <a:latin typeface="Calibri" panose="020F0502020204030204" pitchFamily="34" charset="0"/>
                      </a:endParaRPr>
                    </a:p>
                  </a:txBody>
                  <a:tcPr marL="4261" marR="4261" marT="4261" marB="0" anchor="b"/>
                </a:tc>
                <a:tc>
                  <a:txBody>
                    <a:bodyPr/>
                    <a:lstStyle/>
                    <a:p>
                      <a:pPr algn="l" fontAlgn="b"/>
                      <a:endParaRPr lang="tr-TR" sz="1200" b="0" i="0" u="none" strike="noStrike" dirty="0">
                        <a:solidFill>
                          <a:srgbClr val="000000"/>
                        </a:solidFill>
                        <a:effectLst/>
                        <a:latin typeface="Calibri" panose="020F0502020204030204" pitchFamily="34" charset="0"/>
                      </a:endParaRPr>
                    </a:p>
                  </a:txBody>
                  <a:tcPr marL="4261" marR="4261" marT="4261" marB="0" anchor="b"/>
                </a:tc>
                <a:extLst>
                  <a:ext uri="{0D108BD9-81ED-4DB2-BD59-A6C34878D82A}">
                    <a16:rowId xmlns:a16="http://schemas.microsoft.com/office/drawing/2014/main" xmlns="" val="89678797"/>
                  </a:ext>
                </a:extLst>
              </a:tr>
            </a:tbl>
          </a:graphicData>
        </a:graphic>
      </p:graphicFrame>
    </p:spTree>
    <p:extLst>
      <p:ext uri="{BB962C8B-B14F-4D97-AF65-F5344CB8AC3E}">
        <p14:creationId xmlns:p14="http://schemas.microsoft.com/office/powerpoint/2010/main" val="6180058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EDE7452B-1019-4C61-977F-4843030D27E1}"/>
              </a:ext>
            </a:extLst>
          </p:cNvPr>
          <p:cNvGraphicFramePr>
            <a:graphicFrameLocks noGrp="1"/>
          </p:cNvGraphicFramePr>
          <p:nvPr>
            <p:extLst>
              <p:ext uri="{D42A27DB-BD31-4B8C-83A1-F6EECF244321}">
                <p14:modId xmlns:p14="http://schemas.microsoft.com/office/powerpoint/2010/main" val="1274533112"/>
              </p:ext>
            </p:extLst>
          </p:nvPr>
        </p:nvGraphicFramePr>
        <p:xfrm>
          <a:off x="0" y="0"/>
          <a:ext cx="12192001" cy="6858000"/>
        </p:xfrm>
        <a:graphic>
          <a:graphicData uri="http://schemas.openxmlformats.org/drawingml/2006/table">
            <a:tbl>
              <a:tblPr>
                <a:tableStyleId>{5C22544A-7EE6-4342-B048-85BDC9FD1C3A}</a:tableStyleId>
              </a:tblPr>
              <a:tblGrid>
                <a:gridCol w="424070">
                  <a:extLst>
                    <a:ext uri="{9D8B030D-6E8A-4147-A177-3AD203B41FA5}">
                      <a16:colId xmlns:a16="http://schemas.microsoft.com/office/drawing/2014/main" xmlns="" val="1469083966"/>
                    </a:ext>
                  </a:extLst>
                </a:gridCol>
                <a:gridCol w="2121253">
                  <a:extLst>
                    <a:ext uri="{9D8B030D-6E8A-4147-A177-3AD203B41FA5}">
                      <a16:colId xmlns:a16="http://schemas.microsoft.com/office/drawing/2014/main" xmlns="" val="3974534041"/>
                    </a:ext>
                  </a:extLst>
                </a:gridCol>
                <a:gridCol w="2319646">
                  <a:extLst>
                    <a:ext uri="{9D8B030D-6E8A-4147-A177-3AD203B41FA5}">
                      <a16:colId xmlns:a16="http://schemas.microsoft.com/office/drawing/2014/main" xmlns="" val="2156246208"/>
                    </a:ext>
                  </a:extLst>
                </a:gridCol>
                <a:gridCol w="2319646">
                  <a:extLst>
                    <a:ext uri="{9D8B030D-6E8A-4147-A177-3AD203B41FA5}">
                      <a16:colId xmlns:a16="http://schemas.microsoft.com/office/drawing/2014/main" xmlns="" val="1175829141"/>
                    </a:ext>
                  </a:extLst>
                </a:gridCol>
                <a:gridCol w="2319646">
                  <a:extLst>
                    <a:ext uri="{9D8B030D-6E8A-4147-A177-3AD203B41FA5}">
                      <a16:colId xmlns:a16="http://schemas.microsoft.com/office/drawing/2014/main" xmlns="" val="3576133518"/>
                    </a:ext>
                  </a:extLst>
                </a:gridCol>
                <a:gridCol w="2321347">
                  <a:extLst>
                    <a:ext uri="{9D8B030D-6E8A-4147-A177-3AD203B41FA5}">
                      <a16:colId xmlns:a16="http://schemas.microsoft.com/office/drawing/2014/main" xmlns="" val="1098694010"/>
                    </a:ext>
                  </a:extLst>
                </a:gridCol>
                <a:gridCol w="39873">
                  <a:extLst>
                    <a:ext uri="{9D8B030D-6E8A-4147-A177-3AD203B41FA5}">
                      <a16:colId xmlns:a16="http://schemas.microsoft.com/office/drawing/2014/main" xmlns="" val="2881972431"/>
                    </a:ext>
                  </a:extLst>
                </a:gridCol>
                <a:gridCol w="326520">
                  <a:extLst>
                    <a:ext uri="{9D8B030D-6E8A-4147-A177-3AD203B41FA5}">
                      <a16:colId xmlns:a16="http://schemas.microsoft.com/office/drawing/2014/main" xmlns="" val="2717768609"/>
                    </a:ext>
                  </a:extLst>
                </a:gridCol>
              </a:tblGrid>
              <a:tr h="508823">
                <a:tc>
                  <a:txBody>
                    <a:bodyPr/>
                    <a:lstStyle/>
                    <a:p>
                      <a:pPr algn="ctr" fontAlgn="ctr"/>
                      <a:endParaRPr lang="tr-TR" sz="1400" b="1" i="0" u="none" strike="noStrike" dirty="0">
                        <a:solidFill>
                          <a:srgbClr val="7030A0"/>
                        </a:solidFill>
                        <a:effectLst/>
                        <a:latin typeface="Calibri" panose="020F0502020204030204" pitchFamily="34" charset="0"/>
                      </a:endParaRPr>
                    </a:p>
                  </a:txBody>
                  <a:tcPr marL="4374" marR="4374" marT="4374" marB="0" vert="vert270" anchor="ctr"/>
                </a:tc>
                <a:tc>
                  <a:txBody>
                    <a:bodyPr/>
                    <a:lstStyle/>
                    <a:p>
                      <a:pPr algn="ctr" fontAlgn="ctr"/>
                      <a:r>
                        <a:rPr lang="tr-TR" sz="1400" u="none" strike="noStrike" dirty="0">
                          <a:solidFill>
                            <a:srgbClr val="C00000"/>
                          </a:solidFill>
                          <a:effectLst/>
                        </a:rPr>
                        <a:t>İLAÇ</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ENDİKASYON</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KONTRENDİKASYON</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VERİLİŞ YOLU</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YAN ETKİLERİ</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l" fontAlgn="b"/>
                      <a:endParaRPr lang="tr-TR" sz="500" b="0" i="0" u="none" strike="noStrike">
                        <a:solidFill>
                          <a:srgbClr val="C00000"/>
                        </a:solidFill>
                        <a:effectLst/>
                        <a:latin typeface="Calibri" panose="020F0502020204030204" pitchFamily="34" charset="0"/>
                      </a:endParaRPr>
                    </a:p>
                  </a:txBody>
                  <a:tcPr marL="4374" marR="4374" marT="4374" marB="0" anchor="b"/>
                </a:tc>
                <a:tc>
                  <a:txBody>
                    <a:bodyPr/>
                    <a:lstStyle/>
                    <a:p>
                      <a:pPr algn="l" fontAlgn="b"/>
                      <a:endParaRPr lang="tr-TR" sz="500" b="0" i="0" u="none" strike="noStrike">
                        <a:solidFill>
                          <a:srgbClr val="000000"/>
                        </a:solidFill>
                        <a:effectLst/>
                        <a:latin typeface="Calibri" panose="020F0502020204030204" pitchFamily="34" charset="0"/>
                      </a:endParaRPr>
                    </a:p>
                  </a:txBody>
                  <a:tcPr marL="4374" marR="4374" marT="4374" marB="0" anchor="b"/>
                </a:tc>
                <a:extLst>
                  <a:ext uri="{0D108BD9-81ED-4DB2-BD59-A6C34878D82A}">
                    <a16:rowId xmlns:a16="http://schemas.microsoft.com/office/drawing/2014/main" xmlns="" val="3664375706"/>
                  </a:ext>
                </a:extLst>
              </a:tr>
              <a:tr h="6349177">
                <a:tc>
                  <a:txBody>
                    <a:bodyPr/>
                    <a:lstStyle/>
                    <a:p>
                      <a:pPr algn="ctr" fontAlgn="ctr"/>
                      <a:r>
                        <a:rPr lang="tr-TR" sz="1400" u="none" strike="noStrike" dirty="0">
                          <a:solidFill>
                            <a:srgbClr val="7030A0"/>
                          </a:solidFill>
                          <a:effectLst/>
                        </a:rPr>
                        <a:t>KIVRIM DİÜRETİKLERİ</a:t>
                      </a:r>
                      <a:endParaRPr lang="tr-TR" sz="1400" b="1" i="0" u="none" strike="noStrike" dirty="0">
                        <a:solidFill>
                          <a:srgbClr val="7030A0"/>
                        </a:solidFill>
                        <a:effectLst/>
                        <a:latin typeface="Calibri" panose="020F0502020204030204" pitchFamily="34" charset="0"/>
                      </a:endParaRPr>
                    </a:p>
                  </a:txBody>
                  <a:tcPr marL="4374" marR="4374" marT="4374" marB="0" vert="vert270" anchor="ctr"/>
                </a:tc>
                <a:tc>
                  <a:txBody>
                    <a:bodyPr/>
                    <a:lstStyle/>
                    <a:p>
                      <a:pPr algn="ctr" fontAlgn="ctr"/>
                      <a:r>
                        <a:rPr lang="tr-TR" sz="1400" u="none" strike="noStrike" dirty="0">
                          <a:solidFill>
                            <a:srgbClr val="FF33CC"/>
                          </a:solidFill>
                          <a:effectLst/>
                        </a:rPr>
                        <a:t>BUMETANİD</a:t>
                      </a:r>
                      <a:endParaRPr lang="tr-TR" sz="1400" b="1" i="0" u="none" strike="noStrike" dirty="0">
                        <a:solidFill>
                          <a:srgbClr val="FF33CC"/>
                        </a:solidFill>
                        <a:effectLst/>
                        <a:latin typeface="Calibri" panose="020F0502020204030204" pitchFamily="34" charset="0"/>
                      </a:endParaRPr>
                    </a:p>
                  </a:txBody>
                  <a:tcPr marL="4374" marR="4374" marT="4374" marB="0" anchor="ctr"/>
                </a:tc>
                <a:tc>
                  <a:txBody>
                    <a:bodyPr/>
                    <a:lstStyle/>
                    <a:p>
                      <a:pPr algn="l" fontAlgn="t"/>
                      <a:r>
                        <a:rPr lang="tr-TR" sz="1400" u="none" strike="noStrike" dirty="0">
                          <a:effectLst/>
                        </a:rPr>
                        <a:t>Şişlik ve yüksek tansiyon tedavisinde </a:t>
                      </a:r>
                      <a:r>
                        <a:rPr lang="tr-TR" sz="1400" u="none" strike="noStrike" dirty="0" err="1">
                          <a:effectLst/>
                        </a:rPr>
                        <a:t>kullanbir</a:t>
                      </a:r>
                      <a:r>
                        <a:rPr lang="tr-TR" sz="1400" u="none" strike="noStrike" dirty="0">
                          <a:effectLst/>
                        </a:rPr>
                        <a:t> ilaçtır. Bu kalp yetmezliği , karaciğer yetmezliği veya böbrek problemlerinin bir sonucu olarak </a:t>
                      </a:r>
                      <a:r>
                        <a:rPr lang="tr-TR" sz="1400" u="none" strike="noStrike" dirty="0" err="1">
                          <a:effectLst/>
                        </a:rPr>
                        <a:t>şişmei</a:t>
                      </a:r>
                      <a:r>
                        <a:rPr lang="tr-TR" sz="1400" u="none" strike="noStrike" dirty="0">
                          <a:effectLst/>
                        </a:rPr>
                        <a:t> içerir.</a:t>
                      </a:r>
                      <a:endParaRPr lang="tr-TR" sz="14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t"/>
                      <a:r>
                        <a:rPr lang="tr-TR" sz="1400" u="none" strike="noStrike" dirty="0" err="1">
                          <a:effectLst/>
                        </a:rPr>
                        <a:t>Hepatik</a:t>
                      </a:r>
                      <a:r>
                        <a:rPr lang="tr-TR" sz="1400" u="none" strike="noStrike" dirty="0">
                          <a:effectLst/>
                        </a:rPr>
                        <a:t> koma durumlarında düzeltilmemiş elektrolit dengesizliklerinde , anüri hastalarda kullanılmamalıdır. Gebeliğin ilk 3 ayında kullanılmamalıdır.</a:t>
                      </a:r>
                      <a:endParaRPr lang="tr-TR" sz="14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t"/>
                      <a:r>
                        <a:rPr lang="tr-TR" sz="1400" u="none" strike="noStrike" dirty="0">
                          <a:effectLst/>
                        </a:rPr>
                        <a:t>Hastaların çoğunda günlük 0.5- 2 mg doz yeterli olmaktadır. İlk doz ile yeterli </a:t>
                      </a:r>
                      <a:r>
                        <a:rPr lang="tr-TR" sz="1400" u="none" strike="noStrike" dirty="0" err="1">
                          <a:effectLst/>
                        </a:rPr>
                        <a:t>diürez</a:t>
                      </a:r>
                      <a:r>
                        <a:rPr lang="tr-TR" sz="1400" u="none" strike="noStrike" dirty="0">
                          <a:effectLst/>
                        </a:rPr>
                        <a:t> sağlanmazsa ikinci ve üçüncü dozla 4-5 saatlik aralar ile günlük </a:t>
                      </a:r>
                      <a:r>
                        <a:rPr lang="tr-TR" sz="1400" u="none" strike="noStrike" dirty="0" err="1">
                          <a:effectLst/>
                        </a:rPr>
                        <a:t>maximum</a:t>
                      </a:r>
                      <a:r>
                        <a:rPr lang="tr-TR" sz="1400" u="none" strike="noStrike" dirty="0">
                          <a:effectLst/>
                        </a:rPr>
                        <a:t> 10 mg'a kadar verilebilir. Dozajda farklı uygulama , ilacın ilk gün aşırı ya da 3-4 gün alınıp 1-2 gün ara verilmesi şeklindedir.</a:t>
                      </a:r>
                      <a:endParaRPr lang="tr-TR" sz="14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t"/>
                      <a:r>
                        <a:rPr lang="tr-TR" sz="1400" u="none" strike="noStrike" dirty="0">
                          <a:effectLst/>
                        </a:rPr>
                        <a:t>Baş krampları , baş dönmesi , hipotansiyon , baş ağrısı , mide bulantısı , </a:t>
                      </a:r>
                      <a:r>
                        <a:rPr lang="tr-TR" sz="1400" u="none" strike="noStrike" dirty="0" err="1">
                          <a:effectLst/>
                        </a:rPr>
                        <a:t>ensefelopati</a:t>
                      </a:r>
                      <a:r>
                        <a:rPr lang="tr-TR" sz="1400" u="none" strike="noStrike" dirty="0">
                          <a:effectLst/>
                        </a:rPr>
                        <a:t> ,  kaşıntı , zayıflık , engelli işitme , elektrokardiyogram değişiklikleri </a:t>
                      </a:r>
                      <a:r>
                        <a:rPr lang="tr-TR" sz="1400" u="none" strike="noStrike" dirty="0" err="1">
                          <a:effectLst/>
                        </a:rPr>
                        <a:t>hiperglisemi</a:t>
                      </a:r>
                      <a:r>
                        <a:rPr lang="tr-TR" sz="1400" u="none" strike="noStrike" dirty="0">
                          <a:effectLst/>
                        </a:rPr>
                        <a:t> , </a:t>
                      </a:r>
                      <a:r>
                        <a:rPr lang="tr-TR" sz="1400" u="none" strike="noStrike" dirty="0" err="1">
                          <a:effectLst/>
                        </a:rPr>
                        <a:t>hiperkalemi</a:t>
                      </a:r>
                      <a:r>
                        <a:rPr lang="tr-TR" sz="1400" u="none" strike="noStrike" dirty="0">
                          <a:effectLst/>
                        </a:rPr>
                        <a:t> , </a:t>
                      </a:r>
                      <a:r>
                        <a:rPr lang="tr-TR" sz="1400" u="none" strike="noStrike" dirty="0" err="1">
                          <a:effectLst/>
                        </a:rPr>
                        <a:t>hiperürisemidir</a:t>
                      </a:r>
                      <a:r>
                        <a:rPr lang="tr-TR" sz="1400" u="none" strike="noStrike" dirty="0">
                          <a:effectLst/>
                        </a:rPr>
                        <a:t>.</a:t>
                      </a:r>
                      <a:endParaRPr lang="tr-TR" sz="14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b"/>
                      <a:endParaRPr lang="tr-TR" sz="500" b="0" i="0" u="none" strike="noStrike">
                        <a:solidFill>
                          <a:srgbClr val="000000"/>
                        </a:solidFill>
                        <a:effectLst/>
                        <a:latin typeface="Calibri" panose="020F0502020204030204" pitchFamily="34" charset="0"/>
                      </a:endParaRPr>
                    </a:p>
                  </a:txBody>
                  <a:tcPr marL="4374" marR="4374" marT="4374" marB="0" anchor="b"/>
                </a:tc>
                <a:tc>
                  <a:txBody>
                    <a:bodyPr/>
                    <a:lstStyle/>
                    <a:p>
                      <a:pPr algn="l" fontAlgn="b"/>
                      <a:endParaRPr lang="tr-TR" sz="500" b="0" i="0" u="none" strike="noStrike" dirty="0">
                        <a:solidFill>
                          <a:srgbClr val="000000"/>
                        </a:solidFill>
                        <a:effectLst/>
                        <a:latin typeface="Calibri" panose="020F0502020204030204" pitchFamily="34" charset="0"/>
                      </a:endParaRPr>
                    </a:p>
                  </a:txBody>
                  <a:tcPr marL="4374" marR="4374" marT="4374" marB="0" anchor="b"/>
                </a:tc>
                <a:extLst>
                  <a:ext uri="{0D108BD9-81ED-4DB2-BD59-A6C34878D82A}">
                    <a16:rowId xmlns:a16="http://schemas.microsoft.com/office/drawing/2014/main" xmlns="" val="793497458"/>
                  </a:ext>
                </a:extLst>
              </a:tr>
            </a:tbl>
          </a:graphicData>
        </a:graphic>
      </p:graphicFrame>
    </p:spTree>
    <p:extLst>
      <p:ext uri="{BB962C8B-B14F-4D97-AF65-F5344CB8AC3E}">
        <p14:creationId xmlns:p14="http://schemas.microsoft.com/office/powerpoint/2010/main" val="101568533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60523B5E-21BD-45C4-90C9-34DA14097165}"/>
              </a:ext>
            </a:extLst>
          </p:cNvPr>
          <p:cNvGraphicFramePr>
            <a:graphicFrameLocks noGrp="1"/>
          </p:cNvGraphicFramePr>
          <p:nvPr>
            <p:extLst>
              <p:ext uri="{D42A27DB-BD31-4B8C-83A1-F6EECF244321}">
                <p14:modId xmlns:p14="http://schemas.microsoft.com/office/powerpoint/2010/main" val="1027832661"/>
              </p:ext>
            </p:extLst>
          </p:nvPr>
        </p:nvGraphicFramePr>
        <p:xfrm>
          <a:off x="1" y="0"/>
          <a:ext cx="12192003" cy="6877236"/>
        </p:xfrm>
        <a:graphic>
          <a:graphicData uri="http://schemas.openxmlformats.org/drawingml/2006/table">
            <a:tbl>
              <a:tblPr>
                <a:tableStyleId>{5C22544A-7EE6-4342-B048-85BDC9FD1C3A}</a:tableStyleId>
              </a:tblPr>
              <a:tblGrid>
                <a:gridCol w="410816">
                  <a:extLst>
                    <a:ext uri="{9D8B030D-6E8A-4147-A177-3AD203B41FA5}">
                      <a16:colId xmlns:a16="http://schemas.microsoft.com/office/drawing/2014/main" xmlns="" val="1283925802"/>
                    </a:ext>
                  </a:extLst>
                </a:gridCol>
                <a:gridCol w="2107096">
                  <a:extLst>
                    <a:ext uri="{9D8B030D-6E8A-4147-A177-3AD203B41FA5}">
                      <a16:colId xmlns:a16="http://schemas.microsoft.com/office/drawing/2014/main" xmlns="" val="2090335179"/>
                    </a:ext>
                  </a:extLst>
                </a:gridCol>
                <a:gridCol w="2408170">
                  <a:extLst>
                    <a:ext uri="{9D8B030D-6E8A-4147-A177-3AD203B41FA5}">
                      <a16:colId xmlns:a16="http://schemas.microsoft.com/office/drawing/2014/main" xmlns="" val="3593518075"/>
                    </a:ext>
                  </a:extLst>
                </a:gridCol>
                <a:gridCol w="2300299">
                  <a:extLst>
                    <a:ext uri="{9D8B030D-6E8A-4147-A177-3AD203B41FA5}">
                      <a16:colId xmlns:a16="http://schemas.microsoft.com/office/drawing/2014/main" xmlns="" val="4167834688"/>
                    </a:ext>
                  </a:extLst>
                </a:gridCol>
                <a:gridCol w="2300299">
                  <a:extLst>
                    <a:ext uri="{9D8B030D-6E8A-4147-A177-3AD203B41FA5}">
                      <a16:colId xmlns:a16="http://schemas.microsoft.com/office/drawing/2014/main" xmlns="" val="1426602351"/>
                    </a:ext>
                  </a:extLst>
                </a:gridCol>
                <a:gridCol w="2301986">
                  <a:extLst>
                    <a:ext uri="{9D8B030D-6E8A-4147-A177-3AD203B41FA5}">
                      <a16:colId xmlns:a16="http://schemas.microsoft.com/office/drawing/2014/main" xmlns="" val="2891698968"/>
                    </a:ext>
                  </a:extLst>
                </a:gridCol>
                <a:gridCol w="39540">
                  <a:extLst>
                    <a:ext uri="{9D8B030D-6E8A-4147-A177-3AD203B41FA5}">
                      <a16:colId xmlns:a16="http://schemas.microsoft.com/office/drawing/2014/main" xmlns="" val="536105803"/>
                    </a:ext>
                  </a:extLst>
                </a:gridCol>
                <a:gridCol w="323797">
                  <a:extLst>
                    <a:ext uri="{9D8B030D-6E8A-4147-A177-3AD203B41FA5}">
                      <a16:colId xmlns:a16="http://schemas.microsoft.com/office/drawing/2014/main" xmlns="" val="601219118"/>
                    </a:ext>
                  </a:extLst>
                </a:gridCol>
              </a:tblGrid>
              <a:tr h="543339">
                <a:tc>
                  <a:txBody>
                    <a:bodyPr/>
                    <a:lstStyle/>
                    <a:p>
                      <a:pPr algn="ctr" fontAlgn="ctr"/>
                      <a:r>
                        <a:rPr lang="tr-TR" sz="1400" u="none" strike="noStrike">
                          <a:effectLst/>
                        </a:rPr>
                        <a:t> </a:t>
                      </a:r>
                      <a:endParaRPr lang="tr-TR" sz="1400" b="1" i="0" u="none" strike="noStrike">
                        <a:solidFill>
                          <a:srgbClr val="7030A0"/>
                        </a:solidFill>
                        <a:effectLst/>
                        <a:latin typeface="Calibri" panose="020F0502020204030204" pitchFamily="34" charset="0"/>
                      </a:endParaRPr>
                    </a:p>
                  </a:txBody>
                  <a:tcPr marL="4374" marR="4374" marT="4374" marB="0" vert="vert270" anchor="ctr"/>
                </a:tc>
                <a:tc>
                  <a:txBody>
                    <a:bodyPr/>
                    <a:lstStyle/>
                    <a:p>
                      <a:pPr algn="ctr" fontAlgn="ctr"/>
                      <a:r>
                        <a:rPr lang="tr-TR" sz="1400" u="none" strike="noStrike" dirty="0">
                          <a:solidFill>
                            <a:srgbClr val="C00000"/>
                          </a:solidFill>
                          <a:effectLst/>
                        </a:rPr>
                        <a:t>İLAÇ</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ENDİKASYON</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KONTRENDİKASYON</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VERİLİŞ YOLU</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YAN ETKİLERİ</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l" fontAlgn="b"/>
                      <a:endParaRPr lang="tr-TR" sz="500" b="0" i="0" u="none" strike="noStrike">
                        <a:solidFill>
                          <a:srgbClr val="C00000"/>
                        </a:solidFill>
                        <a:effectLst/>
                        <a:latin typeface="Calibri" panose="020F0502020204030204" pitchFamily="34" charset="0"/>
                      </a:endParaRPr>
                    </a:p>
                  </a:txBody>
                  <a:tcPr marL="4374" marR="4374" marT="4374" marB="0" anchor="b"/>
                </a:tc>
                <a:tc>
                  <a:txBody>
                    <a:bodyPr/>
                    <a:lstStyle/>
                    <a:p>
                      <a:pPr algn="l" fontAlgn="b"/>
                      <a:endParaRPr lang="tr-TR" sz="500" b="0" i="0" u="none" strike="noStrike">
                        <a:solidFill>
                          <a:srgbClr val="000000"/>
                        </a:solidFill>
                        <a:effectLst/>
                        <a:latin typeface="Calibri" panose="020F0502020204030204" pitchFamily="34" charset="0"/>
                      </a:endParaRPr>
                    </a:p>
                  </a:txBody>
                  <a:tcPr marL="4374" marR="4374" marT="4374" marB="0" anchor="b"/>
                </a:tc>
                <a:extLst>
                  <a:ext uri="{0D108BD9-81ED-4DB2-BD59-A6C34878D82A}">
                    <a16:rowId xmlns:a16="http://schemas.microsoft.com/office/drawing/2014/main" xmlns="" val="2327208671"/>
                  </a:ext>
                </a:extLst>
              </a:tr>
              <a:tr h="6333897">
                <a:tc>
                  <a:txBody>
                    <a:bodyPr/>
                    <a:lstStyle/>
                    <a:p>
                      <a:pPr algn="ctr" fontAlgn="ctr"/>
                      <a:r>
                        <a:rPr lang="tr-TR" sz="1400" u="none" strike="noStrike" dirty="0">
                          <a:solidFill>
                            <a:srgbClr val="7030A0"/>
                          </a:solidFill>
                          <a:effectLst/>
                        </a:rPr>
                        <a:t>POTASYUM TUTUCU DİÜRETİKLER</a:t>
                      </a:r>
                      <a:endParaRPr lang="tr-TR" sz="1400" b="1" i="0" u="none" strike="noStrike" dirty="0">
                        <a:solidFill>
                          <a:srgbClr val="7030A0"/>
                        </a:solidFill>
                        <a:effectLst/>
                        <a:latin typeface="Calibri" panose="020F0502020204030204" pitchFamily="34" charset="0"/>
                      </a:endParaRPr>
                    </a:p>
                  </a:txBody>
                  <a:tcPr marL="4374" marR="4374" marT="4374" marB="0" vert="vert270" anchor="ctr"/>
                </a:tc>
                <a:tc>
                  <a:txBody>
                    <a:bodyPr/>
                    <a:lstStyle/>
                    <a:p>
                      <a:pPr algn="ctr" fontAlgn="ctr"/>
                      <a:r>
                        <a:rPr lang="tr-TR" sz="1400" u="none" strike="noStrike" dirty="0">
                          <a:solidFill>
                            <a:srgbClr val="FF33CC"/>
                          </a:solidFill>
                          <a:effectLst/>
                        </a:rPr>
                        <a:t>SPİRONOLAKTON</a:t>
                      </a:r>
                      <a:endParaRPr lang="tr-TR" sz="1400" b="1" i="0" u="none" strike="noStrike" dirty="0">
                        <a:solidFill>
                          <a:srgbClr val="FF33CC"/>
                        </a:solidFill>
                        <a:effectLst/>
                        <a:latin typeface="Calibri" panose="020F0502020204030204" pitchFamily="34" charset="0"/>
                      </a:endParaRPr>
                    </a:p>
                  </a:txBody>
                  <a:tcPr marL="4374" marR="4374" marT="4374" marB="0" anchor="ctr"/>
                </a:tc>
                <a:tc>
                  <a:txBody>
                    <a:bodyPr/>
                    <a:lstStyle/>
                    <a:p>
                      <a:pPr algn="l" fontAlgn="t"/>
                      <a:r>
                        <a:rPr lang="tr-TR" sz="1400" u="none" strike="noStrike" dirty="0" err="1">
                          <a:effectLst/>
                        </a:rPr>
                        <a:t>Esansiyel</a:t>
                      </a:r>
                      <a:r>
                        <a:rPr lang="tr-TR" sz="1400" u="none" strike="noStrike" dirty="0">
                          <a:effectLst/>
                        </a:rPr>
                        <a:t> hipertansiyon , </a:t>
                      </a:r>
                      <a:r>
                        <a:rPr lang="tr-TR" sz="1400" u="none" strike="noStrike" dirty="0" err="1">
                          <a:effectLst/>
                        </a:rPr>
                        <a:t>konjestif</a:t>
                      </a:r>
                      <a:r>
                        <a:rPr lang="tr-TR" sz="1400" u="none" strike="noStrike" dirty="0">
                          <a:effectLst/>
                        </a:rPr>
                        <a:t> kalp yetmezliğine bağlı ödem , asitli ve ödemli karaciğer sirozu , </a:t>
                      </a:r>
                      <a:r>
                        <a:rPr lang="tr-TR" sz="1400" u="none" strike="noStrike" dirty="0" err="1">
                          <a:effectLst/>
                        </a:rPr>
                        <a:t>nefrotk</a:t>
                      </a:r>
                      <a:r>
                        <a:rPr lang="tr-TR" sz="1400" u="none" strike="noStrike" dirty="0">
                          <a:effectLst/>
                        </a:rPr>
                        <a:t> sendrom ,  </a:t>
                      </a:r>
                      <a:r>
                        <a:rPr lang="tr-TR" sz="1400" u="none" strike="noStrike" dirty="0" err="1">
                          <a:effectLst/>
                        </a:rPr>
                        <a:t>premenstrual</a:t>
                      </a:r>
                      <a:r>
                        <a:rPr lang="tr-TR" sz="1400" u="none" strike="noStrike" dirty="0">
                          <a:effectLst/>
                        </a:rPr>
                        <a:t> ödem dahil </a:t>
                      </a:r>
                      <a:r>
                        <a:rPr lang="tr-TR" sz="1400" u="none" strike="noStrike" dirty="0" err="1">
                          <a:effectLst/>
                        </a:rPr>
                        <a:t>idiopatik</a:t>
                      </a:r>
                      <a:r>
                        <a:rPr lang="tr-TR" sz="1400" u="none" strike="noStrike" dirty="0">
                          <a:effectLst/>
                        </a:rPr>
                        <a:t> ödem , habis menşeli asitler , </a:t>
                      </a:r>
                      <a:r>
                        <a:rPr lang="tr-TR" sz="1400" u="none" strike="noStrike" dirty="0" err="1">
                          <a:effectLst/>
                        </a:rPr>
                        <a:t>primer</a:t>
                      </a:r>
                      <a:r>
                        <a:rPr lang="tr-TR" sz="1400" u="none" strike="noStrike" dirty="0">
                          <a:effectLst/>
                        </a:rPr>
                        <a:t> </a:t>
                      </a:r>
                      <a:r>
                        <a:rPr lang="tr-TR" sz="1400" u="none" strike="noStrike" dirty="0" err="1">
                          <a:effectLst/>
                        </a:rPr>
                        <a:t>aldesteronizmli</a:t>
                      </a:r>
                      <a:r>
                        <a:rPr lang="tr-TR" sz="1400" u="none" strike="noStrike" dirty="0">
                          <a:effectLst/>
                        </a:rPr>
                        <a:t> hastaların </a:t>
                      </a:r>
                      <a:r>
                        <a:rPr lang="tr-TR" sz="1400" u="none" strike="noStrike" dirty="0" err="1">
                          <a:effectLst/>
                        </a:rPr>
                        <a:t>preoperatif</a:t>
                      </a:r>
                      <a:r>
                        <a:rPr lang="tr-TR" sz="1400" u="none" strike="noStrike" dirty="0">
                          <a:effectLst/>
                        </a:rPr>
                        <a:t> hazırlık tedavisinde , cerrahi tedavi uygulanmayan </a:t>
                      </a:r>
                      <a:r>
                        <a:rPr lang="tr-TR" sz="1400" u="none" strike="noStrike" dirty="0" err="1">
                          <a:effectLst/>
                        </a:rPr>
                        <a:t>primer</a:t>
                      </a:r>
                      <a:r>
                        <a:rPr lang="tr-TR" sz="1400" u="none" strike="noStrike" dirty="0">
                          <a:effectLst/>
                        </a:rPr>
                        <a:t> </a:t>
                      </a:r>
                      <a:r>
                        <a:rPr lang="tr-TR" sz="1400" u="none" strike="noStrike" dirty="0" err="1">
                          <a:effectLst/>
                        </a:rPr>
                        <a:t>aldesteronizmli</a:t>
                      </a:r>
                      <a:r>
                        <a:rPr lang="tr-TR" sz="1400" u="none" strike="noStrike" dirty="0">
                          <a:effectLst/>
                        </a:rPr>
                        <a:t> hastaların uzun tedavisinde </a:t>
                      </a:r>
                      <a:r>
                        <a:rPr lang="tr-TR" sz="1400" u="none" strike="noStrike" dirty="0" err="1">
                          <a:effectLst/>
                        </a:rPr>
                        <a:t>endikedir</a:t>
                      </a:r>
                      <a:r>
                        <a:rPr lang="tr-TR" sz="1400" u="none" strike="noStrike" dirty="0">
                          <a:effectLst/>
                        </a:rPr>
                        <a:t>.</a:t>
                      </a:r>
                      <a:endParaRPr lang="tr-TR" sz="14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t"/>
                      <a:r>
                        <a:rPr lang="tr-TR" sz="1400" u="none" strike="noStrike">
                          <a:effectLst/>
                        </a:rPr>
                        <a:t>Anüri , akut böbrek yetmezliği , hiperpotasemi , önemli böbrek fonksiyon bozukluklarında kontrendikedir.</a:t>
                      </a:r>
                      <a:endParaRPr lang="tr-TR" sz="1400" b="0" i="0" u="none" strike="noStrike">
                        <a:solidFill>
                          <a:srgbClr val="000000"/>
                        </a:solidFill>
                        <a:effectLst/>
                        <a:latin typeface="Calibri" panose="020F0502020204030204" pitchFamily="34" charset="0"/>
                      </a:endParaRPr>
                    </a:p>
                  </a:txBody>
                  <a:tcPr marL="4374" marR="4374" marT="4374" marB="0"/>
                </a:tc>
                <a:tc>
                  <a:txBody>
                    <a:bodyPr/>
                    <a:lstStyle/>
                    <a:p>
                      <a:pPr algn="l" fontAlgn="t"/>
                      <a:r>
                        <a:rPr lang="tr-TR" sz="1400" u="none" strike="noStrike">
                          <a:effectLst/>
                        </a:rPr>
                        <a:t>Günlük önerilen doz 100-200 mg 'dır. Esansiyel hipertansiyon tedavisinde günlük doz 100 mg 'dır. Çocuklarda önerilen doz günde 3 mg/kg oral yolla alınır.</a:t>
                      </a:r>
                      <a:endParaRPr lang="tr-TR" sz="1400" b="0" i="0" u="none" strike="noStrike">
                        <a:solidFill>
                          <a:srgbClr val="000000"/>
                        </a:solidFill>
                        <a:effectLst/>
                        <a:latin typeface="Calibri" panose="020F0502020204030204" pitchFamily="34" charset="0"/>
                      </a:endParaRPr>
                    </a:p>
                  </a:txBody>
                  <a:tcPr marL="4374" marR="4374" marT="4374" marB="0"/>
                </a:tc>
                <a:tc>
                  <a:txBody>
                    <a:bodyPr/>
                    <a:lstStyle/>
                    <a:p>
                      <a:pPr algn="l" fontAlgn="t"/>
                      <a:r>
                        <a:rPr lang="tr-TR" sz="1400" u="none" strike="noStrike" dirty="0" err="1">
                          <a:effectLst/>
                        </a:rPr>
                        <a:t>Gasrik</a:t>
                      </a:r>
                      <a:r>
                        <a:rPr lang="tr-TR" sz="1400" u="none" strike="noStrike" dirty="0">
                          <a:effectLst/>
                        </a:rPr>
                        <a:t> kanama , </a:t>
                      </a:r>
                      <a:r>
                        <a:rPr lang="tr-TR" sz="1400" u="none" strike="noStrike" dirty="0" err="1">
                          <a:effectLst/>
                        </a:rPr>
                        <a:t>ülserasyon</a:t>
                      </a:r>
                      <a:r>
                        <a:rPr lang="tr-TR" sz="1400" u="none" strike="noStrike" dirty="0">
                          <a:effectLst/>
                        </a:rPr>
                        <a:t> , kusma , </a:t>
                      </a:r>
                      <a:r>
                        <a:rPr lang="tr-TR" sz="1400" u="none" strike="noStrike" dirty="0" err="1">
                          <a:effectLst/>
                        </a:rPr>
                        <a:t>diyare</a:t>
                      </a:r>
                      <a:r>
                        <a:rPr lang="tr-TR" sz="1400" u="none" strike="noStrike" dirty="0">
                          <a:effectLst/>
                        </a:rPr>
                        <a:t> , </a:t>
                      </a:r>
                      <a:r>
                        <a:rPr lang="tr-TR" sz="1400" u="none" strike="noStrike" dirty="0" err="1">
                          <a:effectLst/>
                        </a:rPr>
                        <a:t>uyuşuklu</a:t>
                      </a:r>
                      <a:r>
                        <a:rPr lang="tr-TR" sz="1400" u="none" strike="noStrike" dirty="0">
                          <a:effectLst/>
                        </a:rPr>
                        <a:t> , uyku hali , halsizlik , baş ağrısı , ciltte kızarıklık ve döküntü , ürtiker </a:t>
                      </a:r>
                      <a:r>
                        <a:rPr lang="tr-TR" sz="1400" u="none" strike="noStrike" dirty="0" err="1">
                          <a:effectLst/>
                        </a:rPr>
                        <a:t>mental</a:t>
                      </a:r>
                      <a:r>
                        <a:rPr lang="tr-TR" sz="1400" u="none" strike="noStrike" dirty="0">
                          <a:effectLst/>
                        </a:rPr>
                        <a:t> </a:t>
                      </a:r>
                      <a:r>
                        <a:rPr lang="tr-TR" sz="1400" u="none" strike="noStrike" dirty="0" err="1">
                          <a:effectLst/>
                        </a:rPr>
                        <a:t>konfüzyon</a:t>
                      </a:r>
                      <a:r>
                        <a:rPr lang="tr-TR" sz="1400" u="none" strike="noStrike" dirty="0">
                          <a:effectLst/>
                        </a:rPr>
                        <a:t> , ilaç ateşi , </a:t>
                      </a:r>
                      <a:r>
                        <a:rPr lang="tr-TR" sz="1400" u="none" strike="noStrike" dirty="0" err="1">
                          <a:effectLst/>
                        </a:rPr>
                        <a:t>menstruasyon</a:t>
                      </a:r>
                      <a:r>
                        <a:rPr lang="tr-TR" sz="1400" u="none" strike="noStrike" dirty="0">
                          <a:effectLst/>
                        </a:rPr>
                        <a:t> bozuklukları , </a:t>
                      </a:r>
                      <a:r>
                        <a:rPr lang="tr-TR" sz="1400" u="none" strike="noStrike" dirty="0" err="1">
                          <a:effectLst/>
                        </a:rPr>
                        <a:t>hirşutizm</a:t>
                      </a:r>
                      <a:r>
                        <a:rPr lang="tr-TR" sz="1400" u="none" strike="noStrike" dirty="0">
                          <a:effectLst/>
                        </a:rPr>
                        <a:t> , </a:t>
                      </a:r>
                      <a:r>
                        <a:rPr lang="tr-TR" sz="1400" u="none" strike="noStrike" dirty="0" err="1">
                          <a:effectLst/>
                        </a:rPr>
                        <a:t>jinekomasti</a:t>
                      </a:r>
                      <a:r>
                        <a:rPr lang="tr-TR" sz="1400" u="none" strike="noStrike" dirty="0">
                          <a:effectLst/>
                        </a:rPr>
                        <a:t> , </a:t>
                      </a:r>
                      <a:r>
                        <a:rPr lang="tr-TR" sz="1400" u="none" strike="noStrike" dirty="0" err="1">
                          <a:effectLst/>
                        </a:rPr>
                        <a:t>hiponatremi</a:t>
                      </a:r>
                      <a:r>
                        <a:rPr lang="tr-TR" sz="1400" u="none" strike="noStrike" dirty="0">
                          <a:effectLst/>
                        </a:rPr>
                        <a:t> , </a:t>
                      </a:r>
                      <a:r>
                        <a:rPr lang="tr-TR" sz="1400" u="none" strike="noStrike" dirty="0" err="1">
                          <a:effectLst/>
                        </a:rPr>
                        <a:t>hipervolemi</a:t>
                      </a:r>
                      <a:r>
                        <a:rPr lang="tr-TR" sz="1400" u="none" strike="noStrike" dirty="0">
                          <a:effectLst/>
                        </a:rPr>
                        <a:t> , göğüs kanseridir.</a:t>
                      </a:r>
                      <a:endParaRPr lang="tr-TR" sz="14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b"/>
                      <a:endParaRPr lang="tr-TR" sz="500" b="0" i="0" u="none" strike="noStrike">
                        <a:solidFill>
                          <a:srgbClr val="000000"/>
                        </a:solidFill>
                        <a:effectLst/>
                        <a:latin typeface="Calibri" panose="020F0502020204030204" pitchFamily="34" charset="0"/>
                      </a:endParaRPr>
                    </a:p>
                  </a:txBody>
                  <a:tcPr marL="4374" marR="4374" marT="4374" marB="0" anchor="b"/>
                </a:tc>
                <a:tc>
                  <a:txBody>
                    <a:bodyPr/>
                    <a:lstStyle/>
                    <a:p>
                      <a:pPr algn="l" fontAlgn="b"/>
                      <a:endParaRPr lang="tr-TR" sz="500" b="0" i="0" u="none" strike="noStrike" dirty="0">
                        <a:solidFill>
                          <a:srgbClr val="000000"/>
                        </a:solidFill>
                        <a:effectLst/>
                        <a:latin typeface="Calibri" panose="020F0502020204030204" pitchFamily="34" charset="0"/>
                      </a:endParaRPr>
                    </a:p>
                  </a:txBody>
                  <a:tcPr marL="4374" marR="4374" marT="4374" marB="0" anchor="b"/>
                </a:tc>
                <a:extLst>
                  <a:ext uri="{0D108BD9-81ED-4DB2-BD59-A6C34878D82A}">
                    <a16:rowId xmlns:a16="http://schemas.microsoft.com/office/drawing/2014/main" xmlns="" val="2911311407"/>
                  </a:ext>
                </a:extLst>
              </a:tr>
            </a:tbl>
          </a:graphicData>
        </a:graphic>
      </p:graphicFrame>
    </p:spTree>
    <p:extLst>
      <p:ext uri="{BB962C8B-B14F-4D97-AF65-F5344CB8AC3E}">
        <p14:creationId xmlns:p14="http://schemas.microsoft.com/office/powerpoint/2010/main" val="328153723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955D24F6-E6A7-483E-A6E2-90AC3EA4FBF2}"/>
              </a:ext>
            </a:extLst>
          </p:cNvPr>
          <p:cNvGraphicFramePr>
            <a:graphicFrameLocks noGrp="1"/>
          </p:cNvGraphicFramePr>
          <p:nvPr>
            <p:extLst>
              <p:ext uri="{D42A27DB-BD31-4B8C-83A1-F6EECF244321}">
                <p14:modId xmlns:p14="http://schemas.microsoft.com/office/powerpoint/2010/main" val="3077212718"/>
              </p:ext>
            </p:extLst>
          </p:nvPr>
        </p:nvGraphicFramePr>
        <p:xfrm>
          <a:off x="0" y="0"/>
          <a:ext cx="12192001" cy="6991078"/>
        </p:xfrm>
        <a:graphic>
          <a:graphicData uri="http://schemas.openxmlformats.org/drawingml/2006/table">
            <a:tbl>
              <a:tblPr>
                <a:tableStyleId>{5C22544A-7EE6-4342-B048-85BDC9FD1C3A}</a:tableStyleId>
              </a:tblPr>
              <a:tblGrid>
                <a:gridCol w="440999">
                  <a:extLst>
                    <a:ext uri="{9D8B030D-6E8A-4147-A177-3AD203B41FA5}">
                      <a16:colId xmlns:a16="http://schemas.microsoft.com/office/drawing/2014/main" xmlns="" val="2836655634"/>
                    </a:ext>
                  </a:extLst>
                </a:gridCol>
                <a:gridCol w="2104324">
                  <a:extLst>
                    <a:ext uri="{9D8B030D-6E8A-4147-A177-3AD203B41FA5}">
                      <a16:colId xmlns:a16="http://schemas.microsoft.com/office/drawing/2014/main" xmlns="" val="1893858138"/>
                    </a:ext>
                  </a:extLst>
                </a:gridCol>
                <a:gridCol w="2319646">
                  <a:extLst>
                    <a:ext uri="{9D8B030D-6E8A-4147-A177-3AD203B41FA5}">
                      <a16:colId xmlns:a16="http://schemas.microsoft.com/office/drawing/2014/main" xmlns="" val="1394373391"/>
                    </a:ext>
                  </a:extLst>
                </a:gridCol>
                <a:gridCol w="2319646">
                  <a:extLst>
                    <a:ext uri="{9D8B030D-6E8A-4147-A177-3AD203B41FA5}">
                      <a16:colId xmlns:a16="http://schemas.microsoft.com/office/drawing/2014/main" xmlns="" val="4166338609"/>
                    </a:ext>
                  </a:extLst>
                </a:gridCol>
                <a:gridCol w="2319646">
                  <a:extLst>
                    <a:ext uri="{9D8B030D-6E8A-4147-A177-3AD203B41FA5}">
                      <a16:colId xmlns:a16="http://schemas.microsoft.com/office/drawing/2014/main" xmlns="" val="514106790"/>
                    </a:ext>
                  </a:extLst>
                </a:gridCol>
                <a:gridCol w="2321347">
                  <a:extLst>
                    <a:ext uri="{9D8B030D-6E8A-4147-A177-3AD203B41FA5}">
                      <a16:colId xmlns:a16="http://schemas.microsoft.com/office/drawing/2014/main" xmlns="" val="634092304"/>
                    </a:ext>
                  </a:extLst>
                </a:gridCol>
                <a:gridCol w="39873">
                  <a:extLst>
                    <a:ext uri="{9D8B030D-6E8A-4147-A177-3AD203B41FA5}">
                      <a16:colId xmlns:a16="http://schemas.microsoft.com/office/drawing/2014/main" xmlns="" val="1499456298"/>
                    </a:ext>
                  </a:extLst>
                </a:gridCol>
                <a:gridCol w="326520">
                  <a:extLst>
                    <a:ext uri="{9D8B030D-6E8A-4147-A177-3AD203B41FA5}">
                      <a16:colId xmlns:a16="http://schemas.microsoft.com/office/drawing/2014/main" xmlns="" val="4030063965"/>
                    </a:ext>
                  </a:extLst>
                </a:gridCol>
              </a:tblGrid>
              <a:tr h="530087">
                <a:tc>
                  <a:txBody>
                    <a:bodyPr/>
                    <a:lstStyle/>
                    <a:p>
                      <a:pPr algn="ctr" fontAlgn="ctr"/>
                      <a:r>
                        <a:rPr lang="tr-TR" sz="1400" u="none" strike="noStrike">
                          <a:effectLst/>
                        </a:rPr>
                        <a:t> </a:t>
                      </a:r>
                      <a:endParaRPr lang="tr-TR" sz="1400" b="0" i="0" u="none" strike="noStrike">
                        <a:solidFill>
                          <a:srgbClr val="7030A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İLAÇ</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ENDİKASYON</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KONTRENDİKASYON</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VERİLİŞ YOLU</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YAN ETKİLERİ</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l" fontAlgn="b"/>
                      <a:r>
                        <a:rPr lang="tr-TR" sz="500" u="none" strike="noStrike">
                          <a:effectLst/>
                        </a:rPr>
                        <a:t> </a:t>
                      </a:r>
                      <a:endParaRPr lang="tr-TR" sz="500" b="1" i="0" u="none" strike="noStrike">
                        <a:solidFill>
                          <a:srgbClr val="C00000"/>
                        </a:solidFill>
                        <a:effectLst/>
                        <a:latin typeface="Calibri" panose="020F0502020204030204" pitchFamily="34" charset="0"/>
                      </a:endParaRPr>
                    </a:p>
                  </a:txBody>
                  <a:tcPr marL="4374" marR="4374" marT="4374" marB="0" anchor="b"/>
                </a:tc>
                <a:tc>
                  <a:txBody>
                    <a:bodyPr/>
                    <a:lstStyle/>
                    <a:p>
                      <a:pPr algn="l" fontAlgn="b"/>
                      <a:endParaRPr lang="tr-TR" sz="500" b="0" i="0" u="none" strike="noStrike">
                        <a:solidFill>
                          <a:srgbClr val="000000"/>
                        </a:solidFill>
                        <a:effectLst/>
                        <a:latin typeface="Calibri" panose="020F0502020204030204" pitchFamily="34" charset="0"/>
                      </a:endParaRPr>
                    </a:p>
                  </a:txBody>
                  <a:tcPr marL="4374" marR="4374" marT="4374" marB="0" anchor="b"/>
                </a:tc>
                <a:extLst>
                  <a:ext uri="{0D108BD9-81ED-4DB2-BD59-A6C34878D82A}">
                    <a16:rowId xmlns:a16="http://schemas.microsoft.com/office/drawing/2014/main" xmlns="" val="1187623688"/>
                  </a:ext>
                </a:extLst>
              </a:tr>
              <a:tr h="6460991">
                <a:tc>
                  <a:txBody>
                    <a:bodyPr/>
                    <a:lstStyle/>
                    <a:p>
                      <a:pPr algn="ctr" fontAlgn="ctr"/>
                      <a:r>
                        <a:rPr lang="tr-TR" sz="1400" u="none" strike="noStrike" dirty="0">
                          <a:solidFill>
                            <a:srgbClr val="7030A0"/>
                          </a:solidFill>
                          <a:effectLst/>
                        </a:rPr>
                        <a:t>POTASYUM TUTUCU DİÜRETİKLER</a:t>
                      </a:r>
                      <a:endParaRPr lang="tr-TR" sz="1400" b="1" i="0" u="none" strike="noStrike" dirty="0">
                        <a:solidFill>
                          <a:srgbClr val="7030A0"/>
                        </a:solidFill>
                        <a:effectLst/>
                        <a:latin typeface="Calibri" panose="020F0502020204030204" pitchFamily="34" charset="0"/>
                      </a:endParaRPr>
                    </a:p>
                  </a:txBody>
                  <a:tcPr marL="4374" marR="4374" marT="4374" marB="0" vert="vert270" anchor="ctr"/>
                </a:tc>
                <a:tc>
                  <a:txBody>
                    <a:bodyPr/>
                    <a:lstStyle/>
                    <a:p>
                      <a:pPr algn="ctr" fontAlgn="ctr"/>
                      <a:r>
                        <a:rPr lang="tr-TR" sz="1400" u="none" strike="noStrike" dirty="0">
                          <a:solidFill>
                            <a:srgbClr val="FF33CC"/>
                          </a:solidFill>
                          <a:effectLst/>
                        </a:rPr>
                        <a:t>TRİAMTEREN</a:t>
                      </a:r>
                      <a:endParaRPr lang="tr-TR" sz="1400" b="1" i="0" u="none" strike="noStrike" dirty="0">
                        <a:solidFill>
                          <a:srgbClr val="FF33CC"/>
                        </a:solidFill>
                        <a:effectLst/>
                        <a:latin typeface="Calibri" panose="020F0502020204030204" pitchFamily="34" charset="0"/>
                      </a:endParaRPr>
                    </a:p>
                  </a:txBody>
                  <a:tcPr marL="4374" marR="4374" marT="4374" marB="0" anchor="ctr"/>
                </a:tc>
                <a:tc>
                  <a:txBody>
                    <a:bodyPr/>
                    <a:lstStyle/>
                    <a:p>
                      <a:pPr algn="l" fontAlgn="t"/>
                      <a:r>
                        <a:rPr lang="tr-TR" sz="1400" u="none" strike="noStrike" dirty="0" err="1">
                          <a:effectLst/>
                        </a:rPr>
                        <a:t>Diüretik</a:t>
                      </a:r>
                      <a:r>
                        <a:rPr lang="tr-TR" sz="1400" u="none" strike="noStrike" dirty="0">
                          <a:effectLst/>
                        </a:rPr>
                        <a:t> etkilidir. </a:t>
                      </a:r>
                      <a:r>
                        <a:rPr lang="tr-TR" sz="1400" u="none" strike="noStrike" dirty="0" err="1">
                          <a:effectLst/>
                        </a:rPr>
                        <a:t>Konjestif</a:t>
                      </a:r>
                      <a:r>
                        <a:rPr lang="tr-TR" sz="1400" u="none" strike="noStrike" dirty="0">
                          <a:effectLst/>
                        </a:rPr>
                        <a:t> kalp yetmezliği, karaciğer sirozu ve </a:t>
                      </a:r>
                      <a:r>
                        <a:rPr lang="tr-TR" sz="1400" u="none" strike="noStrike" dirty="0" err="1">
                          <a:effectLst/>
                        </a:rPr>
                        <a:t>nefrotik</a:t>
                      </a:r>
                      <a:r>
                        <a:rPr lang="tr-TR" sz="1400" u="none" strike="noStrike" dirty="0">
                          <a:effectLst/>
                        </a:rPr>
                        <a:t> sendrom eşliğinde görülen ödem tedavisinde kullanılır. Ayrıca çeşitli ilaçların (</a:t>
                      </a:r>
                      <a:r>
                        <a:rPr lang="tr-TR" sz="1400" u="none" strike="noStrike" dirty="0" err="1">
                          <a:effectLst/>
                        </a:rPr>
                        <a:t>Kortikosteroid</a:t>
                      </a:r>
                      <a:r>
                        <a:rPr lang="tr-TR" sz="1400" u="none" strike="noStrike" dirty="0">
                          <a:effectLst/>
                        </a:rPr>
                        <a:t>, östrojenle) neden olduğu ödemlerle </a:t>
                      </a:r>
                      <a:r>
                        <a:rPr lang="tr-TR" sz="1400" u="none" strike="noStrike" dirty="0" err="1">
                          <a:effectLst/>
                        </a:rPr>
                        <a:t>idiopatik</a:t>
                      </a:r>
                      <a:r>
                        <a:rPr lang="tr-TR" sz="1400" u="none" strike="noStrike" dirty="0">
                          <a:effectLst/>
                        </a:rPr>
                        <a:t> ödemde de </a:t>
                      </a:r>
                      <a:r>
                        <a:rPr lang="tr-TR" sz="1400" u="none" strike="noStrike" dirty="0" err="1">
                          <a:effectLst/>
                        </a:rPr>
                        <a:t>endikedir</a:t>
                      </a:r>
                      <a:r>
                        <a:rPr lang="tr-TR" sz="1400" u="none" strike="noStrike" dirty="0">
                          <a:effectLst/>
                        </a:rPr>
                        <a:t>.</a:t>
                      </a:r>
                      <a:endParaRPr lang="tr-TR" sz="14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t"/>
                      <a:r>
                        <a:rPr lang="tr-TR" sz="1400" u="none" strike="noStrike" dirty="0" err="1">
                          <a:effectLst/>
                        </a:rPr>
                        <a:t>Hiperkalemi</a:t>
                      </a:r>
                      <a:r>
                        <a:rPr lang="tr-TR" sz="1400" u="none" strike="noStrike" dirty="0">
                          <a:effectLst/>
                        </a:rPr>
                        <a:t> mevcudiyetinde, </a:t>
                      </a:r>
                      <a:r>
                        <a:rPr lang="tr-TR" sz="1400" u="none" strike="noStrike" dirty="0" err="1">
                          <a:effectLst/>
                        </a:rPr>
                        <a:t>azotemide</a:t>
                      </a:r>
                      <a:r>
                        <a:rPr lang="tr-TR" sz="1400" u="none" strike="noStrike" dirty="0">
                          <a:effectLst/>
                        </a:rPr>
                        <a:t> veya </a:t>
                      </a:r>
                      <a:r>
                        <a:rPr lang="tr-TR" sz="1400" u="none" strike="noStrike" dirty="0" err="1">
                          <a:effectLst/>
                        </a:rPr>
                        <a:t>oligoürinin</a:t>
                      </a:r>
                      <a:r>
                        <a:rPr lang="tr-TR" sz="1400" u="none" strike="noStrike" dirty="0">
                          <a:effectLst/>
                        </a:rPr>
                        <a:t> artması ile ilerleyen </a:t>
                      </a:r>
                      <a:r>
                        <a:rPr lang="tr-TR" sz="1400" u="none" strike="noStrike" dirty="0" err="1">
                          <a:effectLst/>
                        </a:rPr>
                        <a:t>renal</a:t>
                      </a:r>
                      <a:r>
                        <a:rPr lang="tr-TR" sz="1400" u="none" strike="noStrike" dirty="0">
                          <a:effectLst/>
                        </a:rPr>
                        <a:t> yetmezlik durumlarında, anüride </a:t>
                      </a:r>
                      <a:r>
                        <a:rPr lang="tr-TR" sz="1400" u="none" strike="noStrike" dirty="0" err="1">
                          <a:effectLst/>
                        </a:rPr>
                        <a:t>hepatik</a:t>
                      </a:r>
                      <a:r>
                        <a:rPr lang="tr-TR" sz="1400" u="none" strike="noStrike" dirty="0">
                          <a:effectLst/>
                        </a:rPr>
                        <a:t> </a:t>
                      </a:r>
                      <a:r>
                        <a:rPr lang="tr-TR" sz="1400" u="none" strike="noStrike" dirty="0" err="1">
                          <a:effectLst/>
                        </a:rPr>
                        <a:t>ensefalopatide</a:t>
                      </a:r>
                      <a:r>
                        <a:rPr lang="tr-TR" sz="1400" u="none" strike="noStrike" dirty="0">
                          <a:effectLst/>
                        </a:rPr>
                        <a:t> ve müstahzarın içerdiği maddelere karşı aşırı duyarlılığı olanlarda </a:t>
                      </a:r>
                      <a:r>
                        <a:rPr lang="tr-TR" sz="1400" u="none" strike="noStrike" dirty="0" err="1">
                          <a:effectLst/>
                        </a:rPr>
                        <a:t>kontrendikedir</a:t>
                      </a:r>
                      <a:r>
                        <a:rPr lang="tr-TR" sz="1400" u="none" strike="noStrike" dirty="0">
                          <a:effectLst/>
                        </a:rPr>
                        <a:t>. Ayrıca potasyum tutucu </a:t>
                      </a:r>
                      <a:r>
                        <a:rPr lang="tr-TR" sz="1400" u="none" strike="noStrike" dirty="0" err="1">
                          <a:effectLst/>
                        </a:rPr>
                        <a:t>diüretikler</a:t>
                      </a:r>
                      <a:r>
                        <a:rPr lang="tr-TR" sz="1400" u="none" strike="noStrike" dirty="0">
                          <a:effectLst/>
                        </a:rPr>
                        <a:t> ve ajanlar ile birlikte kullanılmamalıdır.</a:t>
                      </a:r>
                      <a:endParaRPr lang="tr-TR" sz="14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t"/>
                      <a:r>
                        <a:rPr lang="tr-TR" sz="1400" u="none" strike="noStrike">
                          <a:effectLst/>
                        </a:rPr>
                        <a:t>Günlük doz yemeklerden sonra alınan 2x1-2 kapsüldür. Maksimum günlük doz 4 kapsüldür.</a:t>
                      </a:r>
                      <a:endParaRPr lang="tr-TR" sz="1400" b="0" i="0" u="none" strike="noStrike">
                        <a:solidFill>
                          <a:srgbClr val="000000"/>
                        </a:solidFill>
                        <a:effectLst/>
                        <a:latin typeface="Calibri" panose="020F0502020204030204" pitchFamily="34" charset="0"/>
                      </a:endParaRPr>
                    </a:p>
                  </a:txBody>
                  <a:tcPr marL="4374" marR="4374" marT="4374" marB="0"/>
                </a:tc>
                <a:tc>
                  <a:txBody>
                    <a:bodyPr/>
                    <a:lstStyle/>
                    <a:p>
                      <a:pPr algn="l" fontAlgn="t"/>
                      <a:r>
                        <a:rPr lang="tr-TR" sz="1400" u="none" strike="noStrike" dirty="0">
                          <a:effectLst/>
                        </a:rPr>
                        <a:t>Aritmi, </a:t>
                      </a:r>
                      <a:r>
                        <a:rPr lang="tr-TR" sz="1400" u="none" strike="noStrike" dirty="0" err="1">
                          <a:effectLst/>
                        </a:rPr>
                        <a:t>postural</a:t>
                      </a:r>
                      <a:r>
                        <a:rPr lang="tr-TR" sz="1400" u="none" strike="noStrike" dirty="0">
                          <a:effectLst/>
                        </a:rPr>
                        <a:t> hipotansiyon, </a:t>
                      </a:r>
                      <a:r>
                        <a:rPr lang="tr-TR" sz="1400" u="none" strike="noStrike" dirty="0" err="1">
                          <a:effectLst/>
                        </a:rPr>
                        <a:t>hiperkalemi</a:t>
                      </a:r>
                      <a:r>
                        <a:rPr lang="tr-TR" sz="1400" u="none" strike="noStrike" dirty="0">
                          <a:effectLst/>
                        </a:rPr>
                        <a:t> veya </a:t>
                      </a:r>
                      <a:r>
                        <a:rPr lang="tr-TR" sz="1400" u="none" strike="noStrike" dirty="0" err="1">
                          <a:effectLst/>
                        </a:rPr>
                        <a:t>hipokalemi</a:t>
                      </a:r>
                      <a:r>
                        <a:rPr lang="tr-TR" sz="1400" u="none" strike="noStrike" dirty="0">
                          <a:effectLst/>
                        </a:rPr>
                        <a:t>, </a:t>
                      </a:r>
                      <a:r>
                        <a:rPr lang="tr-TR" sz="1400" u="none" strike="noStrike" dirty="0" err="1">
                          <a:effectLst/>
                        </a:rPr>
                        <a:t>hiperglisemi</a:t>
                      </a:r>
                      <a:r>
                        <a:rPr lang="tr-TR" sz="1400" u="none" strike="noStrike" dirty="0">
                          <a:effectLst/>
                        </a:rPr>
                        <a:t>, </a:t>
                      </a:r>
                      <a:r>
                        <a:rPr lang="tr-TR" sz="1400" u="none" strike="noStrike" dirty="0" err="1">
                          <a:effectLst/>
                        </a:rPr>
                        <a:t>hiponatremi</a:t>
                      </a:r>
                      <a:r>
                        <a:rPr lang="tr-TR" sz="1400" u="none" strike="noStrike" dirty="0">
                          <a:effectLst/>
                        </a:rPr>
                        <a:t>, </a:t>
                      </a:r>
                      <a:r>
                        <a:rPr lang="tr-TR" sz="1400" u="none" strike="noStrike" dirty="0" err="1">
                          <a:effectLst/>
                        </a:rPr>
                        <a:t>hipokloremi</a:t>
                      </a:r>
                      <a:r>
                        <a:rPr lang="tr-TR" sz="1400" u="none" strike="noStrike" dirty="0">
                          <a:effectLst/>
                        </a:rPr>
                        <a:t>, </a:t>
                      </a:r>
                      <a:r>
                        <a:rPr lang="tr-TR" sz="1400" u="none" strike="noStrike" dirty="0" err="1">
                          <a:effectLst/>
                        </a:rPr>
                        <a:t>hiperürisemi</a:t>
                      </a:r>
                      <a:r>
                        <a:rPr lang="tr-TR" sz="1400" u="none" strike="noStrike" dirty="0">
                          <a:effectLst/>
                        </a:rPr>
                        <a:t>, bulantı, kusma, </a:t>
                      </a:r>
                      <a:r>
                        <a:rPr lang="tr-TR" sz="1400" u="none" strike="noStrike" dirty="0" err="1">
                          <a:effectLst/>
                        </a:rPr>
                        <a:t>diyare</a:t>
                      </a:r>
                      <a:r>
                        <a:rPr lang="tr-TR" sz="1400" u="none" strike="noStrike" dirty="0">
                          <a:effectLst/>
                        </a:rPr>
                        <a:t> veya </a:t>
                      </a:r>
                      <a:r>
                        <a:rPr lang="tr-TR" sz="1400" u="none" strike="noStrike" dirty="0" err="1">
                          <a:effectLst/>
                        </a:rPr>
                        <a:t>konstipasyon</a:t>
                      </a:r>
                      <a:r>
                        <a:rPr lang="tr-TR" sz="1400" u="none" strike="noStrike" dirty="0">
                          <a:effectLst/>
                        </a:rPr>
                        <a:t>, karaciğer enzim değerlerinde değişiklikler, serum kreatinin ve BUN düzeylerinde yükselme, akut böbrek yetmezliği, böbrek taşı oluşumu, </a:t>
                      </a:r>
                      <a:r>
                        <a:rPr lang="tr-TR" sz="1400" u="none" strike="noStrike" dirty="0" err="1">
                          <a:effectLst/>
                        </a:rPr>
                        <a:t>lökopeni</a:t>
                      </a:r>
                      <a:r>
                        <a:rPr lang="tr-TR" sz="1400" u="none" strike="noStrike" dirty="0">
                          <a:effectLst/>
                        </a:rPr>
                        <a:t>, </a:t>
                      </a:r>
                      <a:r>
                        <a:rPr lang="tr-TR" sz="1400" u="none" strike="noStrike" dirty="0" err="1">
                          <a:effectLst/>
                        </a:rPr>
                        <a:t>trombositopeni</a:t>
                      </a:r>
                      <a:r>
                        <a:rPr lang="tr-TR" sz="1400" u="none" strike="noStrike" dirty="0">
                          <a:effectLst/>
                        </a:rPr>
                        <a:t>, </a:t>
                      </a:r>
                      <a:r>
                        <a:rPr lang="tr-TR" sz="1400" u="none" strike="noStrike" dirty="0" err="1">
                          <a:effectLst/>
                        </a:rPr>
                        <a:t>purpura</a:t>
                      </a:r>
                      <a:r>
                        <a:rPr lang="tr-TR" sz="1400" u="none" strike="noStrike" dirty="0">
                          <a:effectLst/>
                        </a:rPr>
                        <a:t>, </a:t>
                      </a:r>
                      <a:r>
                        <a:rPr lang="tr-TR" sz="1400" u="none" strike="noStrike" dirty="0" err="1">
                          <a:effectLst/>
                        </a:rPr>
                        <a:t>hemolitik</a:t>
                      </a:r>
                      <a:r>
                        <a:rPr lang="tr-TR" sz="1400" u="none" strike="noStrike" dirty="0">
                          <a:effectLst/>
                        </a:rPr>
                        <a:t> anemi, baş ağrısı, baş dönmesi, ağız kuruluğu , yorgunluk, görme bulanıklığı, solunum güçlüğü, adale krampları, </a:t>
                      </a:r>
                      <a:r>
                        <a:rPr lang="tr-TR" sz="1400" u="none" strike="noStrike" dirty="0" err="1">
                          <a:effectLst/>
                        </a:rPr>
                        <a:t>empotans</a:t>
                      </a:r>
                      <a:r>
                        <a:rPr lang="tr-TR" sz="1400" u="none" strike="noStrike" dirty="0">
                          <a:effectLst/>
                        </a:rPr>
                        <a:t>.</a:t>
                      </a:r>
                      <a:br>
                        <a:rPr lang="tr-TR" sz="1400" u="none" strike="noStrike" dirty="0">
                          <a:effectLst/>
                        </a:rPr>
                      </a:br>
                      <a:r>
                        <a:rPr lang="tr-TR" sz="1400" u="none" strike="noStrike" dirty="0">
                          <a:effectLst/>
                        </a:rPr>
                        <a:t/>
                      </a:r>
                      <a:br>
                        <a:rPr lang="tr-TR" sz="1400" u="none" strike="noStrike" dirty="0">
                          <a:effectLst/>
                        </a:rPr>
                      </a:br>
                      <a:r>
                        <a:rPr lang="tr-TR" sz="1400" u="none" strike="noStrike" dirty="0">
                          <a:effectLst/>
                        </a:rPr>
                        <a:t> </a:t>
                      </a:r>
                      <a:endParaRPr lang="tr-TR" sz="14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b"/>
                      <a:r>
                        <a:rPr lang="tr-TR" sz="500" u="none" strike="noStrike">
                          <a:effectLst/>
                        </a:rPr>
                        <a:t> </a:t>
                      </a:r>
                      <a:endParaRPr lang="tr-TR" sz="500" b="0" i="0" u="none" strike="noStrike">
                        <a:solidFill>
                          <a:srgbClr val="000000"/>
                        </a:solidFill>
                        <a:effectLst/>
                        <a:latin typeface="Calibri" panose="020F0502020204030204" pitchFamily="34" charset="0"/>
                      </a:endParaRPr>
                    </a:p>
                  </a:txBody>
                  <a:tcPr marL="4374" marR="4374" marT="4374" marB="0" anchor="b"/>
                </a:tc>
                <a:tc>
                  <a:txBody>
                    <a:bodyPr/>
                    <a:lstStyle/>
                    <a:p>
                      <a:pPr algn="l" fontAlgn="b"/>
                      <a:endParaRPr lang="tr-TR" sz="500" b="0" i="0" u="none" strike="noStrike" dirty="0">
                        <a:solidFill>
                          <a:srgbClr val="000000"/>
                        </a:solidFill>
                        <a:effectLst/>
                        <a:latin typeface="Calibri" panose="020F0502020204030204" pitchFamily="34" charset="0"/>
                      </a:endParaRPr>
                    </a:p>
                  </a:txBody>
                  <a:tcPr marL="4374" marR="4374" marT="4374" marB="0" anchor="b"/>
                </a:tc>
                <a:extLst>
                  <a:ext uri="{0D108BD9-81ED-4DB2-BD59-A6C34878D82A}">
                    <a16:rowId xmlns:a16="http://schemas.microsoft.com/office/drawing/2014/main" xmlns="" val="2674303023"/>
                  </a:ext>
                </a:extLst>
              </a:tr>
            </a:tbl>
          </a:graphicData>
        </a:graphic>
      </p:graphicFrame>
    </p:spTree>
    <p:extLst>
      <p:ext uri="{BB962C8B-B14F-4D97-AF65-F5344CB8AC3E}">
        <p14:creationId xmlns:p14="http://schemas.microsoft.com/office/powerpoint/2010/main" val="162127158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82BB57BB-17BA-4912-8BFA-732BCBB22B43}"/>
              </a:ext>
            </a:extLst>
          </p:cNvPr>
          <p:cNvGraphicFramePr>
            <a:graphicFrameLocks noGrp="1"/>
          </p:cNvGraphicFramePr>
          <p:nvPr>
            <p:extLst>
              <p:ext uri="{D42A27DB-BD31-4B8C-83A1-F6EECF244321}">
                <p14:modId xmlns:p14="http://schemas.microsoft.com/office/powerpoint/2010/main" val="771079931"/>
              </p:ext>
            </p:extLst>
          </p:nvPr>
        </p:nvGraphicFramePr>
        <p:xfrm>
          <a:off x="1" y="0"/>
          <a:ext cx="12191998" cy="7122117"/>
        </p:xfrm>
        <a:graphic>
          <a:graphicData uri="http://schemas.openxmlformats.org/drawingml/2006/table">
            <a:tbl>
              <a:tblPr>
                <a:tableStyleId>{5C22544A-7EE6-4342-B048-85BDC9FD1C3A}</a:tableStyleId>
              </a:tblPr>
              <a:tblGrid>
                <a:gridCol w="463825">
                  <a:extLst>
                    <a:ext uri="{9D8B030D-6E8A-4147-A177-3AD203B41FA5}">
                      <a16:colId xmlns:a16="http://schemas.microsoft.com/office/drawing/2014/main" xmlns="" val="1007689916"/>
                    </a:ext>
                  </a:extLst>
                </a:gridCol>
                <a:gridCol w="2161957">
                  <a:extLst>
                    <a:ext uri="{9D8B030D-6E8A-4147-A177-3AD203B41FA5}">
                      <a16:colId xmlns:a16="http://schemas.microsoft.com/office/drawing/2014/main" xmlns="" val="3108079463"/>
                    </a:ext>
                  </a:extLst>
                </a:gridCol>
                <a:gridCol w="2300298">
                  <a:extLst>
                    <a:ext uri="{9D8B030D-6E8A-4147-A177-3AD203B41FA5}">
                      <a16:colId xmlns:a16="http://schemas.microsoft.com/office/drawing/2014/main" xmlns="" val="3030471393"/>
                    </a:ext>
                  </a:extLst>
                </a:gridCol>
                <a:gridCol w="2300298">
                  <a:extLst>
                    <a:ext uri="{9D8B030D-6E8A-4147-A177-3AD203B41FA5}">
                      <a16:colId xmlns:a16="http://schemas.microsoft.com/office/drawing/2014/main" xmlns="" val="3487199048"/>
                    </a:ext>
                  </a:extLst>
                </a:gridCol>
                <a:gridCol w="2300298">
                  <a:extLst>
                    <a:ext uri="{9D8B030D-6E8A-4147-A177-3AD203B41FA5}">
                      <a16:colId xmlns:a16="http://schemas.microsoft.com/office/drawing/2014/main" xmlns="" val="2361666422"/>
                    </a:ext>
                  </a:extLst>
                </a:gridCol>
                <a:gridCol w="2307378">
                  <a:extLst>
                    <a:ext uri="{9D8B030D-6E8A-4147-A177-3AD203B41FA5}">
                      <a16:colId xmlns:a16="http://schemas.microsoft.com/office/drawing/2014/main" xmlns="" val="4195575681"/>
                    </a:ext>
                  </a:extLst>
                </a:gridCol>
                <a:gridCol w="34148">
                  <a:extLst>
                    <a:ext uri="{9D8B030D-6E8A-4147-A177-3AD203B41FA5}">
                      <a16:colId xmlns:a16="http://schemas.microsoft.com/office/drawing/2014/main" xmlns="" val="2690344535"/>
                    </a:ext>
                  </a:extLst>
                </a:gridCol>
                <a:gridCol w="323796">
                  <a:extLst>
                    <a:ext uri="{9D8B030D-6E8A-4147-A177-3AD203B41FA5}">
                      <a16:colId xmlns:a16="http://schemas.microsoft.com/office/drawing/2014/main" xmlns="" val="2972540911"/>
                    </a:ext>
                  </a:extLst>
                </a:gridCol>
              </a:tblGrid>
              <a:tr h="503583">
                <a:tc>
                  <a:txBody>
                    <a:bodyPr/>
                    <a:lstStyle/>
                    <a:p>
                      <a:pPr algn="l" fontAlgn="b"/>
                      <a:r>
                        <a:rPr lang="tr-TR" sz="1400" u="none" strike="noStrike" dirty="0">
                          <a:effectLst/>
                        </a:rPr>
                        <a:t> </a:t>
                      </a:r>
                      <a:endParaRPr lang="tr-TR" sz="1400" b="1" i="0" u="none" strike="noStrike" dirty="0">
                        <a:solidFill>
                          <a:srgbClr val="7030A0"/>
                        </a:solidFill>
                        <a:effectLst/>
                        <a:latin typeface="Calibri" panose="020F0502020204030204" pitchFamily="34" charset="0"/>
                      </a:endParaRPr>
                    </a:p>
                  </a:txBody>
                  <a:tcPr marL="4374" marR="4374" marT="4374" marB="0" anchor="b"/>
                </a:tc>
                <a:tc>
                  <a:txBody>
                    <a:bodyPr/>
                    <a:lstStyle/>
                    <a:p>
                      <a:pPr algn="ctr" fontAlgn="ctr"/>
                      <a:r>
                        <a:rPr lang="tr-TR" sz="1400" u="none" strike="noStrike" dirty="0">
                          <a:solidFill>
                            <a:srgbClr val="C00000"/>
                          </a:solidFill>
                          <a:effectLst/>
                        </a:rPr>
                        <a:t>İLAÇ</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ENDİKASYON</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KONTRENDİKASYON</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VERİLİŞ YOLU</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1400" u="none" strike="noStrike" dirty="0">
                          <a:solidFill>
                            <a:srgbClr val="C00000"/>
                          </a:solidFill>
                          <a:effectLst/>
                        </a:rPr>
                        <a:t>YAN ETKİLERİ</a:t>
                      </a:r>
                      <a:endParaRPr lang="tr-TR" sz="1400" b="1" i="0" u="none" strike="noStrike" dirty="0">
                        <a:solidFill>
                          <a:srgbClr val="C00000"/>
                        </a:solidFill>
                        <a:effectLst/>
                        <a:latin typeface="Calibri" panose="020F0502020204030204" pitchFamily="34" charset="0"/>
                      </a:endParaRPr>
                    </a:p>
                  </a:txBody>
                  <a:tcPr marL="4374" marR="4374" marT="4374" marB="0" anchor="ctr"/>
                </a:tc>
                <a:tc>
                  <a:txBody>
                    <a:bodyPr/>
                    <a:lstStyle/>
                    <a:p>
                      <a:pPr algn="ctr" fontAlgn="ctr"/>
                      <a:r>
                        <a:rPr lang="tr-TR" sz="500" u="none" strike="noStrike">
                          <a:effectLst/>
                        </a:rPr>
                        <a:t> </a:t>
                      </a:r>
                      <a:endParaRPr lang="tr-TR" sz="500" b="1" i="0" u="none" strike="noStrike">
                        <a:solidFill>
                          <a:srgbClr val="C00000"/>
                        </a:solidFill>
                        <a:effectLst/>
                        <a:latin typeface="Calibri" panose="020F0502020204030204" pitchFamily="34" charset="0"/>
                      </a:endParaRPr>
                    </a:p>
                  </a:txBody>
                  <a:tcPr marL="4374" marR="4374" marT="4374" marB="0" anchor="ctr"/>
                </a:tc>
                <a:tc>
                  <a:txBody>
                    <a:bodyPr/>
                    <a:lstStyle/>
                    <a:p>
                      <a:pPr algn="l" fontAlgn="b"/>
                      <a:endParaRPr lang="tr-TR" sz="500" b="0" i="0" u="none" strike="noStrike">
                        <a:solidFill>
                          <a:srgbClr val="000000"/>
                        </a:solidFill>
                        <a:effectLst/>
                        <a:latin typeface="Calibri" panose="020F0502020204030204" pitchFamily="34" charset="0"/>
                      </a:endParaRPr>
                    </a:p>
                  </a:txBody>
                  <a:tcPr marL="4374" marR="4374" marT="4374" marB="0" anchor="b"/>
                </a:tc>
                <a:extLst>
                  <a:ext uri="{0D108BD9-81ED-4DB2-BD59-A6C34878D82A}">
                    <a16:rowId xmlns:a16="http://schemas.microsoft.com/office/drawing/2014/main" xmlns="" val="198823218"/>
                  </a:ext>
                </a:extLst>
              </a:tr>
              <a:tr h="6487042">
                <a:tc>
                  <a:txBody>
                    <a:bodyPr/>
                    <a:lstStyle/>
                    <a:p>
                      <a:pPr algn="ctr" fontAlgn="ctr"/>
                      <a:r>
                        <a:rPr lang="tr-TR" sz="1400" b="0" u="none" strike="noStrike" dirty="0">
                          <a:solidFill>
                            <a:srgbClr val="7030A0"/>
                          </a:solidFill>
                          <a:effectLst/>
                        </a:rPr>
                        <a:t>POTASYUM TUTUCU DİÜRETİKLER</a:t>
                      </a:r>
                      <a:endParaRPr lang="tr-TR" sz="1400" b="0" i="0" u="none" strike="noStrike" dirty="0">
                        <a:solidFill>
                          <a:srgbClr val="7030A0"/>
                        </a:solidFill>
                        <a:effectLst/>
                        <a:latin typeface="Calibri" panose="020F0502020204030204" pitchFamily="34" charset="0"/>
                      </a:endParaRPr>
                    </a:p>
                  </a:txBody>
                  <a:tcPr marL="4374" marR="4374" marT="4374" marB="0" vert="vert270" anchor="ctr"/>
                </a:tc>
                <a:tc>
                  <a:txBody>
                    <a:bodyPr/>
                    <a:lstStyle/>
                    <a:p>
                      <a:pPr algn="ctr" fontAlgn="ctr"/>
                      <a:r>
                        <a:rPr lang="tr-TR" sz="1400" u="none" strike="noStrike" dirty="0">
                          <a:solidFill>
                            <a:srgbClr val="FF33CC"/>
                          </a:solidFill>
                          <a:effectLst/>
                        </a:rPr>
                        <a:t>AMİLORİD</a:t>
                      </a:r>
                      <a:endParaRPr lang="tr-TR" sz="1400" b="1" i="0" u="none" strike="noStrike" dirty="0">
                        <a:solidFill>
                          <a:srgbClr val="FF33CC"/>
                        </a:solidFill>
                        <a:effectLst/>
                        <a:latin typeface="Calibri" panose="020F0502020204030204" pitchFamily="34" charset="0"/>
                      </a:endParaRPr>
                    </a:p>
                  </a:txBody>
                  <a:tcPr marL="4374" marR="4374" marT="4374" marB="0" anchor="ctr"/>
                </a:tc>
                <a:tc>
                  <a:txBody>
                    <a:bodyPr/>
                    <a:lstStyle/>
                    <a:p>
                      <a:pPr algn="l" fontAlgn="t"/>
                      <a:r>
                        <a:rPr lang="tr-TR" sz="1400" u="none" strike="noStrike">
                          <a:effectLst/>
                        </a:rPr>
                        <a:t>Tek başına ya da diğer antihipertansif ilaçlara ek bir ilaç olarak hipertansiyon, kardiyak kökenli ödem, assit ve ödemle birlikte olan karaciğer sirozunun tedavisinde, potasyum eksikliği bulunduğundan ya da gelişebileceğinden kuşkulanılan hastalarda endikedir. Hidroklorotiyazid ile amilorid kombinasyonu, uzun süre şiddetli diüreze maruz kalan hastalarda aşırı potasyum kaybı gelişmesi olasılığını en aza indirir. Potasyum tutucu amilorid komponenti sayesinde, potasyum dengesi üzerindeki olumlu etkinin özel önem taşıdığı durumlarda özellikle endikedir.</a:t>
                      </a:r>
                      <a:endParaRPr lang="tr-TR" sz="1400" b="0" i="0" u="none" strike="noStrike">
                        <a:solidFill>
                          <a:srgbClr val="000000"/>
                        </a:solidFill>
                        <a:effectLst/>
                        <a:latin typeface="Calibri" panose="020F0502020204030204" pitchFamily="34" charset="0"/>
                      </a:endParaRPr>
                    </a:p>
                  </a:txBody>
                  <a:tcPr marL="4374" marR="4374" marT="4374" marB="0"/>
                </a:tc>
                <a:tc>
                  <a:txBody>
                    <a:bodyPr/>
                    <a:lstStyle/>
                    <a:p>
                      <a:pPr algn="l" fontAlgn="t"/>
                      <a:r>
                        <a:rPr lang="tr-TR" sz="1400" u="none" strike="noStrike" dirty="0" err="1">
                          <a:effectLst/>
                        </a:rPr>
                        <a:t>Hiperkalemi</a:t>
                      </a:r>
                      <a:r>
                        <a:rPr lang="tr-TR" sz="1400" u="none" strike="noStrike" dirty="0">
                          <a:effectLst/>
                        </a:rPr>
                        <a:t> (serum potasyumunun 5.5 </a:t>
                      </a:r>
                      <a:r>
                        <a:rPr lang="tr-TR" sz="1400" u="none" strike="noStrike" dirty="0" err="1">
                          <a:effectLst/>
                        </a:rPr>
                        <a:t>mEq</a:t>
                      </a:r>
                      <a:r>
                        <a:rPr lang="tr-TR" sz="1400" u="none" strike="noStrike" dirty="0">
                          <a:effectLst/>
                        </a:rPr>
                        <a:t>/l'nin üstünde değerlere ulaşması), aynı anda başka bir </a:t>
                      </a:r>
                      <a:r>
                        <a:rPr lang="tr-TR" sz="1400" u="none" strike="noStrike" dirty="0" err="1">
                          <a:effectLst/>
                        </a:rPr>
                        <a:t>kalüretik</a:t>
                      </a:r>
                      <a:r>
                        <a:rPr lang="tr-TR" sz="1400" u="none" strike="noStrike" dirty="0">
                          <a:effectLst/>
                        </a:rPr>
                        <a:t> tedavinin ya da potasyum destek tedavisinin uygulanıyor olması, böbrek yetersizliği (anüri, akut böbrek yetersizliği, şiddetli ilerleyici böbrek hastalığı ve diyabetik </a:t>
                      </a:r>
                      <a:r>
                        <a:rPr lang="tr-TR" sz="1400" u="none" strike="noStrike" dirty="0" err="1">
                          <a:effectLst/>
                        </a:rPr>
                        <a:t>nefropati</a:t>
                      </a:r>
                      <a:r>
                        <a:rPr lang="tr-TR" sz="1400" u="none" strike="noStrike" dirty="0">
                          <a:effectLst/>
                        </a:rPr>
                        <a:t>) ve bileşimdeki maddelere karşı aşırı duyarlılık durumlarında </a:t>
                      </a:r>
                      <a:r>
                        <a:rPr lang="tr-TR" sz="1400" u="none" strike="noStrike" dirty="0" err="1">
                          <a:effectLst/>
                        </a:rPr>
                        <a:t>kontrendikedir</a:t>
                      </a:r>
                      <a:r>
                        <a:rPr lang="tr-TR" sz="1400" u="none" strike="noStrike" dirty="0">
                          <a:effectLst/>
                        </a:rPr>
                        <a:t>.</a:t>
                      </a:r>
                      <a:endParaRPr lang="tr-TR" sz="14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t"/>
                      <a:r>
                        <a:rPr lang="tr-TR" sz="1400" u="none" strike="noStrike" dirty="0">
                          <a:effectLst/>
                        </a:rPr>
                        <a:t>Hipertansiyonda günde tek doz veya bölünmüş dozlar halinde tok karnına alınan 1-2 tablet, maksimum 4 tablettir. Kardiyak kökenli ödemde günde 1 ya da 2 tabletle başlanır, 4 tableti aşmamak koşuluyla dozaj artırılabilir. Asitli karaciğer sirozunda günde 1 tabletle başlanır. Günde 4 tableti aşmamak koşuluyla gerektiğinde etkili </a:t>
                      </a:r>
                      <a:r>
                        <a:rPr lang="tr-TR" sz="1400" u="none" strike="noStrike" dirty="0" err="1">
                          <a:effectLst/>
                        </a:rPr>
                        <a:t>diürez</a:t>
                      </a:r>
                      <a:r>
                        <a:rPr lang="tr-TR" sz="1400" u="none" strike="noStrike" dirty="0">
                          <a:effectLst/>
                        </a:rPr>
                        <a:t> sağlanıncaya kadar doz arttırılabilir</a:t>
                      </a:r>
                      <a:endParaRPr lang="tr-TR" sz="14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t"/>
                      <a:r>
                        <a:rPr lang="tr-TR" sz="1400" u="none" strike="noStrike" dirty="0">
                          <a:effectLst/>
                        </a:rPr>
                        <a:t>Genellikle iyi </a:t>
                      </a:r>
                      <a:r>
                        <a:rPr lang="tr-TR" sz="1400" u="none" strike="noStrike" dirty="0" err="1">
                          <a:effectLst/>
                        </a:rPr>
                        <a:t>tolere</a:t>
                      </a:r>
                      <a:r>
                        <a:rPr lang="tr-TR" sz="1400" u="none" strike="noStrike" dirty="0">
                          <a:effectLst/>
                        </a:rPr>
                        <a:t> edilir. Basit yan etkiler sık bildirilmiş olmasına karşın, önemli yan etkiler sık bildirilmemiştir. Baş ağrısı, halsizlik, yorgunluk, kırgınlık, göğüs ağrısı, sırt ağrısı, </a:t>
                      </a:r>
                      <a:r>
                        <a:rPr lang="tr-TR" sz="1400" u="none" strike="noStrike" dirty="0" err="1">
                          <a:effectLst/>
                        </a:rPr>
                        <a:t>senkop</a:t>
                      </a:r>
                      <a:r>
                        <a:rPr lang="tr-TR" sz="1400" u="none" strike="noStrike" dirty="0">
                          <a:effectLst/>
                        </a:rPr>
                        <a:t>, aritmi, taşikardi, dijital toksisitesi, </a:t>
                      </a:r>
                      <a:r>
                        <a:rPr lang="tr-TR" sz="1400" u="none" strike="noStrike" dirty="0" err="1">
                          <a:effectLst/>
                        </a:rPr>
                        <a:t>ortostatik</a:t>
                      </a:r>
                      <a:r>
                        <a:rPr lang="tr-TR" sz="1400" u="none" strike="noStrike" dirty="0">
                          <a:effectLst/>
                        </a:rPr>
                        <a:t> hipotansiyon, </a:t>
                      </a:r>
                      <a:r>
                        <a:rPr lang="tr-TR" sz="1400" u="none" strike="noStrike" dirty="0" err="1">
                          <a:effectLst/>
                        </a:rPr>
                        <a:t>angina</a:t>
                      </a:r>
                      <a:r>
                        <a:rPr lang="tr-TR" sz="1400" u="none" strike="noStrike" dirty="0">
                          <a:effectLst/>
                        </a:rPr>
                        <a:t> </a:t>
                      </a:r>
                      <a:r>
                        <a:rPr lang="tr-TR" sz="1400" u="none" strike="noStrike" dirty="0" err="1">
                          <a:effectLst/>
                        </a:rPr>
                        <a:t>pectoris</a:t>
                      </a:r>
                      <a:r>
                        <a:rPr lang="tr-TR" sz="1400" u="none" strike="noStrike" dirty="0">
                          <a:effectLst/>
                        </a:rPr>
                        <a:t>, bulantı, iştahsızlık, kusma, </a:t>
                      </a:r>
                      <a:r>
                        <a:rPr lang="tr-TR" sz="1400" u="none" strike="noStrike" dirty="0" err="1">
                          <a:effectLst/>
                        </a:rPr>
                        <a:t>diyare</a:t>
                      </a:r>
                      <a:r>
                        <a:rPr lang="tr-TR" sz="1400" u="none" strike="noStrike" dirty="0">
                          <a:effectLst/>
                        </a:rPr>
                        <a:t>, kabızlık, karın ağrısı, </a:t>
                      </a:r>
                      <a:r>
                        <a:rPr lang="tr-TR" sz="1400" u="none" strike="noStrike" dirty="0" err="1">
                          <a:effectLst/>
                        </a:rPr>
                        <a:t>gastrointestinal</a:t>
                      </a:r>
                      <a:r>
                        <a:rPr lang="tr-TR" sz="1400" u="none" strike="noStrike" dirty="0">
                          <a:effectLst/>
                        </a:rPr>
                        <a:t> kanama, iştah değişiklikleri, batın dolgunluğu, </a:t>
                      </a:r>
                      <a:r>
                        <a:rPr lang="tr-TR" sz="1400" u="none" strike="noStrike" dirty="0" err="1">
                          <a:effectLst/>
                        </a:rPr>
                        <a:t>flatülans</a:t>
                      </a:r>
                      <a:r>
                        <a:rPr lang="tr-TR" sz="1400" u="none" strike="noStrike" dirty="0">
                          <a:effectLst/>
                        </a:rPr>
                        <a:t>, susama, hıçkırık, yüksek serum potasyum düzeyleri (5.5 </a:t>
                      </a:r>
                      <a:r>
                        <a:rPr lang="tr-TR" sz="1400" u="none" strike="noStrike" dirty="0" err="1">
                          <a:effectLst/>
                        </a:rPr>
                        <a:t>mEq</a:t>
                      </a:r>
                      <a:r>
                        <a:rPr lang="tr-TR" sz="1400" u="none" strike="noStrike" dirty="0">
                          <a:effectLst/>
                        </a:rPr>
                        <a:t>/l'nin üstünde), elektrolit dengesizliği, </a:t>
                      </a:r>
                      <a:r>
                        <a:rPr lang="tr-TR" sz="1400" u="none" strike="noStrike" dirty="0" err="1">
                          <a:effectLst/>
                        </a:rPr>
                        <a:t>hiponatremi</a:t>
                      </a:r>
                      <a:r>
                        <a:rPr lang="tr-TR" sz="1400" u="none" strike="noStrike" dirty="0">
                          <a:effectLst/>
                        </a:rPr>
                        <a:t>, gut, </a:t>
                      </a:r>
                      <a:r>
                        <a:rPr lang="tr-TR" sz="1400" u="none" strike="noStrike" dirty="0" err="1">
                          <a:effectLst/>
                        </a:rPr>
                        <a:t>dehidratasyon</a:t>
                      </a:r>
                      <a:r>
                        <a:rPr lang="tr-TR" sz="1400" u="none" strike="noStrike" dirty="0">
                          <a:effectLst/>
                        </a:rPr>
                        <a:t>, döküntü, kaşıntı, kızarma, bacak ağrısı, kas krampları, eklem ağrısı, baş dönmesi, </a:t>
                      </a:r>
                      <a:r>
                        <a:rPr lang="tr-TR" sz="1400" u="none" strike="noStrike" dirty="0" err="1">
                          <a:effectLst/>
                        </a:rPr>
                        <a:t>vertigo</a:t>
                      </a:r>
                      <a:r>
                        <a:rPr lang="tr-TR" sz="1400" u="none" strike="noStrike" dirty="0">
                          <a:effectLst/>
                        </a:rPr>
                        <a:t>, </a:t>
                      </a:r>
                      <a:r>
                        <a:rPr lang="tr-TR" sz="1400" u="none" strike="noStrike" dirty="0" err="1">
                          <a:effectLst/>
                        </a:rPr>
                        <a:t>parestezi</a:t>
                      </a:r>
                      <a:r>
                        <a:rPr lang="tr-TR" sz="1400" u="none" strike="noStrike" dirty="0">
                          <a:effectLst/>
                        </a:rPr>
                        <a:t>, </a:t>
                      </a:r>
                      <a:r>
                        <a:rPr lang="tr-TR" sz="1400" u="none" strike="noStrike" dirty="0" err="1">
                          <a:effectLst/>
                        </a:rPr>
                        <a:t>stupor</a:t>
                      </a:r>
                      <a:r>
                        <a:rPr lang="tr-TR" sz="1400" u="none" strike="noStrike" dirty="0">
                          <a:effectLst/>
                        </a:rPr>
                        <a:t>, </a:t>
                      </a:r>
                      <a:r>
                        <a:rPr lang="tr-TR" sz="1400" u="none" strike="noStrike" dirty="0" err="1">
                          <a:effectLst/>
                        </a:rPr>
                        <a:t>insomnia</a:t>
                      </a:r>
                      <a:r>
                        <a:rPr lang="tr-TR" sz="1400" u="none" strike="noStrike" dirty="0">
                          <a:effectLst/>
                        </a:rPr>
                        <a:t>, sinirlilik, </a:t>
                      </a:r>
                      <a:r>
                        <a:rPr lang="tr-TR" sz="1400" u="none" strike="noStrike" dirty="0" err="1">
                          <a:effectLst/>
                        </a:rPr>
                        <a:t>mental</a:t>
                      </a:r>
                      <a:r>
                        <a:rPr lang="tr-TR" sz="1400" u="none" strike="noStrike" dirty="0">
                          <a:effectLst/>
                        </a:rPr>
                        <a:t> </a:t>
                      </a:r>
                      <a:r>
                        <a:rPr lang="tr-TR" sz="1400" u="none" strike="noStrike" dirty="0" err="1">
                          <a:effectLst/>
                        </a:rPr>
                        <a:t>konfüzyon</a:t>
                      </a:r>
                      <a:r>
                        <a:rPr lang="tr-TR" sz="1400" u="none" strike="noStrike" dirty="0">
                          <a:effectLst/>
                        </a:rPr>
                        <a:t>, depresyon, uyku hali, </a:t>
                      </a:r>
                      <a:r>
                        <a:rPr lang="tr-TR" sz="1400" u="none" strike="noStrike" dirty="0" err="1">
                          <a:effectLst/>
                        </a:rPr>
                        <a:t>dispne</a:t>
                      </a:r>
                      <a:r>
                        <a:rPr lang="tr-TR" sz="1400" u="none" strike="noStrike" dirty="0">
                          <a:effectLst/>
                        </a:rPr>
                        <a:t>, ağızda kötü </a:t>
                      </a:r>
                      <a:r>
                        <a:rPr lang="tr-TR" sz="1400" u="none" strike="noStrike" dirty="0" err="1">
                          <a:effectLst/>
                        </a:rPr>
                        <a:t>tad</a:t>
                      </a:r>
                      <a:r>
                        <a:rPr lang="tr-TR" sz="1400" u="none" strike="noStrike" dirty="0">
                          <a:effectLst/>
                        </a:rPr>
                        <a:t>, görsel bozukluk, nazal </a:t>
                      </a:r>
                      <a:r>
                        <a:rPr lang="tr-TR" sz="1400" u="none" strike="noStrike" dirty="0" err="1">
                          <a:effectLst/>
                        </a:rPr>
                        <a:t>konjesyon</a:t>
                      </a:r>
                      <a:r>
                        <a:rPr lang="tr-TR" sz="1400" u="none" strike="noStrike" dirty="0">
                          <a:effectLst/>
                        </a:rPr>
                        <a:t>, </a:t>
                      </a:r>
                      <a:r>
                        <a:rPr lang="tr-TR" sz="1400" u="none" strike="noStrike" dirty="0" err="1">
                          <a:effectLst/>
                        </a:rPr>
                        <a:t>empotans</a:t>
                      </a:r>
                      <a:r>
                        <a:rPr lang="tr-TR" sz="1400" u="none" strike="noStrike" dirty="0">
                          <a:effectLst/>
                        </a:rPr>
                        <a:t>, </a:t>
                      </a:r>
                      <a:r>
                        <a:rPr lang="tr-TR" sz="1400" u="none" strike="noStrike" dirty="0" err="1">
                          <a:effectLst/>
                        </a:rPr>
                        <a:t>dizüri</a:t>
                      </a:r>
                      <a:r>
                        <a:rPr lang="tr-TR" sz="1400" u="none" strike="noStrike" dirty="0">
                          <a:effectLst/>
                        </a:rPr>
                        <a:t>, </a:t>
                      </a:r>
                      <a:r>
                        <a:rPr lang="tr-TR" sz="1400" u="none" strike="noStrike" dirty="0" err="1">
                          <a:effectLst/>
                        </a:rPr>
                        <a:t>noktüri</a:t>
                      </a:r>
                      <a:r>
                        <a:rPr lang="tr-TR" sz="1400" u="none" strike="noStrike" dirty="0">
                          <a:effectLst/>
                        </a:rPr>
                        <a:t>, </a:t>
                      </a:r>
                      <a:r>
                        <a:rPr lang="tr-TR" sz="1400" u="none" strike="noStrike" dirty="0" err="1">
                          <a:effectLst/>
                        </a:rPr>
                        <a:t>enkontitans</a:t>
                      </a:r>
                      <a:r>
                        <a:rPr lang="tr-TR" sz="1400" u="none" strike="noStrike" dirty="0">
                          <a:effectLst/>
                        </a:rPr>
                        <a:t>, böbrek fonksiyon bozukluğu gibi yan etkiler görülebilir</a:t>
                      </a:r>
                      <a:r>
                        <a:rPr lang="tr-TR" sz="1200" u="none" strike="noStrike" dirty="0">
                          <a:effectLst/>
                        </a:rPr>
                        <a:t>.</a:t>
                      </a:r>
                      <a:endParaRPr lang="tr-TR" sz="1200" b="0" i="0" u="none" strike="noStrike" dirty="0">
                        <a:solidFill>
                          <a:srgbClr val="000000"/>
                        </a:solidFill>
                        <a:effectLst/>
                        <a:latin typeface="Calibri" panose="020F0502020204030204" pitchFamily="34" charset="0"/>
                      </a:endParaRPr>
                    </a:p>
                  </a:txBody>
                  <a:tcPr marL="4374" marR="4374" marT="4374" marB="0"/>
                </a:tc>
                <a:tc>
                  <a:txBody>
                    <a:bodyPr/>
                    <a:lstStyle/>
                    <a:p>
                      <a:pPr algn="l" fontAlgn="b"/>
                      <a:r>
                        <a:rPr lang="tr-TR" sz="500" u="none" strike="noStrike">
                          <a:effectLst/>
                        </a:rPr>
                        <a:t> </a:t>
                      </a:r>
                      <a:endParaRPr lang="tr-TR" sz="500" b="0" i="0" u="none" strike="noStrike">
                        <a:solidFill>
                          <a:srgbClr val="000000"/>
                        </a:solidFill>
                        <a:effectLst/>
                        <a:latin typeface="Calibri" panose="020F0502020204030204" pitchFamily="34" charset="0"/>
                      </a:endParaRPr>
                    </a:p>
                  </a:txBody>
                  <a:tcPr marL="4374" marR="4374" marT="4374" marB="0" anchor="b"/>
                </a:tc>
                <a:tc>
                  <a:txBody>
                    <a:bodyPr/>
                    <a:lstStyle/>
                    <a:p>
                      <a:pPr algn="l" fontAlgn="b"/>
                      <a:endParaRPr lang="tr-TR" sz="500" b="0" i="0" u="none" strike="noStrike" dirty="0">
                        <a:solidFill>
                          <a:srgbClr val="000000"/>
                        </a:solidFill>
                        <a:effectLst/>
                        <a:latin typeface="Calibri" panose="020F0502020204030204" pitchFamily="34" charset="0"/>
                      </a:endParaRPr>
                    </a:p>
                  </a:txBody>
                  <a:tcPr marL="4374" marR="4374" marT="4374" marB="0" anchor="b"/>
                </a:tc>
                <a:extLst>
                  <a:ext uri="{0D108BD9-81ED-4DB2-BD59-A6C34878D82A}">
                    <a16:rowId xmlns:a16="http://schemas.microsoft.com/office/drawing/2014/main" xmlns="" val="3222210047"/>
                  </a:ext>
                </a:extLst>
              </a:tr>
            </a:tbl>
          </a:graphicData>
        </a:graphic>
      </p:graphicFrame>
    </p:spTree>
    <p:extLst>
      <p:ext uri="{BB962C8B-B14F-4D97-AF65-F5344CB8AC3E}">
        <p14:creationId xmlns:p14="http://schemas.microsoft.com/office/powerpoint/2010/main" val="373095200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FB6937A-8ADA-4D2A-B080-35DD191376FF}"/>
              </a:ext>
            </a:extLst>
          </p:cNvPr>
          <p:cNvSpPr>
            <a:spLocks noGrp="1"/>
          </p:cNvSpPr>
          <p:nvPr>
            <p:ph type="ctrTitle"/>
          </p:nvPr>
        </p:nvSpPr>
        <p:spPr/>
        <p:txBody>
          <a:bodyPr>
            <a:normAutofit/>
          </a:bodyPr>
          <a:lstStyle/>
          <a:p>
            <a:r>
              <a:rPr lang="tr-TR" sz="4000" dirty="0">
                <a:solidFill>
                  <a:srgbClr val="002060"/>
                </a:solidFill>
                <a:latin typeface="Bell MT" panose="02020503060305020303" pitchFamily="18" charset="0"/>
              </a:rPr>
              <a:t>HEMOSTAZ İLAÇLAR</a:t>
            </a:r>
          </a:p>
        </p:txBody>
      </p:sp>
    </p:spTree>
    <p:extLst>
      <p:ext uri="{BB962C8B-B14F-4D97-AF65-F5344CB8AC3E}">
        <p14:creationId xmlns:p14="http://schemas.microsoft.com/office/powerpoint/2010/main" val="185907872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256572A7-4296-4CA6-9D3D-5A7569430B4F}"/>
              </a:ext>
            </a:extLst>
          </p:cNvPr>
          <p:cNvGraphicFramePr>
            <a:graphicFrameLocks noGrp="1"/>
          </p:cNvGraphicFramePr>
          <p:nvPr>
            <p:extLst>
              <p:ext uri="{D42A27DB-BD31-4B8C-83A1-F6EECF244321}">
                <p14:modId xmlns:p14="http://schemas.microsoft.com/office/powerpoint/2010/main" val="3820177248"/>
              </p:ext>
            </p:extLst>
          </p:nvPr>
        </p:nvGraphicFramePr>
        <p:xfrm>
          <a:off x="0" y="0"/>
          <a:ext cx="12191999" cy="7042548"/>
        </p:xfrm>
        <a:graphic>
          <a:graphicData uri="http://schemas.openxmlformats.org/drawingml/2006/table">
            <a:tbl>
              <a:tblPr>
                <a:tableStyleId>{5C22544A-7EE6-4342-B048-85BDC9FD1C3A}</a:tableStyleId>
              </a:tblPr>
              <a:tblGrid>
                <a:gridCol w="490330">
                  <a:extLst>
                    <a:ext uri="{9D8B030D-6E8A-4147-A177-3AD203B41FA5}">
                      <a16:colId xmlns:a16="http://schemas.microsoft.com/office/drawing/2014/main" xmlns="" val="682929794"/>
                    </a:ext>
                  </a:extLst>
                </a:gridCol>
                <a:gridCol w="1789044">
                  <a:extLst>
                    <a:ext uri="{9D8B030D-6E8A-4147-A177-3AD203B41FA5}">
                      <a16:colId xmlns:a16="http://schemas.microsoft.com/office/drawing/2014/main" xmlns="" val="1467893945"/>
                    </a:ext>
                  </a:extLst>
                </a:gridCol>
                <a:gridCol w="2319130">
                  <a:extLst>
                    <a:ext uri="{9D8B030D-6E8A-4147-A177-3AD203B41FA5}">
                      <a16:colId xmlns:a16="http://schemas.microsoft.com/office/drawing/2014/main" xmlns="" val="845238410"/>
                    </a:ext>
                  </a:extLst>
                </a:gridCol>
                <a:gridCol w="2557670">
                  <a:extLst>
                    <a:ext uri="{9D8B030D-6E8A-4147-A177-3AD203B41FA5}">
                      <a16:colId xmlns:a16="http://schemas.microsoft.com/office/drawing/2014/main" xmlns="" val="2632938580"/>
                    </a:ext>
                  </a:extLst>
                </a:gridCol>
                <a:gridCol w="2517913">
                  <a:extLst>
                    <a:ext uri="{9D8B030D-6E8A-4147-A177-3AD203B41FA5}">
                      <a16:colId xmlns:a16="http://schemas.microsoft.com/office/drawing/2014/main" xmlns="" val="3581770060"/>
                    </a:ext>
                  </a:extLst>
                </a:gridCol>
                <a:gridCol w="2103965">
                  <a:extLst>
                    <a:ext uri="{9D8B030D-6E8A-4147-A177-3AD203B41FA5}">
                      <a16:colId xmlns:a16="http://schemas.microsoft.com/office/drawing/2014/main" xmlns="" val="3705426927"/>
                    </a:ext>
                  </a:extLst>
                </a:gridCol>
                <a:gridCol w="413947">
                  <a:extLst>
                    <a:ext uri="{9D8B030D-6E8A-4147-A177-3AD203B41FA5}">
                      <a16:colId xmlns:a16="http://schemas.microsoft.com/office/drawing/2014/main" xmlns="" val="1196111646"/>
                    </a:ext>
                  </a:extLst>
                </a:gridCol>
              </a:tblGrid>
              <a:tr h="503583">
                <a:tc>
                  <a:txBody>
                    <a:bodyPr/>
                    <a:lstStyle/>
                    <a:p>
                      <a:pPr algn="l" fontAlgn="ctr"/>
                      <a:r>
                        <a:rPr lang="tr-TR" sz="1400" u="none" strike="noStrike">
                          <a:effectLst/>
                        </a:rPr>
                        <a:t> </a:t>
                      </a:r>
                      <a:endParaRPr lang="tr-TR" sz="1400" b="1" i="0" u="none" strike="noStrike">
                        <a:solidFill>
                          <a:srgbClr val="7030A0"/>
                        </a:solidFill>
                        <a:effectLst/>
                        <a:latin typeface="Calibri" panose="020F0502020204030204" pitchFamily="34" charset="0"/>
                      </a:endParaRPr>
                    </a:p>
                  </a:txBody>
                  <a:tcPr marL="5582" marR="5582" marT="5582" marB="0" vert="vert270" anchor="ctr"/>
                </a:tc>
                <a:tc>
                  <a:txBody>
                    <a:bodyPr/>
                    <a:lstStyle/>
                    <a:p>
                      <a:pPr algn="ctr" fontAlgn="ctr"/>
                      <a:r>
                        <a:rPr lang="tr-TR" sz="1400" u="none" strike="noStrike" dirty="0">
                          <a:solidFill>
                            <a:srgbClr val="C00000"/>
                          </a:solidFill>
                          <a:effectLst/>
                        </a:rPr>
                        <a:t>İLAÇ </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ENDİKASYON</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KONTRENDİKASYON</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VERİLİŞ YOLU</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YAN ETKİLERİ</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l" fontAlgn="b"/>
                      <a:endParaRPr lang="tr-TR" sz="600" b="0" i="0" u="none" strike="noStrike">
                        <a:solidFill>
                          <a:srgbClr val="000000"/>
                        </a:solidFill>
                        <a:effectLst/>
                        <a:latin typeface="Calibri" panose="020F0502020204030204" pitchFamily="34" charset="0"/>
                      </a:endParaRPr>
                    </a:p>
                  </a:txBody>
                  <a:tcPr marL="5582" marR="5582" marT="5582" marB="0" anchor="b"/>
                </a:tc>
                <a:extLst>
                  <a:ext uri="{0D108BD9-81ED-4DB2-BD59-A6C34878D82A}">
                    <a16:rowId xmlns:a16="http://schemas.microsoft.com/office/drawing/2014/main" xmlns="" val="3368884277"/>
                  </a:ext>
                </a:extLst>
              </a:tr>
              <a:tr h="6538965">
                <a:tc>
                  <a:txBody>
                    <a:bodyPr/>
                    <a:lstStyle/>
                    <a:p>
                      <a:pPr algn="ctr" fontAlgn="ctr"/>
                      <a:r>
                        <a:rPr lang="tr-TR" sz="1400" u="none" strike="noStrike" dirty="0">
                          <a:solidFill>
                            <a:srgbClr val="7030A0"/>
                          </a:solidFill>
                          <a:effectLst/>
                        </a:rPr>
                        <a:t>ANTİTROMBOSİTLER</a:t>
                      </a:r>
                    </a:p>
                  </a:txBody>
                  <a:tcPr marL="5582" marR="5582" marT="5582" marB="0" vert="vert270" anchor="ctr"/>
                </a:tc>
                <a:tc>
                  <a:txBody>
                    <a:bodyPr/>
                    <a:lstStyle/>
                    <a:p>
                      <a:pPr algn="ctr" fontAlgn="ctr"/>
                      <a:r>
                        <a:rPr lang="tr-TR" sz="1400" u="none" strike="noStrike" dirty="0">
                          <a:solidFill>
                            <a:srgbClr val="FF33CC"/>
                          </a:solidFill>
                          <a:effectLst/>
                        </a:rPr>
                        <a:t>TİKLOPİDİN</a:t>
                      </a:r>
                      <a:endParaRPr lang="tr-TR" sz="1400" b="1" i="0" u="none" strike="noStrike" dirty="0">
                        <a:solidFill>
                          <a:srgbClr val="FF33CC"/>
                        </a:solidFill>
                        <a:effectLst/>
                        <a:latin typeface="Calibri" panose="020F0502020204030204" pitchFamily="34" charset="0"/>
                      </a:endParaRPr>
                    </a:p>
                  </a:txBody>
                  <a:tcPr marL="5582" marR="5582" marT="5582" marB="0" anchor="ctr"/>
                </a:tc>
                <a:tc>
                  <a:txBody>
                    <a:bodyPr/>
                    <a:lstStyle/>
                    <a:p>
                      <a:pPr algn="l" fontAlgn="t"/>
                      <a:r>
                        <a:rPr lang="tr-TR" sz="1400" u="none" strike="noStrike">
                          <a:effectLst/>
                        </a:rPr>
                        <a:t>Ateroskleroza bağlı olarak ilk defa serebral iskemik atak geçiren hastalarda inme,</a:t>
                      </a:r>
                      <a:br>
                        <a:rPr lang="tr-TR" sz="1400" u="none" strike="noStrike">
                          <a:effectLst/>
                        </a:rPr>
                      </a:br>
                      <a:r>
                        <a:rPr lang="tr-TR" sz="1400" u="none" strike="noStrike">
                          <a:effectLst/>
                        </a:rPr>
                        <a:t>miyokard infarktüsü ve vasküler nedenli ölüm gibi arteryel trombotik komplikasyonların</a:t>
                      </a:r>
                      <a:br>
                        <a:rPr lang="tr-TR" sz="1400" u="none" strike="noStrike">
                          <a:effectLst/>
                        </a:rPr>
                      </a:br>
                      <a:r>
                        <a:rPr lang="tr-TR" sz="1400" u="none" strike="noStrike">
                          <a:effectLst/>
                        </a:rPr>
                        <a:t>önlenmesi.İntermitan klodikasyon teşhisi konmuş ve alt ekstremiteleri etkileyen ve kronik</a:t>
                      </a:r>
                      <a:br>
                        <a:rPr lang="tr-TR" sz="1400" u="none" strike="noStrike">
                          <a:effectLst/>
                        </a:rPr>
                      </a:br>
                      <a:r>
                        <a:rPr lang="tr-TR" sz="1400" u="none" strike="noStrike">
                          <a:effectLst/>
                        </a:rPr>
                        <a:t>arteriyosklerozis obliteransı bulunan hastalarda özellikle koroner arterlere ait ciddi iskemik</a:t>
                      </a:r>
                      <a:br>
                        <a:rPr lang="tr-TR" sz="1400" u="none" strike="noStrike">
                          <a:effectLst/>
                        </a:rPr>
                      </a:br>
                      <a:r>
                        <a:rPr lang="tr-TR" sz="1400" u="none" strike="noStrike">
                          <a:effectLst/>
                        </a:rPr>
                        <a:t>olayların önlenmesi.Kronik hemodiyaliz uygulanan hastalardaki, arterio-venöz fistüllerin tekrarlayıcı</a:t>
                      </a:r>
                      <a:br>
                        <a:rPr lang="tr-TR" sz="1400" u="none" strike="noStrike">
                          <a:effectLst/>
                        </a:rPr>
                      </a:br>
                      <a:r>
                        <a:rPr lang="tr-TR" sz="1400" u="none" strike="noStrike">
                          <a:effectLst/>
                        </a:rPr>
                        <a:t>trombozlarının önlenmesi.Koroner damarların içine yerleştirilen protezlerdeki (stent) subakut trombozların önlenmesi</a:t>
                      </a:r>
                      <a:endParaRPr lang="tr-TR" sz="1400" b="0" i="0" u="none" strike="noStrike">
                        <a:solidFill>
                          <a:srgbClr val="000000"/>
                        </a:solidFill>
                        <a:effectLst/>
                        <a:latin typeface="Calibri" panose="020F0502020204030204" pitchFamily="34" charset="0"/>
                      </a:endParaRPr>
                    </a:p>
                  </a:txBody>
                  <a:tcPr marL="5582" marR="5582" marT="5582" marB="0"/>
                </a:tc>
                <a:tc>
                  <a:txBody>
                    <a:bodyPr/>
                    <a:lstStyle/>
                    <a:p>
                      <a:pPr algn="l" rtl="0" fontAlgn="t"/>
                      <a:r>
                        <a:rPr lang="tr-TR" sz="1400" u="none" strike="noStrike">
                          <a:effectLst/>
                        </a:rPr>
                        <a:t>Kanama diyatezi</a:t>
                      </a:r>
                      <a:br>
                        <a:rPr lang="tr-TR" sz="1400" u="none" strike="noStrike">
                          <a:effectLst/>
                        </a:rPr>
                      </a:br>
                      <a:r>
                        <a:rPr lang="tr-TR" sz="1400" u="none" strike="noStrike">
                          <a:effectLst/>
                        </a:rPr>
                        <a:t> Kanamaya meyilli organik lezyonlar: aktif peptik ülser veya akut fazdaki kanamalı</a:t>
                      </a:r>
                      <a:br>
                        <a:rPr lang="tr-TR" sz="1400" u="none" strike="noStrike">
                          <a:effectLst/>
                        </a:rPr>
                      </a:br>
                      <a:r>
                        <a:rPr lang="tr-TR" sz="1400" u="none" strike="noStrike">
                          <a:effectLst/>
                        </a:rPr>
                        <a:t>serebrovasküler hadiseler</a:t>
                      </a:r>
                      <a:br>
                        <a:rPr lang="tr-TR" sz="1400" u="none" strike="noStrike">
                          <a:effectLst/>
                        </a:rPr>
                      </a:br>
                      <a:r>
                        <a:rPr lang="tr-TR" sz="1400" u="none" strike="noStrike">
                          <a:effectLst/>
                        </a:rPr>
                        <a:t> Kanama zamanında uzamaya neden olan kan hastalıkları</a:t>
                      </a:r>
                      <a:br>
                        <a:rPr lang="tr-TR" sz="1400" u="none" strike="noStrike">
                          <a:effectLst/>
                        </a:rPr>
                      </a:br>
                      <a:r>
                        <a:rPr lang="tr-TR" sz="1400" u="none" strike="noStrike">
                          <a:effectLst/>
                        </a:rPr>
                        <a:t> Tiklopidine veya içerdiği yardımcı maddelere karşı aşırı duyarlılık hikayesi</a:t>
                      </a:r>
                      <a:br>
                        <a:rPr lang="tr-TR" sz="1400" u="none" strike="noStrike">
                          <a:effectLst/>
                        </a:rPr>
                      </a:br>
                      <a:r>
                        <a:rPr lang="tr-TR" sz="1400" u="none" strike="noStrike">
                          <a:effectLst/>
                        </a:rPr>
                        <a:t> Ciddi karaciğer yetmezliği olan hastalar</a:t>
                      </a:r>
                      <a:br>
                        <a:rPr lang="tr-TR" sz="1400" u="none" strike="noStrike">
                          <a:effectLst/>
                        </a:rPr>
                      </a:br>
                      <a:r>
                        <a:rPr lang="tr-TR" sz="1400" u="none" strike="noStrike">
                          <a:effectLst/>
                        </a:rPr>
                        <a:t> Lökopeni, nötropeni, trombositopeni, agranülositoz, TTP (trombotik trombositopenik</a:t>
                      </a:r>
                      <a:br>
                        <a:rPr lang="tr-TR" sz="1400" u="none" strike="noStrike">
                          <a:effectLst/>
                        </a:rPr>
                      </a:br>
                      <a:r>
                        <a:rPr lang="tr-TR" sz="1400" u="none" strike="noStrike">
                          <a:effectLst/>
                        </a:rPr>
                        <a:t>purpura) ve aplastik anemi öyküsü olanlar</a:t>
                      </a:r>
                      <a:endParaRPr lang="tr-TR" sz="1400" b="0" i="0" u="none" strike="noStrike">
                        <a:solidFill>
                          <a:srgbClr val="000000"/>
                        </a:solidFill>
                        <a:effectLst/>
                        <a:latin typeface="Calibri" panose="020F0502020204030204" pitchFamily="34" charset="0"/>
                      </a:endParaRPr>
                    </a:p>
                  </a:txBody>
                  <a:tcPr marL="5582" marR="5582" marT="5582" marB="0"/>
                </a:tc>
                <a:tc>
                  <a:txBody>
                    <a:bodyPr/>
                    <a:lstStyle/>
                    <a:p>
                      <a:pPr algn="l" rtl="0" fontAlgn="t"/>
                      <a:r>
                        <a:rPr lang="tr-TR" sz="1400" u="none" strike="noStrike">
                          <a:effectLst/>
                        </a:rPr>
                        <a:t>Erişkinler:Ortalama günlük doz iki tablettir, sabah aksam yemeklerle birlikte ağız yolundan birer tablet alınmalıdır.Koroner stent uygulaması yapılacak vakalarda tedavi, implantasyonun yapılacağı gün veya</a:t>
                      </a:r>
                      <a:br>
                        <a:rPr lang="tr-TR" sz="1400" u="none" strike="noStrike">
                          <a:effectLst/>
                        </a:rPr>
                      </a:br>
                      <a:r>
                        <a:rPr lang="tr-TR" sz="1400" u="none" strike="noStrike">
                          <a:effectLst/>
                        </a:rPr>
                        <a:t>hemen öncesinde başlatılmalıdır ve günde 2 tablet (500 mg) dozunda ve aspirin ile (günde</a:t>
                      </a:r>
                      <a:br>
                        <a:rPr lang="tr-TR" sz="1400" u="none" strike="noStrike">
                          <a:effectLst/>
                        </a:rPr>
                      </a:br>
                      <a:r>
                        <a:rPr lang="tr-TR" sz="1400" u="none" strike="noStrike">
                          <a:effectLst/>
                        </a:rPr>
                        <a:t>100-325 mg) kombine olarak bir ay süreyle devam ettirilmelidir. Daha sonra tedavi sadece</a:t>
                      </a:r>
                      <a:br>
                        <a:rPr lang="tr-TR" sz="1400" u="none" strike="noStrike">
                          <a:effectLst/>
                        </a:rPr>
                      </a:br>
                      <a:r>
                        <a:rPr lang="tr-TR" sz="1400" u="none" strike="noStrike">
                          <a:effectLst/>
                        </a:rPr>
                        <a:t>aspirin ile sürdürülecektir (günde 75-100 mg; maksimum doz 300-325 mg). İmplantasyon</a:t>
                      </a:r>
                      <a:br>
                        <a:rPr lang="tr-TR" sz="1400" u="none" strike="noStrike">
                          <a:effectLst/>
                        </a:rPr>
                      </a:br>
                      <a:r>
                        <a:rPr lang="tr-TR" sz="1400" u="none" strike="noStrike">
                          <a:effectLst/>
                        </a:rPr>
                        <a:t>sonrasında subakut oklüzyonların önlenmesi durumlarında tedavi, implantasyonun hemen</a:t>
                      </a:r>
                      <a:br>
                        <a:rPr lang="tr-TR" sz="1400" u="none" strike="noStrike">
                          <a:effectLst/>
                        </a:rPr>
                      </a:br>
                      <a:r>
                        <a:rPr lang="tr-TR" sz="1400" u="none" strike="noStrike">
                          <a:effectLst/>
                        </a:rPr>
                        <a:t>öncesi veya hemen sonrasında başlatılmalıdır ve aspirin ile 1 ay tedaviye devam  edilmelidir.Pediyatrik hastalarda güvenliliği ve etkililiği kanıtlanmamıştır.Tiklopidinin farmakokinetik özellikleri yaşlılarda değişikliğe uğrar; ancak</a:t>
                      </a:r>
                      <a:br>
                        <a:rPr lang="tr-TR" sz="1400" u="none" strike="noStrike">
                          <a:effectLst/>
                        </a:rPr>
                      </a:br>
                      <a:r>
                        <a:rPr lang="tr-TR" sz="1400" u="none" strike="noStrike">
                          <a:effectLst/>
                        </a:rPr>
                        <a:t>günlük 500 mg’lık dozun farmakolojik ve tedavi edici etkililiği yaştan bağımsızdır.</a:t>
                      </a:r>
                      <a:endParaRPr lang="tr-TR" sz="1400" b="0" i="0" u="none" strike="noStrike">
                        <a:solidFill>
                          <a:srgbClr val="000000"/>
                        </a:solidFill>
                        <a:effectLst/>
                        <a:latin typeface="Calibri" panose="020F0502020204030204" pitchFamily="34" charset="0"/>
                      </a:endParaRPr>
                    </a:p>
                  </a:txBody>
                  <a:tcPr marL="5582" marR="5582" marT="5582" marB="0"/>
                </a:tc>
                <a:tc>
                  <a:txBody>
                    <a:bodyPr/>
                    <a:lstStyle/>
                    <a:p>
                      <a:pPr algn="l" rtl="0" fontAlgn="t"/>
                      <a:r>
                        <a:rPr lang="tr-TR" sz="1400" u="none" strike="noStrike" dirty="0" err="1">
                          <a:effectLst/>
                        </a:rPr>
                        <a:t>Başağrısı</a:t>
                      </a:r>
                      <a:r>
                        <a:rPr lang="tr-TR" sz="1400" u="none" strike="noStrike" dirty="0">
                          <a:effectLst/>
                        </a:rPr>
                        <a:t>, baş dönmesi ve </a:t>
                      </a:r>
                      <a:r>
                        <a:rPr lang="tr-TR" sz="1400" u="none" strike="noStrike" dirty="0" err="1">
                          <a:effectLst/>
                        </a:rPr>
                        <a:t>periferik</a:t>
                      </a:r>
                      <a:r>
                        <a:rPr lang="tr-TR" sz="1400" u="none" strike="noStrike" dirty="0">
                          <a:effectLst/>
                        </a:rPr>
                        <a:t> </a:t>
                      </a:r>
                      <a:r>
                        <a:rPr lang="tr-TR" sz="1400" u="none" strike="noStrike" dirty="0" err="1">
                          <a:effectLst/>
                        </a:rPr>
                        <a:t>nöropati</a:t>
                      </a:r>
                      <a:r>
                        <a:rPr lang="tr-TR" sz="1400" u="none" strike="noStrike" dirty="0">
                          <a:effectLst/>
                        </a:rPr>
                        <a:t> anafilaksi, </a:t>
                      </a:r>
                      <a:r>
                        <a:rPr lang="tr-TR" sz="1400" u="none" strike="noStrike" dirty="0" err="1">
                          <a:effectLst/>
                        </a:rPr>
                        <a:t>Quincke</a:t>
                      </a:r>
                      <a:r>
                        <a:rPr lang="tr-TR" sz="1400" u="none" strike="noStrike" dirty="0">
                          <a:effectLst/>
                        </a:rPr>
                        <a:t> ödemi, </a:t>
                      </a:r>
                      <a:r>
                        <a:rPr lang="tr-TR" sz="1400" u="none" strike="noStrike" dirty="0" err="1">
                          <a:effectLst/>
                        </a:rPr>
                        <a:t>artralji</a:t>
                      </a:r>
                      <a:r>
                        <a:rPr lang="tr-TR" sz="1400" u="none" strike="noStrike" dirty="0">
                          <a:effectLst/>
                        </a:rPr>
                        <a:t>, </a:t>
                      </a:r>
                      <a:r>
                        <a:rPr lang="tr-TR" sz="1400" u="none" strike="noStrike" dirty="0" err="1">
                          <a:effectLst/>
                        </a:rPr>
                        <a:t>vaskülit</a:t>
                      </a:r>
                      <a:r>
                        <a:rPr lang="tr-TR" sz="1400" u="none" strike="noStrike" dirty="0">
                          <a:effectLst/>
                        </a:rPr>
                        <a:t>, </a:t>
                      </a:r>
                      <a:r>
                        <a:rPr lang="tr-TR" sz="1400" u="none" strike="noStrike" dirty="0" err="1">
                          <a:effectLst/>
                        </a:rPr>
                        <a:t>lupus</a:t>
                      </a:r>
                      <a:r>
                        <a:rPr lang="tr-TR" sz="1400" u="none" strike="noStrike" dirty="0">
                          <a:effectLst/>
                        </a:rPr>
                        <a:t> sendromu, bazen böbrek</a:t>
                      </a:r>
                      <a:br>
                        <a:rPr lang="tr-TR" sz="1400" u="none" strike="noStrike" dirty="0">
                          <a:effectLst/>
                        </a:rPr>
                      </a:br>
                      <a:r>
                        <a:rPr lang="tr-TR" sz="1400" u="none" strike="noStrike" dirty="0">
                          <a:effectLst/>
                        </a:rPr>
                        <a:t>yetmezliğine neden olabilen </a:t>
                      </a:r>
                      <a:r>
                        <a:rPr lang="tr-TR" sz="1400" u="none" strike="noStrike" dirty="0" err="1">
                          <a:effectLst/>
                        </a:rPr>
                        <a:t>hipersensitivite</a:t>
                      </a:r>
                      <a:r>
                        <a:rPr lang="tr-TR" sz="1400" u="none" strike="noStrike" dirty="0">
                          <a:effectLst/>
                        </a:rPr>
                        <a:t> nefropatisi, alerjik </a:t>
                      </a:r>
                      <a:r>
                        <a:rPr lang="tr-TR" sz="1400" u="none" strike="noStrike" dirty="0" err="1">
                          <a:effectLst/>
                        </a:rPr>
                        <a:t>pnömopati</a:t>
                      </a:r>
                      <a:r>
                        <a:rPr lang="tr-TR" sz="1400" u="none" strike="noStrike" dirty="0">
                          <a:effectLst/>
                        </a:rPr>
                        <a:t>, </a:t>
                      </a:r>
                      <a:r>
                        <a:rPr lang="tr-TR" sz="1400" u="none" strike="noStrike" dirty="0" err="1">
                          <a:effectLst/>
                        </a:rPr>
                        <a:t>eozinofili</a:t>
                      </a:r>
                      <a:endParaRPr lang="tr-TR" sz="1400" b="0" i="0" u="none" strike="noStrike" dirty="0">
                        <a:solidFill>
                          <a:srgbClr val="000000"/>
                        </a:solidFill>
                        <a:effectLst/>
                        <a:latin typeface="Calibri" panose="020F0502020204030204" pitchFamily="34" charset="0"/>
                      </a:endParaRPr>
                    </a:p>
                  </a:txBody>
                  <a:tcPr marL="5582" marR="5582" marT="5582" marB="0"/>
                </a:tc>
                <a:tc>
                  <a:txBody>
                    <a:bodyPr/>
                    <a:lstStyle/>
                    <a:p>
                      <a:pPr algn="l" fontAlgn="b"/>
                      <a:endParaRPr lang="tr-TR" sz="600" b="0" i="0" u="none" strike="noStrike" dirty="0">
                        <a:solidFill>
                          <a:srgbClr val="000000"/>
                        </a:solidFill>
                        <a:effectLst/>
                        <a:latin typeface="Calibri" panose="020F0502020204030204" pitchFamily="34" charset="0"/>
                      </a:endParaRPr>
                    </a:p>
                  </a:txBody>
                  <a:tcPr marL="5582" marR="5582" marT="5582" marB="0" anchor="b"/>
                </a:tc>
                <a:extLst>
                  <a:ext uri="{0D108BD9-81ED-4DB2-BD59-A6C34878D82A}">
                    <a16:rowId xmlns:a16="http://schemas.microsoft.com/office/drawing/2014/main" xmlns="" val="2186472132"/>
                  </a:ext>
                </a:extLst>
              </a:tr>
            </a:tbl>
          </a:graphicData>
        </a:graphic>
      </p:graphicFrame>
    </p:spTree>
    <p:extLst>
      <p:ext uri="{BB962C8B-B14F-4D97-AF65-F5344CB8AC3E}">
        <p14:creationId xmlns:p14="http://schemas.microsoft.com/office/powerpoint/2010/main" val="208517245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a:extLst>
              <a:ext uri="{FF2B5EF4-FFF2-40B4-BE49-F238E27FC236}">
                <a16:creationId xmlns:a16="http://schemas.microsoft.com/office/drawing/2014/main" xmlns="" id="{147CD14E-B7CF-45E2-8891-2D87BE709E10}"/>
              </a:ext>
            </a:extLst>
          </p:cNvPr>
          <p:cNvGraphicFramePr>
            <a:graphicFrameLocks noGrp="1"/>
          </p:cNvGraphicFramePr>
          <p:nvPr>
            <p:extLst>
              <p:ext uri="{D42A27DB-BD31-4B8C-83A1-F6EECF244321}">
                <p14:modId xmlns:p14="http://schemas.microsoft.com/office/powerpoint/2010/main" val="3928038659"/>
              </p:ext>
            </p:extLst>
          </p:nvPr>
        </p:nvGraphicFramePr>
        <p:xfrm>
          <a:off x="0" y="0"/>
          <a:ext cx="12191999" cy="6858000"/>
        </p:xfrm>
        <a:graphic>
          <a:graphicData uri="http://schemas.openxmlformats.org/drawingml/2006/table">
            <a:tbl>
              <a:tblPr>
                <a:tableStyleId>{5C22544A-7EE6-4342-B048-85BDC9FD1C3A}</a:tableStyleId>
              </a:tblPr>
              <a:tblGrid>
                <a:gridCol w="543339">
                  <a:extLst>
                    <a:ext uri="{9D8B030D-6E8A-4147-A177-3AD203B41FA5}">
                      <a16:colId xmlns:a16="http://schemas.microsoft.com/office/drawing/2014/main" xmlns="" val="3258126623"/>
                    </a:ext>
                  </a:extLst>
                </a:gridCol>
                <a:gridCol w="1577009">
                  <a:extLst>
                    <a:ext uri="{9D8B030D-6E8A-4147-A177-3AD203B41FA5}">
                      <a16:colId xmlns:a16="http://schemas.microsoft.com/office/drawing/2014/main" xmlns="" val="1268633357"/>
                    </a:ext>
                  </a:extLst>
                </a:gridCol>
                <a:gridCol w="2451652">
                  <a:extLst>
                    <a:ext uri="{9D8B030D-6E8A-4147-A177-3AD203B41FA5}">
                      <a16:colId xmlns:a16="http://schemas.microsoft.com/office/drawing/2014/main" xmlns="" val="492582437"/>
                    </a:ext>
                  </a:extLst>
                </a:gridCol>
                <a:gridCol w="2451652">
                  <a:extLst>
                    <a:ext uri="{9D8B030D-6E8A-4147-A177-3AD203B41FA5}">
                      <a16:colId xmlns:a16="http://schemas.microsoft.com/office/drawing/2014/main" xmlns="" val="511552145"/>
                    </a:ext>
                  </a:extLst>
                </a:gridCol>
                <a:gridCol w="2637183">
                  <a:extLst>
                    <a:ext uri="{9D8B030D-6E8A-4147-A177-3AD203B41FA5}">
                      <a16:colId xmlns:a16="http://schemas.microsoft.com/office/drawing/2014/main" xmlns="" val="1766925963"/>
                    </a:ext>
                  </a:extLst>
                </a:gridCol>
                <a:gridCol w="2117217">
                  <a:extLst>
                    <a:ext uri="{9D8B030D-6E8A-4147-A177-3AD203B41FA5}">
                      <a16:colId xmlns:a16="http://schemas.microsoft.com/office/drawing/2014/main" xmlns="" val="2625782840"/>
                    </a:ext>
                  </a:extLst>
                </a:gridCol>
                <a:gridCol w="413947">
                  <a:extLst>
                    <a:ext uri="{9D8B030D-6E8A-4147-A177-3AD203B41FA5}">
                      <a16:colId xmlns:a16="http://schemas.microsoft.com/office/drawing/2014/main" xmlns="" val="1454100699"/>
                    </a:ext>
                  </a:extLst>
                </a:gridCol>
              </a:tblGrid>
              <a:tr h="561760">
                <a:tc>
                  <a:txBody>
                    <a:bodyPr/>
                    <a:lstStyle/>
                    <a:p>
                      <a:pPr algn="l" fontAlgn="ctr"/>
                      <a:r>
                        <a:rPr lang="tr-TR" sz="1400" u="none" strike="noStrike">
                          <a:effectLst/>
                        </a:rPr>
                        <a:t> </a:t>
                      </a:r>
                      <a:endParaRPr lang="tr-TR" sz="1400" b="1" i="0" u="none" strike="noStrike">
                        <a:solidFill>
                          <a:srgbClr val="7030A0"/>
                        </a:solidFill>
                        <a:effectLst/>
                        <a:latin typeface="Calibri" panose="020F0502020204030204" pitchFamily="34" charset="0"/>
                      </a:endParaRPr>
                    </a:p>
                  </a:txBody>
                  <a:tcPr marL="5582" marR="5582" marT="5582" marB="0" vert="vert270" anchor="ctr"/>
                </a:tc>
                <a:tc>
                  <a:txBody>
                    <a:bodyPr/>
                    <a:lstStyle/>
                    <a:p>
                      <a:pPr algn="ctr" fontAlgn="ctr"/>
                      <a:r>
                        <a:rPr lang="tr-TR" sz="1400" u="none" strike="noStrike" dirty="0">
                          <a:solidFill>
                            <a:srgbClr val="C00000"/>
                          </a:solidFill>
                          <a:effectLst/>
                        </a:rPr>
                        <a:t>İLAÇ</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ENDİKASYON</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KONTRENDİKASYON</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VERİLİŞ YOLU</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YAN ETKİLERİ</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l" fontAlgn="b"/>
                      <a:endParaRPr lang="tr-TR" sz="600" b="0" i="0" u="none" strike="noStrike">
                        <a:solidFill>
                          <a:srgbClr val="000000"/>
                        </a:solidFill>
                        <a:effectLst/>
                        <a:latin typeface="Calibri" panose="020F0502020204030204" pitchFamily="34" charset="0"/>
                      </a:endParaRPr>
                    </a:p>
                  </a:txBody>
                  <a:tcPr marL="5582" marR="5582" marT="5582" marB="0" anchor="b"/>
                </a:tc>
                <a:extLst>
                  <a:ext uri="{0D108BD9-81ED-4DB2-BD59-A6C34878D82A}">
                    <a16:rowId xmlns:a16="http://schemas.microsoft.com/office/drawing/2014/main" xmlns="" val="3175659616"/>
                  </a:ext>
                </a:extLst>
              </a:tr>
              <a:tr h="6296240">
                <a:tc>
                  <a:txBody>
                    <a:bodyPr/>
                    <a:lstStyle/>
                    <a:p>
                      <a:pPr algn="ctr" fontAlgn="ctr"/>
                      <a:r>
                        <a:rPr lang="tr-TR" sz="1400" b="0" u="none" strike="noStrike" dirty="0">
                          <a:solidFill>
                            <a:srgbClr val="7030A0"/>
                          </a:solidFill>
                          <a:effectLst/>
                        </a:rPr>
                        <a:t>ANTİTROMBOSİTLER</a:t>
                      </a:r>
                      <a:endParaRPr lang="tr-TR" sz="1400" b="0" i="0" u="none" strike="noStrike" dirty="0">
                        <a:solidFill>
                          <a:srgbClr val="7030A0"/>
                        </a:solidFill>
                        <a:effectLst/>
                        <a:latin typeface="Calibri" panose="020F0502020204030204" pitchFamily="34" charset="0"/>
                      </a:endParaRPr>
                    </a:p>
                  </a:txBody>
                  <a:tcPr marL="5582" marR="5582" marT="5582" marB="0" vert="vert270" anchor="ctr"/>
                </a:tc>
                <a:tc>
                  <a:txBody>
                    <a:bodyPr/>
                    <a:lstStyle/>
                    <a:p>
                      <a:pPr algn="ctr" fontAlgn="ctr"/>
                      <a:r>
                        <a:rPr lang="tr-TR" sz="1400" u="none" strike="noStrike" dirty="0">
                          <a:solidFill>
                            <a:srgbClr val="FF33CC"/>
                          </a:solidFill>
                          <a:effectLst/>
                        </a:rPr>
                        <a:t>KLOPİDOGREL</a:t>
                      </a:r>
                      <a:endParaRPr lang="tr-TR" sz="1400" b="1" i="0" u="none" strike="noStrike" dirty="0">
                        <a:solidFill>
                          <a:srgbClr val="FF33CC"/>
                        </a:solidFill>
                        <a:effectLst/>
                        <a:latin typeface="Calibri" panose="020F0502020204030204" pitchFamily="34" charset="0"/>
                      </a:endParaRPr>
                    </a:p>
                  </a:txBody>
                  <a:tcPr marL="5582" marR="5582" marT="5582" marB="0" anchor="ctr"/>
                </a:tc>
                <a:tc>
                  <a:txBody>
                    <a:bodyPr/>
                    <a:lstStyle/>
                    <a:p>
                      <a:pPr algn="l" fontAlgn="t"/>
                      <a:r>
                        <a:rPr lang="tr-TR" sz="1400" u="none" strike="noStrike" dirty="0" err="1">
                          <a:effectLst/>
                        </a:rPr>
                        <a:t>Semptomatik</a:t>
                      </a:r>
                      <a:r>
                        <a:rPr lang="tr-TR" sz="1400" u="none" strike="noStrike" dirty="0">
                          <a:effectLst/>
                        </a:rPr>
                        <a:t> </a:t>
                      </a:r>
                      <a:r>
                        <a:rPr lang="tr-TR" sz="1400" u="none" strike="noStrike" dirty="0" err="1">
                          <a:effectLst/>
                        </a:rPr>
                        <a:t>aterosklerotik</a:t>
                      </a:r>
                      <a:r>
                        <a:rPr lang="tr-TR" sz="1400" u="none" strike="noStrike" dirty="0">
                          <a:effectLst/>
                        </a:rPr>
                        <a:t> hastalık öyküsü olan hastalarda (geçirilmiş </a:t>
                      </a:r>
                      <a:r>
                        <a:rPr lang="tr-TR" sz="1400" u="none" strike="noStrike" dirty="0" err="1">
                          <a:effectLst/>
                        </a:rPr>
                        <a:t>strok</a:t>
                      </a:r>
                      <a:r>
                        <a:rPr lang="tr-TR" sz="1400" u="none" strike="noStrike" dirty="0">
                          <a:effectLst/>
                        </a:rPr>
                        <a:t>, geçirilmiş </a:t>
                      </a:r>
                      <a:r>
                        <a:rPr lang="tr-TR" sz="1400" u="none" strike="noStrike" dirty="0" err="1">
                          <a:effectLst/>
                        </a:rPr>
                        <a:t>miyokard</a:t>
                      </a:r>
                      <a:r>
                        <a:rPr lang="tr-TR" sz="1400" u="none" strike="noStrike" dirty="0">
                          <a:effectLst/>
                        </a:rPr>
                        <a:t> </a:t>
                      </a:r>
                      <a:r>
                        <a:rPr lang="tr-TR" sz="1400" u="none" strike="noStrike" dirty="0" err="1">
                          <a:effectLst/>
                        </a:rPr>
                        <a:t>infarktüsü,periferik</a:t>
                      </a:r>
                      <a:r>
                        <a:rPr lang="tr-TR" sz="1400" u="none" strike="noStrike" dirty="0">
                          <a:effectLst/>
                        </a:rPr>
                        <a:t> arter hastalığı gibi) </a:t>
                      </a:r>
                      <a:r>
                        <a:rPr lang="tr-TR" sz="1400" u="none" strike="noStrike" dirty="0" err="1">
                          <a:effectLst/>
                        </a:rPr>
                        <a:t>vasküler</a:t>
                      </a:r>
                      <a:r>
                        <a:rPr lang="tr-TR" sz="1400" u="none" strike="noStrike" dirty="0">
                          <a:effectLst/>
                        </a:rPr>
                        <a:t> </a:t>
                      </a:r>
                      <a:r>
                        <a:rPr lang="tr-TR" sz="1400" u="none" strike="noStrike" dirty="0" err="1">
                          <a:effectLst/>
                        </a:rPr>
                        <a:t>iskemik</a:t>
                      </a:r>
                      <a:r>
                        <a:rPr lang="tr-TR" sz="1400" u="none" strike="noStrike" dirty="0">
                          <a:effectLst/>
                        </a:rPr>
                        <a:t> olayların (</a:t>
                      </a:r>
                      <a:r>
                        <a:rPr lang="tr-TR" sz="1400" u="none" strike="noStrike" dirty="0" err="1">
                          <a:effectLst/>
                        </a:rPr>
                        <a:t>miyokard</a:t>
                      </a:r>
                      <a:r>
                        <a:rPr lang="tr-TR" sz="1400" u="none" strike="noStrike" dirty="0">
                          <a:effectLst/>
                        </a:rPr>
                        <a:t> </a:t>
                      </a:r>
                      <a:r>
                        <a:rPr lang="tr-TR" sz="1400" u="none" strike="noStrike" dirty="0" err="1">
                          <a:effectLst/>
                        </a:rPr>
                        <a:t>infarktüsü</a:t>
                      </a:r>
                      <a:r>
                        <a:rPr lang="tr-TR" sz="1400" u="none" strike="noStrike" dirty="0">
                          <a:effectLst/>
                        </a:rPr>
                        <a:t>, </a:t>
                      </a:r>
                      <a:r>
                        <a:rPr lang="tr-TR" sz="1400" u="none" strike="noStrike" dirty="0" err="1">
                          <a:effectLst/>
                        </a:rPr>
                        <a:t>strok</a:t>
                      </a:r>
                      <a:r>
                        <a:rPr lang="tr-TR" sz="1400" u="none" strike="noStrike" dirty="0">
                          <a:effectLst/>
                        </a:rPr>
                        <a:t>, </a:t>
                      </a:r>
                      <a:r>
                        <a:rPr lang="tr-TR" sz="1400" u="none" strike="noStrike" dirty="0" err="1">
                          <a:effectLst/>
                        </a:rPr>
                        <a:t>vasküler</a:t>
                      </a:r>
                      <a:r>
                        <a:rPr lang="tr-TR" sz="1400" u="none" strike="noStrike" dirty="0">
                          <a:effectLst/>
                        </a:rPr>
                        <a:t> ölüm) önlenmesinde </a:t>
                      </a:r>
                      <a:r>
                        <a:rPr lang="tr-TR" sz="1400" u="none" strike="noStrike" dirty="0" err="1">
                          <a:effectLst/>
                        </a:rPr>
                        <a:t>endikedir</a:t>
                      </a:r>
                      <a:r>
                        <a:rPr lang="tr-TR" sz="1400" u="none" strike="noStrike" dirty="0">
                          <a:effectLst/>
                        </a:rPr>
                        <a:t>.</a:t>
                      </a:r>
                      <a:endParaRPr lang="tr-TR" sz="1400" b="0" i="0" u="none" strike="noStrike" dirty="0">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dirty="0">
                          <a:effectLst/>
                        </a:rPr>
                        <a:t>İlacın bileşimindeki herhangi bir maddeye karşı aşırı duyarlık, </a:t>
                      </a:r>
                      <a:r>
                        <a:rPr lang="tr-TR" sz="1400" u="none" strike="noStrike" dirty="0" err="1">
                          <a:effectLst/>
                        </a:rPr>
                        <a:t>peptik</a:t>
                      </a:r>
                      <a:r>
                        <a:rPr lang="tr-TR" sz="1400" u="none" strike="noStrike" dirty="0">
                          <a:effectLst/>
                        </a:rPr>
                        <a:t> ülser ve </a:t>
                      </a:r>
                      <a:r>
                        <a:rPr lang="tr-TR" sz="1400" u="none" strike="noStrike" dirty="0" err="1">
                          <a:effectLst/>
                        </a:rPr>
                        <a:t>intrakraniyal</a:t>
                      </a:r>
                      <a:r>
                        <a:rPr lang="tr-TR" sz="1400" u="none" strike="noStrike" dirty="0">
                          <a:effectLst/>
                        </a:rPr>
                        <a:t> </a:t>
                      </a:r>
                      <a:r>
                        <a:rPr lang="tr-TR" sz="1400" u="none" strike="noStrike" dirty="0" err="1">
                          <a:effectLst/>
                        </a:rPr>
                        <a:t>hemoraji</a:t>
                      </a:r>
                      <a:r>
                        <a:rPr lang="tr-TR" sz="1400" u="none" strike="noStrike" dirty="0">
                          <a:effectLst/>
                        </a:rPr>
                        <a:t> gibi aktif patolojik kanamalarda </a:t>
                      </a:r>
                      <a:r>
                        <a:rPr lang="tr-TR" sz="1400" u="none" strike="noStrike" dirty="0" err="1">
                          <a:effectLst/>
                        </a:rPr>
                        <a:t>kontrendikedir</a:t>
                      </a:r>
                      <a:r>
                        <a:rPr lang="tr-TR" sz="1400" u="none" strike="noStrike" dirty="0">
                          <a:effectLst/>
                        </a:rPr>
                        <a:t/>
                      </a:r>
                      <a:br>
                        <a:rPr lang="tr-TR" sz="1400" u="none" strike="noStrike" dirty="0">
                          <a:effectLst/>
                        </a:rPr>
                      </a:br>
                      <a:endParaRPr lang="tr-TR" sz="1400" b="0" i="0" u="none" strike="noStrike" dirty="0">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a:effectLst/>
                        </a:rPr>
                        <a:t>yetişkinlerde günde 75 mg'lık tek doz halinde verilmelidir. Yaşlı hastalarda veya böbrek yetmezliği olan hastalarda doz ayarlaması yapılması gerekli değildir. 18 yaşından küçük hastalarda güvenirliği ve etkinliği tespit edilmemiştir. Günde bir kez yemekle beraber veya yemek aralarında alınabilir.</a:t>
                      </a:r>
                      <a:endParaRPr lang="tr-TR" sz="1400" b="0" i="0" u="none" strike="noStrike">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dirty="0" err="1">
                          <a:effectLst/>
                        </a:rPr>
                        <a:t>Hemorajik</a:t>
                      </a:r>
                      <a:r>
                        <a:rPr lang="tr-TR" sz="1400" u="none" strike="noStrike" dirty="0">
                          <a:effectLst/>
                        </a:rPr>
                        <a:t>: </a:t>
                      </a:r>
                      <a:r>
                        <a:rPr lang="tr-TR" sz="1400" u="none" strike="noStrike" dirty="0" err="1">
                          <a:effectLst/>
                        </a:rPr>
                        <a:t>Gastrointestinal</a:t>
                      </a:r>
                      <a:r>
                        <a:rPr lang="tr-TR" sz="1400" u="none" strike="noStrike" dirty="0">
                          <a:effectLst/>
                        </a:rPr>
                        <a:t> </a:t>
                      </a:r>
                      <a:r>
                        <a:rPr lang="tr-TR" sz="1400" u="none" strike="noStrike" dirty="0" err="1">
                          <a:effectLst/>
                        </a:rPr>
                        <a:t>hemoraji</a:t>
                      </a:r>
                      <a:r>
                        <a:rPr lang="tr-TR" sz="1400" u="none" strike="noStrike" dirty="0">
                          <a:effectLst/>
                        </a:rPr>
                        <a:t> (%1.99), </a:t>
                      </a:r>
                      <a:r>
                        <a:rPr lang="tr-TR" sz="1400" u="none" strike="noStrike" dirty="0" err="1">
                          <a:effectLst/>
                        </a:rPr>
                        <a:t>intrakraniyal</a:t>
                      </a:r>
                      <a:r>
                        <a:rPr lang="tr-TR" sz="1400" u="none" strike="noStrike" dirty="0">
                          <a:effectLst/>
                        </a:rPr>
                        <a:t> </a:t>
                      </a:r>
                      <a:r>
                        <a:rPr lang="tr-TR" sz="1400" u="none" strike="noStrike" dirty="0" err="1">
                          <a:effectLst/>
                        </a:rPr>
                        <a:t>hemoraji</a:t>
                      </a:r>
                      <a:r>
                        <a:rPr lang="tr-TR" sz="1400" u="none" strike="noStrike" dirty="0">
                          <a:effectLst/>
                        </a:rPr>
                        <a:t> (%0.35). </a:t>
                      </a:r>
                      <a:r>
                        <a:rPr lang="tr-TR" sz="1400" u="none" strike="noStrike" dirty="0" err="1">
                          <a:effectLst/>
                        </a:rPr>
                        <a:t>Gastrointestinal</a:t>
                      </a:r>
                      <a:r>
                        <a:rPr lang="tr-TR" sz="1400" u="none" strike="noStrike" dirty="0">
                          <a:effectLst/>
                        </a:rPr>
                        <a:t>: </a:t>
                      </a:r>
                      <a:r>
                        <a:rPr lang="tr-TR" sz="1400" u="none" strike="noStrike" dirty="0" err="1">
                          <a:effectLst/>
                        </a:rPr>
                        <a:t>Klopidogrel</a:t>
                      </a:r>
                      <a:r>
                        <a:rPr lang="tr-TR" sz="1400" u="none" strike="noStrike" dirty="0">
                          <a:effectLst/>
                        </a:rPr>
                        <a:t> alan hastalarda düşük oranda </a:t>
                      </a:r>
                      <a:r>
                        <a:rPr lang="tr-TR" sz="1400" u="none" strike="noStrike" dirty="0" err="1">
                          <a:effectLst/>
                        </a:rPr>
                        <a:t>gastrointestinal</a:t>
                      </a:r>
                      <a:r>
                        <a:rPr lang="tr-TR" sz="1400" u="none" strike="noStrike" dirty="0">
                          <a:effectLst/>
                        </a:rPr>
                        <a:t> etki (</a:t>
                      </a:r>
                      <a:r>
                        <a:rPr lang="tr-TR" sz="1400" u="none" strike="noStrike" dirty="0" err="1">
                          <a:effectLst/>
                        </a:rPr>
                        <a:t>örn</a:t>
                      </a:r>
                      <a:r>
                        <a:rPr lang="tr-TR" sz="1400" u="none" strike="noStrike" dirty="0">
                          <a:effectLst/>
                        </a:rPr>
                        <a:t>. karın ağrısı, </a:t>
                      </a:r>
                      <a:r>
                        <a:rPr lang="tr-TR" sz="1400" u="none" strike="noStrike" dirty="0" err="1">
                          <a:effectLst/>
                        </a:rPr>
                        <a:t>dispepsi</a:t>
                      </a:r>
                      <a:r>
                        <a:rPr lang="tr-TR" sz="1400" u="none" strike="noStrike" dirty="0">
                          <a:effectLst/>
                        </a:rPr>
                        <a:t>, gastrit ve </a:t>
                      </a:r>
                      <a:r>
                        <a:rPr lang="tr-TR" sz="1400" u="none" strike="noStrike" dirty="0" err="1">
                          <a:effectLst/>
                        </a:rPr>
                        <a:t>konstipasyon</a:t>
                      </a:r>
                      <a:r>
                        <a:rPr lang="tr-TR" sz="1400" u="none" strike="noStrike" dirty="0">
                          <a:effectLst/>
                        </a:rPr>
                        <a:t>) görülmüştür. Deri döküntüsü görülen hasta oranı %4.2'dir. Ancak, bu etkiler genellikle hafif ve geçici niteliktedir. Pazarlama sonrası aşırı duyarlılık reaksiyonları ve çok nadir olarak </a:t>
                      </a:r>
                      <a:r>
                        <a:rPr lang="tr-TR" sz="1400" u="none" strike="noStrike" dirty="0" err="1">
                          <a:effectLst/>
                        </a:rPr>
                        <a:t>bronkospazm</a:t>
                      </a:r>
                      <a:r>
                        <a:rPr lang="tr-TR" sz="1400" u="none" strike="noStrike" dirty="0">
                          <a:effectLst/>
                        </a:rPr>
                        <a:t>, </a:t>
                      </a:r>
                      <a:r>
                        <a:rPr lang="tr-TR" sz="1400" u="none" strike="noStrike" dirty="0" err="1">
                          <a:effectLst/>
                        </a:rPr>
                        <a:t>anjiyoödem</a:t>
                      </a:r>
                      <a:r>
                        <a:rPr lang="tr-TR" sz="1400" u="none" strike="noStrike" dirty="0">
                          <a:effectLst/>
                        </a:rPr>
                        <a:t> veya </a:t>
                      </a:r>
                      <a:r>
                        <a:rPr lang="tr-TR" sz="1400" u="none" strike="noStrike" dirty="0" err="1">
                          <a:effectLst/>
                        </a:rPr>
                        <a:t>anafilaktik</a:t>
                      </a:r>
                      <a:r>
                        <a:rPr lang="tr-TR" sz="1400" u="none" strike="noStrike" dirty="0">
                          <a:effectLst/>
                        </a:rPr>
                        <a:t> reaksiyonlar bildirilmiştir.</a:t>
                      </a:r>
                      <a:endParaRPr lang="tr-TR" sz="1400" b="0" i="0" u="none" strike="noStrike" dirty="0">
                        <a:solidFill>
                          <a:srgbClr val="000000"/>
                        </a:solidFill>
                        <a:effectLst/>
                        <a:latin typeface="Calibri" panose="020F0502020204030204" pitchFamily="34" charset="0"/>
                      </a:endParaRPr>
                    </a:p>
                  </a:txBody>
                  <a:tcPr marL="5582" marR="5582" marT="5582" marB="0"/>
                </a:tc>
                <a:tc>
                  <a:txBody>
                    <a:bodyPr/>
                    <a:lstStyle/>
                    <a:p>
                      <a:pPr algn="l" fontAlgn="b"/>
                      <a:endParaRPr lang="tr-TR" sz="600" b="0" i="0" u="none" strike="noStrike" dirty="0">
                        <a:solidFill>
                          <a:srgbClr val="000000"/>
                        </a:solidFill>
                        <a:effectLst/>
                        <a:latin typeface="Calibri" panose="020F0502020204030204" pitchFamily="34" charset="0"/>
                      </a:endParaRPr>
                    </a:p>
                  </a:txBody>
                  <a:tcPr marL="5582" marR="5582" marT="5582" marB="0" anchor="b"/>
                </a:tc>
                <a:extLst>
                  <a:ext uri="{0D108BD9-81ED-4DB2-BD59-A6C34878D82A}">
                    <a16:rowId xmlns:a16="http://schemas.microsoft.com/office/drawing/2014/main" xmlns="" val="3884135874"/>
                  </a:ext>
                </a:extLst>
              </a:tr>
            </a:tbl>
          </a:graphicData>
        </a:graphic>
      </p:graphicFrame>
    </p:spTree>
    <p:extLst>
      <p:ext uri="{BB962C8B-B14F-4D97-AF65-F5344CB8AC3E}">
        <p14:creationId xmlns:p14="http://schemas.microsoft.com/office/powerpoint/2010/main" val="125600786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F8003A03-E56F-44AB-ADC2-718345B6D50D}"/>
              </a:ext>
            </a:extLst>
          </p:cNvPr>
          <p:cNvGraphicFramePr>
            <a:graphicFrameLocks noGrp="1"/>
          </p:cNvGraphicFramePr>
          <p:nvPr>
            <p:extLst>
              <p:ext uri="{D42A27DB-BD31-4B8C-83A1-F6EECF244321}">
                <p14:modId xmlns:p14="http://schemas.microsoft.com/office/powerpoint/2010/main" val="947670871"/>
              </p:ext>
            </p:extLst>
          </p:nvPr>
        </p:nvGraphicFramePr>
        <p:xfrm>
          <a:off x="0" y="0"/>
          <a:ext cx="12191999" cy="6858000"/>
        </p:xfrm>
        <a:graphic>
          <a:graphicData uri="http://schemas.openxmlformats.org/drawingml/2006/table">
            <a:tbl>
              <a:tblPr>
                <a:tableStyleId>{5C22544A-7EE6-4342-B048-85BDC9FD1C3A}</a:tableStyleId>
              </a:tblPr>
              <a:tblGrid>
                <a:gridCol w="490330">
                  <a:extLst>
                    <a:ext uri="{9D8B030D-6E8A-4147-A177-3AD203B41FA5}">
                      <a16:colId xmlns:a16="http://schemas.microsoft.com/office/drawing/2014/main" xmlns="" val="68653486"/>
                    </a:ext>
                  </a:extLst>
                </a:gridCol>
                <a:gridCol w="1736035">
                  <a:extLst>
                    <a:ext uri="{9D8B030D-6E8A-4147-A177-3AD203B41FA5}">
                      <a16:colId xmlns:a16="http://schemas.microsoft.com/office/drawing/2014/main" xmlns="" val="1490922342"/>
                    </a:ext>
                  </a:extLst>
                </a:gridCol>
                <a:gridCol w="2584174">
                  <a:extLst>
                    <a:ext uri="{9D8B030D-6E8A-4147-A177-3AD203B41FA5}">
                      <a16:colId xmlns:a16="http://schemas.microsoft.com/office/drawing/2014/main" xmlns="" val="3252536976"/>
                    </a:ext>
                  </a:extLst>
                </a:gridCol>
                <a:gridCol w="2398644">
                  <a:extLst>
                    <a:ext uri="{9D8B030D-6E8A-4147-A177-3AD203B41FA5}">
                      <a16:colId xmlns:a16="http://schemas.microsoft.com/office/drawing/2014/main" xmlns="" val="249606003"/>
                    </a:ext>
                  </a:extLst>
                </a:gridCol>
                <a:gridCol w="2266121">
                  <a:extLst>
                    <a:ext uri="{9D8B030D-6E8A-4147-A177-3AD203B41FA5}">
                      <a16:colId xmlns:a16="http://schemas.microsoft.com/office/drawing/2014/main" xmlns="" val="2320545901"/>
                    </a:ext>
                  </a:extLst>
                </a:gridCol>
                <a:gridCol w="2302748">
                  <a:extLst>
                    <a:ext uri="{9D8B030D-6E8A-4147-A177-3AD203B41FA5}">
                      <a16:colId xmlns:a16="http://schemas.microsoft.com/office/drawing/2014/main" xmlns="" val="2616813468"/>
                    </a:ext>
                  </a:extLst>
                </a:gridCol>
                <a:gridCol w="413947">
                  <a:extLst>
                    <a:ext uri="{9D8B030D-6E8A-4147-A177-3AD203B41FA5}">
                      <a16:colId xmlns:a16="http://schemas.microsoft.com/office/drawing/2014/main" xmlns="" val="2863617441"/>
                    </a:ext>
                  </a:extLst>
                </a:gridCol>
              </a:tblGrid>
              <a:tr h="551114">
                <a:tc>
                  <a:txBody>
                    <a:bodyPr/>
                    <a:lstStyle/>
                    <a:p>
                      <a:pPr algn="ctr" fontAlgn="ctr"/>
                      <a:r>
                        <a:rPr lang="tr-TR" sz="1400" u="none" strike="noStrike">
                          <a:effectLst/>
                        </a:rPr>
                        <a:t> </a:t>
                      </a:r>
                      <a:endParaRPr lang="tr-TR" sz="1400" b="1" i="0" u="none" strike="noStrike">
                        <a:solidFill>
                          <a:srgbClr val="7030A0"/>
                        </a:solidFill>
                        <a:effectLst/>
                        <a:latin typeface="Calibri" panose="020F0502020204030204" pitchFamily="34" charset="0"/>
                      </a:endParaRPr>
                    </a:p>
                  </a:txBody>
                  <a:tcPr marL="5582" marR="5582" marT="5582" marB="0" vert="vert270" anchor="ctr"/>
                </a:tc>
                <a:tc>
                  <a:txBody>
                    <a:bodyPr/>
                    <a:lstStyle/>
                    <a:p>
                      <a:pPr algn="ctr" fontAlgn="ctr"/>
                      <a:r>
                        <a:rPr lang="tr-TR" sz="1400" u="none" strike="noStrike" dirty="0">
                          <a:solidFill>
                            <a:srgbClr val="C00000"/>
                          </a:solidFill>
                          <a:effectLst/>
                        </a:rPr>
                        <a:t>İLAÇ</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ENDİKASYON</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KONTRENDİKASYON</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VERİLİŞ YOLU</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YAN ETKİLERİ</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l" fontAlgn="b"/>
                      <a:endParaRPr lang="tr-TR" sz="600" b="0" i="0" u="none" strike="noStrike">
                        <a:solidFill>
                          <a:srgbClr val="000000"/>
                        </a:solidFill>
                        <a:effectLst/>
                        <a:latin typeface="Calibri" panose="020F0502020204030204" pitchFamily="34" charset="0"/>
                      </a:endParaRPr>
                    </a:p>
                  </a:txBody>
                  <a:tcPr marL="5582" marR="5582" marT="5582" marB="0" anchor="b"/>
                </a:tc>
                <a:extLst>
                  <a:ext uri="{0D108BD9-81ED-4DB2-BD59-A6C34878D82A}">
                    <a16:rowId xmlns:a16="http://schemas.microsoft.com/office/drawing/2014/main" xmlns="" val="1971266307"/>
                  </a:ext>
                </a:extLst>
              </a:tr>
              <a:tr h="6306886">
                <a:tc>
                  <a:txBody>
                    <a:bodyPr/>
                    <a:lstStyle/>
                    <a:p>
                      <a:pPr algn="ctr" fontAlgn="ctr"/>
                      <a:r>
                        <a:rPr lang="tr-TR" sz="1400" u="none" strike="noStrike" dirty="0">
                          <a:solidFill>
                            <a:srgbClr val="7030A0"/>
                          </a:solidFill>
                          <a:effectLst/>
                        </a:rPr>
                        <a:t>ANTİTROMBOSİTLER</a:t>
                      </a:r>
                      <a:endParaRPr lang="tr-TR" sz="1400" b="1" i="0" u="none" strike="noStrike" dirty="0">
                        <a:solidFill>
                          <a:srgbClr val="7030A0"/>
                        </a:solidFill>
                        <a:effectLst/>
                        <a:latin typeface="Calibri" panose="020F0502020204030204" pitchFamily="34" charset="0"/>
                      </a:endParaRPr>
                    </a:p>
                  </a:txBody>
                  <a:tcPr marL="5582" marR="5582" marT="5582" marB="0" vert="vert270" anchor="ctr"/>
                </a:tc>
                <a:tc>
                  <a:txBody>
                    <a:bodyPr/>
                    <a:lstStyle/>
                    <a:p>
                      <a:pPr algn="ctr" fontAlgn="ctr"/>
                      <a:r>
                        <a:rPr lang="tr-TR" sz="1400" u="none" strike="noStrike" dirty="0">
                          <a:solidFill>
                            <a:srgbClr val="FF33CC"/>
                          </a:solidFill>
                          <a:effectLst/>
                        </a:rPr>
                        <a:t>DİPİRİDAMOL</a:t>
                      </a:r>
                      <a:endParaRPr lang="tr-TR" sz="1400" b="1" i="0" u="none" strike="noStrike" dirty="0">
                        <a:solidFill>
                          <a:srgbClr val="FF33CC"/>
                        </a:solidFill>
                        <a:effectLst/>
                        <a:latin typeface="Calibri" panose="020F0502020204030204" pitchFamily="34" charset="0"/>
                      </a:endParaRPr>
                    </a:p>
                  </a:txBody>
                  <a:tcPr marL="5582" marR="5582" marT="5582" marB="0" anchor="ctr"/>
                </a:tc>
                <a:tc>
                  <a:txBody>
                    <a:bodyPr/>
                    <a:lstStyle/>
                    <a:p>
                      <a:pPr algn="l" fontAlgn="t"/>
                      <a:r>
                        <a:rPr lang="tr-TR" sz="1400" u="none" strike="noStrike" dirty="0" err="1">
                          <a:effectLst/>
                        </a:rPr>
                        <a:t>Tromboliz</a:t>
                      </a:r>
                      <a:r>
                        <a:rPr lang="tr-TR" sz="1400" u="none" strike="noStrike" dirty="0">
                          <a:effectLst/>
                        </a:rPr>
                        <a:t>, </a:t>
                      </a:r>
                      <a:r>
                        <a:rPr lang="tr-TR" sz="1400" u="none" strike="noStrike" dirty="0" err="1">
                          <a:effectLst/>
                        </a:rPr>
                        <a:t>kumarin</a:t>
                      </a:r>
                      <a:r>
                        <a:rPr lang="tr-TR" sz="1400" u="none" strike="noStrike" dirty="0">
                          <a:effectLst/>
                        </a:rPr>
                        <a:t> </a:t>
                      </a:r>
                      <a:r>
                        <a:rPr lang="tr-TR" sz="1400" u="none" strike="noStrike" dirty="0" err="1">
                          <a:effectLst/>
                        </a:rPr>
                        <a:t>antikoagülanlarla</a:t>
                      </a:r>
                      <a:r>
                        <a:rPr lang="tr-TR" sz="1400" u="none" strike="noStrike" dirty="0">
                          <a:effectLst/>
                        </a:rPr>
                        <a:t> birlikte kalp kapakçığı </a:t>
                      </a:r>
                      <a:r>
                        <a:rPr lang="tr-TR" sz="1400" u="none" strike="noStrike" dirty="0" err="1">
                          <a:effectLst/>
                        </a:rPr>
                        <a:t>replasmanının</a:t>
                      </a:r>
                      <a:r>
                        <a:rPr lang="tr-TR" sz="1400" u="none" strike="noStrike" dirty="0">
                          <a:effectLst/>
                        </a:rPr>
                        <a:t> </a:t>
                      </a:r>
                      <a:r>
                        <a:rPr lang="tr-TR" sz="1400" u="none" strike="noStrike" dirty="0" err="1">
                          <a:effectLst/>
                        </a:rPr>
                        <a:t>postoperatif</a:t>
                      </a:r>
                      <a:r>
                        <a:rPr lang="tr-TR" sz="1400" u="none" strike="noStrike" dirty="0">
                          <a:effectLst/>
                        </a:rPr>
                        <a:t> </a:t>
                      </a:r>
                      <a:r>
                        <a:rPr lang="tr-TR" sz="1400" u="none" strike="noStrike" dirty="0" err="1">
                          <a:effectLst/>
                        </a:rPr>
                        <a:t>tromboembolik</a:t>
                      </a:r>
                      <a:r>
                        <a:rPr lang="tr-TR" sz="1400" u="none" strike="noStrike" dirty="0">
                          <a:effectLst/>
                        </a:rPr>
                        <a:t> komplikasyonlarının önlenmesinde </a:t>
                      </a:r>
                      <a:r>
                        <a:rPr lang="tr-TR" sz="1400" u="none" strike="noStrike" dirty="0" err="1">
                          <a:effectLst/>
                        </a:rPr>
                        <a:t>endikedir</a:t>
                      </a:r>
                      <a:endParaRPr lang="tr-TR" sz="1400" b="0" i="0" u="none" strike="noStrike" dirty="0">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dirty="0">
                          <a:effectLst/>
                        </a:rPr>
                        <a:t>Ürünün herhangi bir bileşenine karşı aşırı duyarlılığı olanlarda </a:t>
                      </a:r>
                      <a:r>
                        <a:rPr lang="tr-TR" sz="1400" u="none" strike="noStrike" dirty="0" err="1">
                          <a:effectLst/>
                        </a:rPr>
                        <a:t>kontrendikedir</a:t>
                      </a:r>
                      <a:r>
                        <a:rPr lang="tr-TR" sz="1400" u="none" strike="noStrike" dirty="0">
                          <a:effectLst/>
                        </a:rPr>
                        <a:t>.</a:t>
                      </a:r>
                      <a:endParaRPr lang="tr-TR" sz="1400" b="0" i="0" u="none" strike="noStrike" dirty="0">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a:effectLst/>
                        </a:rPr>
                        <a:t>Tavsiye edilen günlük doz, günde 3 veya 4 kez 75 mg (1 şeker kaplı tablet)'dir</a:t>
                      </a:r>
                      <a:br>
                        <a:rPr lang="tr-TR" sz="1400" u="none" strike="noStrike">
                          <a:effectLst/>
                        </a:rPr>
                      </a:br>
                      <a:r>
                        <a:rPr lang="tr-TR" sz="1400" u="none" strike="noStrike">
                          <a:effectLst/>
                        </a:rPr>
                        <a:t/>
                      </a:r>
                      <a:br>
                        <a:rPr lang="tr-TR" sz="1400" u="none" strike="noStrike">
                          <a:effectLst/>
                        </a:rPr>
                      </a:br>
                      <a:r>
                        <a:rPr lang="tr-TR" sz="1400" u="none" strike="noStrike">
                          <a:effectLst/>
                        </a:rPr>
                        <a:t>Karaciğer yetmezliği:</a:t>
                      </a:r>
                      <a:br>
                        <a:rPr lang="tr-TR" sz="1400" u="none" strike="noStrike">
                          <a:effectLst/>
                        </a:rPr>
                      </a:br>
                      <a:r>
                        <a:rPr lang="tr-TR" sz="1400" u="none" strike="noStrike">
                          <a:effectLst/>
                        </a:rPr>
                        <a:t>Karaciğer yetmezliği klinik olarak                            kanıtlanmadığı sürece dipiridamol dozunun kısıtlanmaması önerilir                                                        </a:t>
                      </a:r>
                      <a:br>
                        <a:rPr lang="tr-TR" sz="1400" u="none" strike="noStrike">
                          <a:effectLst/>
                        </a:rPr>
                      </a:br>
                      <a:r>
                        <a:rPr lang="tr-TR" sz="1400" u="none" strike="noStrike">
                          <a:effectLst/>
                        </a:rPr>
                        <a:t>Pediyatrik popülasyon:</a:t>
                      </a:r>
                      <a:br>
                        <a:rPr lang="tr-TR" sz="1400" u="none" strike="noStrike">
                          <a:effectLst/>
                        </a:rPr>
                      </a:br>
                      <a:r>
                        <a:rPr lang="tr-TR" sz="1400" u="none" strike="noStrike">
                          <a:effectLst/>
                        </a:rPr>
                        <a:t>TROMBOLİZ ‘in 12 yaşın altındaki çocuklarda etkinliği ve güvenilirliği bilinmemektedir.               </a:t>
                      </a:r>
                      <a:br>
                        <a:rPr lang="tr-TR" sz="1400" u="none" strike="noStrike">
                          <a:effectLst/>
                        </a:rPr>
                      </a:br>
                      <a:r>
                        <a:rPr lang="tr-TR" sz="1400" u="none" strike="noStrike">
                          <a:effectLst/>
                        </a:rPr>
                        <a:t>Geriyatrik popülasyon:</a:t>
                      </a:r>
                      <a:br>
                        <a:rPr lang="tr-TR" sz="1400" u="none" strike="noStrike">
                          <a:effectLst/>
                        </a:rPr>
                      </a:br>
                      <a:r>
                        <a:rPr lang="tr-TR" sz="1400" u="none" strike="noStrike">
                          <a:effectLst/>
                        </a:rPr>
                        <a:t>Veri mevcut değildir.</a:t>
                      </a:r>
                      <a:endParaRPr lang="tr-TR" sz="1400" b="0" i="0" u="none" strike="noStrike">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dirty="0">
                          <a:effectLst/>
                        </a:rPr>
                        <a:t>Aşırı duyarlılık, </a:t>
                      </a:r>
                      <a:r>
                        <a:rPr lang="tr-TR" sz="1400" u="none" strike="noStrike" dirty="0" err="1">
                          <a:effectLst/>
                        </a:rPr>
                        <a:t>anjiyoödem,Baş</a:t>
                      </a:r>
                      <a:r>
                        <a:rPr lang="tr-TR" sz="1400" u="none" strike="noStrike" dirty="0">
                          <a:effectLst/>
                        </a:rPr>
                        <a:t> ağrısı, baş </a:t>
                      </a:r>
                      <a:r>
                        <a:rPr lang="tr-TR" sz="1400" u="none" strike="noStrike" dirty="0" err="1">
                          <a:effectLst/>
                        </a:rPr>
                        <a:t>dönmesi,Anjina</a:t>
                      </a:r>
                      <a:r>
                        <a:rPr lang="tr-TR" sz="1400" u="none" strike="noStrike" dirty="0">
                          <a:effectLst/>
                        </a:rPr>
                        <a:t> </a:t>
                      </a:r>
                      <a:r>
                        <a:rPr lang="tr-TR" sz="1400" u="none" strike="noStrike" dirty="0" err="1">
                          <a:effectLst/>
                        </a:rPr>
                        <a:t>pektoris,Hipotansiyon</a:t>
                      </a:r>
                      <a:r>
                        <a:rPr lang="tr-TR" sz="1400" u="none" strike="noStrike" dirty="0">
                          <a:effectLst/>
                        </a:rPr>
                        <a:t>, ateş </a:t>
                      </a:r>
                      <a:r>
                        <a:rPr lang="tr-TR" sz="1400" u="none" strike="noStrike" dirty="0" err="1">
                          <a:effectLst/>
                        </a:rPr>
                        <a:t>basması.taşikardi,trombositopeni</a:t>
                      </a:r>
                      <a:endParaRPr lang="tr-TR" sz="1400" b="0" i="0" u="none" strike="noStrike" dirty="0">
                        <a:solidFill>
                          <a:srgbClr val="000000"/>
                        </a:solidFill>
                        <a:effectLst/>
                        <a:latin typeface="Calibri" panose="020F0502020204030204" pitchFamily="34" charset="0"/>
                      </a:endParaRPr>
                    </a:p>
                  </a:txBody>
                  <a:tcPr marL="5582" marR="5582" marT="5582" marB="0"/>
                </a:tc>
                <a:tc>
                  <a:txBody>
                    <a:bodyPr/>
                    <a:lstStyle/>
                    <a:p>
                      <a:pPr algn="l" fontAlgn="b"/>
                      <a:endParaRPr lang="tr-TR" sz="600" b="0" i="0" u="none" strike="noStrike" dirty="0">
                        <a:solidFill>
                          <a:srgbClr val="000000"/>
                        </a:solidFill>
                        <a:effectLst/>
                        <a:latin typeface="Calibri" panose="020F0502020204030204" pitchFamily="34" charset="0"/>
                      </a:endParaRPr>
                    </a:p>
                  </a:txBody>
                  <a:tcPr marL="5582" marR="5582" marT="5582" marB="0" anchor="b"/>
                </a:tc>
                <a:extLst>
                  <a:ext uri="{0D108BD9-81ED-4DB2-BD59-A6C34878D82A}">
                    <a16:rowId xmlns:a16="http://schemas.microsoft.com/office/drawing/2014/main" xmlns="" val="1655145496"/>
                  </a:ext>
                </a:extLst>
              </a:tr>
            </a:tbl>
          </a:graphicData>
        </a:graphic>
      </p:graphicFrame>
    </p:spTree>
    <p:extLst>
      <p:ext uri="{BB962C8B-B14F-4D97-AF65-F5344CB8AC3E}">
        <p14:creationId xmlns:p14="http://schemas.microsoft.com/office/powerpoint/2010/main" val="261668195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6B6DAB2A-8C14-4473-B99F-DBB7CD6A528B}"/>
              </a:ext>
            </a:extLst>
          </p:cNvPr>
          <p:cNvGraphicFramePr>
            <a:graphicFrameLocks noGrp="1"/>
          </p:cNvGraphicFramePr>
          <p:nvPr>
            <p:extLst>
              <p:ext uri="{D42A27DB-BD31-4B8C-83A1-F6EECF244321}">
                <p14:modId xmlns:p14="http://schemas.microsoft.com/office/powerpoint/2010/main" val="1152526441"/>
              </p:ext>
            </p:extLst>
          </p:nvPr>
        </p:nvGraphicFramePr>
        <p:xfrm>
          <a:off x="0" y="0"/>
          <a:ext cx="12191999" cy="6858000"/>
        </p:xfrm>
        <a:graphic>
          <a:graphicData uri="http://schemas.openxmlformats.org/drawingml/2006/table">
            <a:tbl>
              <a:tblPr>
                <a:tableStyleId>{5C22544A-7EE6-4342-B048-85BDC9FD1C3A}</a:tableStyleId>
              </a:tblPr>
              <a:tblGrid>
                <a:gridCol w="503583">
                  <a:extLst>
                    <a:ext uri="{9D8B030D-6E8A-4147-A177-3AD203B41FA5}">
                      <a16:colId xmlns:a16="http://schemas.microsoft.com/office/drawing/2014/main" xmlns="" val="3236334603"/>
                    </a:ext>
                  </a:extLst>
                </a:gridCol>
                <a:gridCol w="1749287">
                  <a:extLst>
                    <a:ext uri="{9D8B030D-6E8A-4147-A177-3AD203B41FA5}">
                      <a16:colId xmlns:a16="http://schemas.microsoft.com/office/drawing/2014/main" xmlns="" val="1715397416"/>
                    </a:ext>
                  </a:extLst>
                </a:gridCol>
                <a:gridCol w="2531165">
                  <a:extLst>
                    <a:ext uri="{9D8B030D-6E8A-4147-A177-3AD203B41FA5}">
                      <a16:colId xmlns:a16="http://schemas.microsoft.com/office/drawing/2014/main" xmlns="" val="3158891436"/>
                    </a:ext>
                  </a:extLst>
                </a:gridCol>
                <a:gridCol w="2504661">
                  <a:extLst>
                    <a:ext uri="{9D8B030D-6E8A-4147-A177-3AD203B41FA5}">
                      <a16:colId xmlns:a16="http://schemas.microsoft.com/office/drawing/2014/main" xmlns="" val="2163422970"/>
                    </a:ext>
                  </a:extLst>
                </a:gridCol>
                <a:gridCol w="2478156">
                  <a:extLst>
                    <a:ext uri="{9D8B030D-6E8A-4147-A177-3AD203B41FA5}">
                      <a16:colId xmlns:a16="http://schemas.microsoft.com/office/drawing/2014/main" xmlns="" val="425042239"/>
                    </a:ext>
                  </a:extLst>
                </a:gridCol>
                <a:gridCol w="2388583">
                  <a:extLst>
                    <a:ext uri="{9D8B030D-6E8A-4147-A177-3AD203B41FA5}">
                      <a16:colId xmlns:a16="http://schemas.microsoft.com/office/drawing/2014/main" xmlns="" val="3125911966"/>
                    </a:ext>
                  </a:extLst>
                </a:gridCol>
                <a:gridCol w="36564">
                  <a:extLst>
                    <a:ext uri="{9D8B030D-6E8A-4147-A177-3AD203B41FA5}">
                      <a16:colId xmlns:a16="http://schemas.microsoft.com/office/drawing/2014/main" xmlns="" val="1313851669"/>
                    </a:ext>
                  </a:extLst>
                </a:gridCol>
              </a:tblGrid>
              <a:tr h="578210">
                <a:tc>
                  <a:txBody>
                    <a:bodyPr/>
                    <a:lstStyle/>
                    <a:p>
                      <a:pPr algn="l" fontAlgn="b"/>
                      <a:r>
                        <a:rPr lang="tr-TR" sz="1400" u="none" strike="noStrike">
                          <a:effectLst/>
                        </a:rPr>
                        <a:t> </a:t>
                      </a:r>
                      <a:endParaRPr lang="tr-TR" sz="1400" b="0" i="0" u="none" strike="noStrike">
                        <a:solidFill>
                          <a:srgbClr val="C00000"/>
                        </a:solidFill>
                        <a:effectLst/>
                        <a:latin typeface="Calibri" panose="020F0502020204030204" pitchFamily="34" charset="0"/>
                      </a:endParaRPr>
                    </a:p>
                  </a:txBody>
                  <a:tcPr marL="5582" marR="5582" marT="5582" marB="0" vert="vert270" anchor="b"/>
                </a:tc>
                <a:tc>
                  <a:txBody>
                    <a:bodyPr/>
                    <a:lstStyle/>
                    <a:p>
                      <a:pPr algn="ctr" fontAlgn="ctr"/>
                      <a:r>
                        <a:rPr lang="tr-TR" sz="1400" u="none" strike="noStrike" dirty="0">
                          <a:solidFill>
                            <a:srgbClr val="C00000"/>
                          </a:solidFill>
                          <a:effectLst/>
                        </a:rPr>
                        <a:t>İLAÇ</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ENDİKASYON</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KONTRENDİKASYON</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VERİLİŞ YOLU</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YAN ETKİLERİ</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l" fontAlgn="b"/>
                      <a:endParaRPr lang="tr-TR" sz="600" b="0" i="0" u="none" strike="noStrike">
                        <a:solidFill>
                          <a:srgbClr val="000000"/>
                        </a:solidFill>
                        <a:effectLst/>
                        <a:latin typeface="Calibri" panose="020F0502020204030204" pitchFamily="34" charset="0"/>
                      </a:endParaRPr>
                    </a:p>
                  </a:txBody>
                  <a:tcPr marL="5582" marR="5582" marT="5582" marB="0" anchor="b"/>
                </a:tc>
                <a:extLst>
                  <a:ext uri="{0D108BD9-81ED-4DB2-BD59-A6C34878D82A}">
                    <a16:rowId xmlns:a16="http://schemas.microsoft.com/office/drawing/2014/main" xmlns="" val="3990624545"/>
                  </a:ext>
                </a:extLst>
              </a:tr>
              <a:tr h="6279790">
                <a:tc>
                  <a:txBody>
                    <a:bodyPr/>
                    <a:lstStyle/>
                    <a:p>
                      <a:pPr algn="ctr" fontAlgn="ctr"/>
                      <a:r>
                        <a:rPr lang="tr-TR" sz="1400" u="none" strike="noStrike" dirty="0">
                          <a:solidFill>
                            <a:srgbClr val="7030A0"/>
                          </a:solidFill>
                          <a:effectLst/>
                        </a:rPr>
                        <a:t>ANTİTROMBOSİTLER</a:t>
                      </a:r>
                      <a:endParaRPr lang="tr-TR" sz="1400" b="1" i="0" u="none" strike="noStrike" dirty="0">
                        <a:solidFill>
                          <a:srgbClr val="7030A0"/>
                        </a:solidFill>
                        <a:effectLst/>
                        <a:latin typeface="Calibri" panose="020F0502020204030204" pitchFamily="34" charset="0"/>
                      </a:endParaRPr>
                    </a:p>
                  </a:txBody>
                  <a:tcPr marL="5582" marR="5582" marT="5582" marB="0" vert="vert270" anchor="ctr"/>
                </a:tc>
                <a:tc>
                  <a:txBody>
                    <a:bodyPr/>
                    <a:lstStyle/>
                    <a:p>
                      <a:pPr algn="ctr" fontAlgn="ctr"/>
                      <a:r>
                        <a:rPr lang="tr-TR" sz="1400" u="none" strike="noStrike" dirty="0">
                          <a:solidFill>
                            <a:srgbClr val="FF33CC"/>
                          </a:solidFill>
                          <a:effectLst/>
                        </a:rPr>
                        <a:t>SÜLFİNPİROZON</a:t>
                      </a:r>
                      <a:endParaRPr lang="tr-TR" sz="1400" b="1" i="0" u="none" strike="noStrike" dirty="0">
                        <a:solidFill>
                          <a:srgbClr val="FF33CC"/>
                        </a:solidFill>
                        <a:effectLst/>
                        <a:latin typeface="Calibri" panose="020F0502020204030204" pitchFamily="34" charset="0"/>
                      </a:endParaRPr>
                    </a:p>
                  </a:txBody>
                  <a:tcPr marL="5582" marR="5582" marT="5582" marB="0" anchor="ctr"/>
                </a:tc>
                <a:tc>
                  <a:txBody>
                    <a:bodyPr/>
                    <a:lstStyle/>
                    <a:p>
                      <a:pPr algn="l" fontAlgn="t"/>
                      <a:r>
                        <a:rPr lang="tr-TR" sz="1400" u="none" strike="noStrike">
                          <a:effectLst/>
                        </a:rPr>
                        <a:t>Gut ,Hiperürisemi tedavisinde kullanılır.</a:t>
                      </a:r>
                      <a:endParaRPr lang="tr-TR" sz="1400" b="0" i="0" u="none" strike="noStrike">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dirty="0">
                          <a:effectLst/>
                        </a:rPr>
                        <a:t>Aşırı duyarlılık</a:t>
                      </a:r>
                      <a:br>
                        <a:rPr lang="tr-TR" sz="1400" u="none" strike="noStrike" dirty="0">
                          <a:effectLst/>
                        </a:rPr>
                      </a:br>
                      <a:r>
                        <a:rPr lang="tr-TR" sz="1400" u="none" strike="noStrike" dirty="0">
                          <a:effectLst/>
                        </a:rPr>
                        <a:t>Ciddi böbrek yetmezliği</a:t>
                      </a:r>
                      <a:br>
                        <a:rPr lang="tr-TR" sz="1400" u="none" strike="noStrike" dirty="0">
                          <a:effectLst/>
                        </a:rPr>
                      </a:br>
                      <a:r>
                        <a:rPr lang="tr-TR" sz="1400" u="none" strike="noStrike" dirty="0">
                          <a:effectLst/>
                        </a:rPr>
                        <a:t>Akut gut </a:t>
                      </a:r>
                      <a:r>
                        <a:rPr lang="tr-TR" sz="1400" u="none" strike="noStrike" dirty="0" err="1">
                          <a:effectLst/>
                        </a:rPr>
                        <a:t>artriti</a:t>
                      </a:r>
                      <a:r>
                        <a:rPr lang="tr-TR" sz="1400" u="none" strike="noStrike" dirty="0">
                          <a:effectLst/>
                        </a:rPr>
                        <a:t/>
                      </a:r>
                      <a:br>
                        <a:rPr lang="tr-TR" sz="1400" u="none" strike="noStrike" dirty="0">
                          <a:effectLst/>
                        </a:rPr>
                      </a:br>
                      <a:r>
                        <a:rPr lang="tr-TR" sz="1400" u="none" strike="noStrike" dirty="0" err="1">
                          <a:effectLst/>
                        </a:rPr>
                        <a:t>Gastroduodenal</a:t>
                      </a:r>
                      <a:r>
                        <a:rPr lang="tr-TR" sz="1400" u="none" strike="noStrike" dirty="0">
                          <a:effectLst/>
                        </a:rPr>
                        <a:t> ülser</a:t>
                      </a:r>
                      <a:endParaRPr lang="tr-TR" sz="1400" b="0" i="0" u="none" strike="noStrike" dirty="0">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a:effectLst/>
                        </a:rPr>
                        <a:t>3 hafta süreyle günde 100-200mg kullanılır. 2 haftadan sonra 600-800mg dozunda kullanılmaya başlanır. Serum ürik asit düzeyi düştükten sonra günde 200mg idame dozunda kullanılır.oral olarak kullanılır .Geriatride doz sınırlaması yoktur.Pediatride kullanılmaz.</a:t>
                      </a:r>
                      <a:endParaRPr lang="tr-TR" sz="1400" b="0" i="0" u="none" strike="noStrike">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dirty="0">
                          <a:effectLst/>
                        </a:rPr>
                        <a:t>bulantı</a:t>
                      </a:r>
                      <a:br>
                        <a:rPr lang="tr-TR" sz="1400" u="none" strike="noStrike" dirty="0">
                          <a:effectLst/>
                        </a:rPr>
                      </a:br>
                      <a:r>
                        <a:rPr lang="tr-TR" sz="1400" u="none" strike="noStrike" dirty="0">
                          <a:effectLst/>
                        </a:rPr>
                        <a:t>Karın ağrısı</a:t>
                      </a:r>
                      <a:br>
                        <a:rPr lang="tr-TR" sz="1400" u="none" strike="noStrike" dirty="0">
                          <a:effectLst/>
                        </a:rPr>
                      </a:br>
                      <a:r>
                        <a:rPr lang="tr-TR" sz="1400" u="none" strike="noStrike" dirty="0">
                          <a:effectLst/>
                        </a:rPr>
                        <a:t>Kusma</a:t>
                      </a:r>
                      <a:br>
                        <a:rPr lang="tr-TR" sz="1400" u="none" strike="noStrike" dirty="0">
                          <a:effectLst/>
                        </a:rPr>
                      </a:br>
                      <a:r>
                        <a:rPr lang="tr-TR" sz="1400" u="none" strike="noStrike" dirty="0">
                          <a:effectLst/>
                        </a:rPr>
                        <a:t>Karaciğer fonksiyon testlerinde yükselme ( AST ve ALT yükselmesi )</a:t>
                      </a:r>
                      <a:br>
                        <a:rPr lang="tr-TR" sz="1400" u="none" strike="noStrike" dirty="0">
                          <a:effectLst/>
                        </a:rPr>
                      </a:br>
                      <a:r>
                        <a:rPr lang="tr-TR" sz="1400" u="none" strike="noStrike" dirty="0" err="1">
                          <a:effectLst/>
                        </a:rPr>
                        <a:t>Trombositopeni</a:t>
                      </a:r>
                      <a:r>
                        <a:rPr lang="tr-TR" sz="1400" u="none" strike="noStrike" dirty="0">
                          <a:effectLst/>
                        </a:rPr>
                        <a:t/>
                      </a:r>
                      <a:br>
                        <a:rPr lang="tr-TR" sz="1400" u="none" strike="noStrike" dirty="0">
                          <a:effectLst/>
                        </a:rPr>
                      </a:br>
                      <a:r>
                        <a:rPr lang="tr-TR" sz="1400" u="none" strike="noStrike" dirty="0" err="1">
                          <a:effectLst/>
                        </a:rPr>
                        <a:t>Agranülositoz</a:t>
                      </a:r>
                      <a:r>
                        <a:rPr lang="tr-TR" sz="1400" u="none" strike="noStrike" dirty="0">
                          <a:effectLst/>
                        </a:rPr>
                        <a:t/>
                      </a:r>
                      <a:br>
                        <a:rPr lang="tr-TR" sz="1400" u="none" strike="noStrike" dirty="0">
                          <a:effectLst/>
                        </a:rPr>
                      </a:br>
                      <a:r>
                        <a:rPr lang="tr-TR" sz="1400" u="none" strike="noStrike" dirty="0" err="1">
                          <a:effectLst/>
                        </a:rPr>
                        <a:t>Aplastik</a:t>
                      </a:r>
                      <a:r>
                        <a:rPr lang="tr-TR" sz="1400" u="none" strike="noStrike" dirty="0">
                          <a:effectLst/>
                        </a:rPr>
                        <a:t> anemi</a:t>
                      </a:r>
                      <a:br>
                        <a:rPr lang="tr-TR" sz="1400" u="none" strike="noStrike" dirty="0">
                          <a:effectLst/>
                        </a:rPr>
                      </a:br>
                      <a:r>
                        <a:rPr lang="tr-TR" sz="1400" u="none" strike="noStrike" dirty="0" err="1">
                          <a:effectLst/>
                        </a:rPr>
                        <a:t>Lökopeni</a:t>
                      </a:r>
                      <a:r>
                        <a:rPr lang="tr-TR" sz="1400" u="none" strike="noStrike" dirty="0">
                          <a:effectLst/>
                        </a:rPr>
                        <a:t/>
                      </a:r>
                      <a:br>
                        <a:rPr lang="tr-TR" sz="1400" u="none" strike="noStrike" dirty="0">
                          <a:effectLst/>
                        </a:rPr>
                      </a:br>
                      <a:r>
                        <a:rPr lang="tr-TR" sz="1400" u="none" strike="noStrike" dirty="0">
                          <a:effectLst/>
                        </a:rPr>
                        <a:t>Akut böbrek yetmezliği</a:t>
                      </a:r>
                      <a:br>
                        <a:rPr lang="tr-TR" sz="1400" u="none" strike="noStrike" dirty="0">
                          <a:effectLst/>
                        </a:rPr>
                      </a:br>
                      <a:r>
                        <a:rPr lang="tr-TR" sz="1400" u="none" strike="noStrike" dirty="0">
                          <a:effectLst/>
                        </a:rPr>
                        <a:t>Ürtiker</a:t>
                      </a:r>
                      <a:br>
                        <a:rPr lang="tr-TR" sz="1400" u="none" strike="noStrike" dirty="0">
                          <a:effectLst/>
                        </a:rPr>
                      </a:br>
                      <a:r>
                        <a:rPr lang="tr-TR" sz="1400" u="none" strike="noStrike" dirty="0">
                          <a:effectLst/>
                        </a:rPr>
                        <a:t>Kaşıntı</a:t>
                      </a:r>
                      <a:br>
                        <a:rPr lang="tr-TR" sz="1400" u="none" strike="noStrike" dirty="0">
                          <a:effectLst/>
                        </a:rPr>
                      </a:br>
                      <a:r>
                        <a:rPr lang="tr-TR" sz="1400" u="none" strike="noStrike" dirty="0">
                          <a:effectLst/>
                        </a:rPr>
                        <a:t>Hepatit</a:t>
                      </a:r>
                      <a:br>
                        <a:rPr lang="tr-TR" sz="1400" u="none" strike="noStrike" dirty="0">
                          <a:effectLst/>
                        </a:rPr>
                      </a:br>
                      <a:r>
                        <a:rPr lang="tr-TR" sz="1400" u="none" strike="noStrike" dirty="0" err="1">
                          <a:effectLst/>
                        </a:rPr>
                        <a:t>Gastrointestinal</a:t>
                      </a:r>
                      <a:r>
                        <a:rPr lang="tr-TR" sz="1400" u="none" strike="noStrike" dirty="0">
                          <a:effectLst/>
                        </a:rPr>
                        <a:t> sistem kanaması</a:t>
                      </a:r>
                      <a:endParaRPr lang="tr-TR" sz="1400" b="0" i="0" u="none" strike="noStrike" dirty="0">
                        <a:solidFill>
                          <a:srgbClr val="000000"/>
                        </a:solidFill>
                        <a:effectLst/>
                        <a:latin typeface="Calibri" panose="020F0502020204030204" pitchFamily="34" charset="0"/>
                      </a:endParaRPr>
                    </a:p>
                  </a:txBody>
                  <a:tcPr marL="5582" marR="5582" marT="5582" marB="0"/>
                </a:tc>
                <a:tc>
                  <a:txBody>
                    <a:bodyPr/>
                    <a:lstStyle/>
                    <a:p>
                      <a:pPr algn="l" fontAlgn="b"/>
                      <a:endParaRPr lang="tr-TR" sz="600" b="0" i="0" u="none" strike="noStrike" dirty="0">
                        <a:solidFill>
                          <a:srgbClr val="000000"/>
                        </a:solidFill>
                        <a:effectLst/>
                        <a:latin typeface="Calibri" panose="020F0502020204030204" pitchFamily="34" charset="0"/>
                      </a:endParaRPr>
                    </a:p>
                  </a:txBody>
                  <a:tcPr marL="5582" marR="5582" marT="5582" marB="0" anchor="b"/>
                </a:tc>
                <a:extLst>
                  <a:ext uri="{0D108BD9-81ED-4DB2-BD59-A6C34878D82A}">
                    <a16:rowId xmlns:a16="http://schemas.microsoft.com/office/drawing/2014/main" xmlns="" val="2713282372"/>
                  </a:ext>
                </a:extLst>
              </a:tr>
            </a:tbl>
          </a:graphicData>
        </a:graphic>
      </p:graphicFrame>
    </p:spTree>
    <p:extLst>
      <p:ext uri="{BB962C8B-B14F-4D97-AF65-F5344CB8AC3E}">
        <p14:creationId xmlns:p14="http://schemas.microsoft.com/office/powerpoint/2010/main" val="42132476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35083" y="2609561"/>
            <a:ext cx="10515600" cy="1325563"/>
          </a:xfrm>
        </p:spPr>
        <p:txBody>
          <a:bodyPr anchor="ctr" anchorCtr="1">
            <a:normAutofit/>
          </a:bodyPr>
          <a:lstStyle/>
          <a:p>
            <a:r>
              <a:rPr lang="tr-TR" sz="2400" dirty="0">
                <a:solidFill>
                  <a:srgbClr val="002060"/>
                </a:solidFill>
                <a:latin typeface="Bell MT" panose="02020503060305020303" pitchFamily="18" charset="0"/>
              </a:rPr>
              <a:t>İLACIN DAĞILDIĞI FİZYOLOJİK SIVI KOMPARTMANLARI</a:t>
            </a:r>
            <a:endParaRPr lang="tr-TR" sz="4000" dirty="0">
              <a:latin typeface="Bell MT" panose="02020503060305020303" pitchFamily="18" charset="0"/>
            </a:endParaRPr>
          </a:p>
        </p:txBody>
      </p:sp>
    </p:spTree>
    <p:extLst>
      <p:ext uri="{BB962C8B-B14F-4D97-AF65-F5344CB8AC3E}">
        <p14:creationId xmlns:p14="http://schemas.microsoft.com/office/powerpoint/2010/main" val="349894339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8D928C1D-67C0-4C65-AA00-D371547B541F}"/>
              </a:ext>
            </a:extLst>
          </p:cNvPr>
          <p:cNvGraphicFramePr>
            <a:graphicFrameLocks noGrp="1"/>
          </p:cNvGraphicFramePr>
          <p:nvPr>
            <p:extLst>
              <p:ext uri="{D42A27DB-BD31-4B8C-83A1-F6EECF244321}">
                <p14:modId xmlns:p14="http://schemas.microsoft.com/office/powerpoint/2010/main" val="2875210499"/>
              </p:ext>
            </p:extLst>
          </p:nvPr>
        </p:nvGraphicFramePr>
        <p:xfrm>
          <a:off x="0" y="0"/>
          <a:ext cx="12191999" cy="6858000"/>
        </p:xfrm>
        <a:graphic>
          <a:graphicData uri="http://schemas.openxmlformats.org/drawingml/2006/table">
            <a:tbl>
              <a:tblPr>
                <a:tableStyleId>{5C22544A-7EE6-4342-B048-85BDC9FD1C3A}</a:tableStyleId>
              </a:tblPr>
              <a:tblGrid>
                <a:gridCol w="477078">
                  <a:extLst>
                    <a:ext uri="{9D8B030D-6E8A-4147-A177-3AD203B41FA5}">
                      <a16:colId xmlns:a16="http://schemas.microsoft.com/office/drawing/2014/main" xmlns="" val="2034137753"/>
                    </a:ext>
                  </a:extLst>
                </a:gridCol>
                <a:gridCol w="1855305">
                  <a:extLst>
                    <a:ext uri="{9D8B030D-6E8A-4147-A177-3AD203B41FA5}">
                      <a16:colId xmlns:a16="http://schemas.microsoft.com/office/drawing/2014/main" xmlns="" val="1966351863"/>
                    </a:ext>
                  </a:extLst>
                </a:gridCol>
                <a:gridCol w="2292626">
                  <a:extLst>
                    <a:ext uri="{9D8B030D-6E8A-4147-A177-3AD203B41FA5}">
                      <a16:colId xmlns:a16="http://schemas.microsoft.com/office/drawing/2014/main" xmlns="" val="972330518"/>
                    </a:ext>
                  </a:extLst>
                </a:gridCol>
                <a:gridCol w="2570921">
                  <a:extLst>
                    <a:ext uri="{9D8B030D-6E8A-4147-A177-3AD203B41FA5}">
                      <a16:colId xmlns:a16="http://schemas.microsoft.com/office/drawing/2014/main" xmlns="" val="1849692601"/>
                    </a:ext>
                  </a:extLst>
                </a:gridCol>
                <a:gridCol w="2438400">
                  <a:extLst>
                    <a:ext uri="{9D8B030D-6E8A-4147-A177-3AD203B41FA5}">
                      <a16:colId xmlns:a16="http://schemas.microsoft.com/office/drawing/2014/main" xmlns="" val="1925032032"/>
                    </a:ext>
                  </a:extLst>
                </a:gridCol>
                <a:gridCol w="2521105">
                  <a:extLst>
                    <a:ext uri="{9D8B030D-6E8A-4147-A177-3AD203B41FA5}">
                      <a16:colId xmlns:a16="http://schemas.microsoft.com/office/drawing/2014/main" xmlns="" val="3423720874"/>
                    </a:ext>
                  </a:extLst>
                </a:gridCol>
                <a:gridCol w="36564">
                  <a:extLst>
                    <a:ext uri="{9D8B030D-6E8A-4147-A177-3AD203B41FA5}">
                      <a16:colId xmlns:a16="http://schemas.microsoft.com/office/drawing/2014/main" xmlns="" val="2596262572"/>
                    </a:ext>
                  </a:extLst>
                </a:gridCol>
              </a:tblGrid>
              <a:tr h="551929">
                <a:tc>
                  <a:txBody>
                    <a:bodyPr/>
                    <a:lstStyle/>
                    <a:p>
                      <a:pPr algn="ctr" fontAlgn="ctr"/>
                      <a:r>
                        <a:rPr lang="tr-TR" sz="1400" u="none" strike="noStrike">
                          <a:effectLst/>
                        </a:rPr>
                        <a:t> </a:t>
                      </a:r>
                      <a:endParaRPr lang="tr-TR" sz="1400" b="0" i="0" u="none" strike="noStrike">
                        <a:solidFill>
                          <a:srgbClr val="7030A0"/>
                        </a:solidFill>
                        <a:effectLst/>
                        <a:latin typeface="Calibri" panose="020F0502020204030204" pitchFamily="34" charset="0"/>
                      </a:endParaRPr>
                    </a:p>
                  </a:txBody>
                  <a:tcPr marL="5582" marR="5582" marT="5582" marB="0" vert="vert270" anchor="ctr"/>
                </a:tc>
                <a:tc>
                  <a:txBody>
                    <a:bodyPr/>
                    <a:lstStyle/>
                    <a:p>
                      <a:pPr algn="ctr" fontAlgn="ctr"/>
                      <a:r>
                        <a:rPr lang="tr-TR" sz="1400" u="none" strike="noStrike" dirty="0">
                          <a:solidFill>
                            <a:srgbClr val="C00000"/>
                          </a:solidFill>
                          <a:effectLst/>
                        </a:rPr>
                        <a:t>İLAÇ</a:t>
                      </a:r>
                      <a:endParaRPr lang="tr-TR" sz="1400" b="0"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ENDİKASYON</a:t>
                      </a:r>
                      <a:endParaRPr lang="tr-TR" sz="1400" b="0"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KONTRENDİKASYON</a:t>
                      </a:r>
                      <a:endParaRPr lang="tr-TR" sz="1400" b="0"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VERİLİŞ YOLU</a:t>
                      </a:r>
                      <a:endParaRPr lang="tr-TR" sz="1400" b="0"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YAN ETKİLERİ</a:t>
                      </a:r>
                      <a:endParaRPr lang="tr-TR" sz="1400" b="0" i="0" u="none" strike="noStrike" dirty="0">
                        <a:solidFill>
                          <a:srgbClr val="C00000"/>
                        </a:solidFill>
                        <a:effectLst/>
                        <a:latin typeface="Calibri" panose="020F0502020204030204" pitchFamily="34" charset="0"/>
                      </a:endParaRPr>
                    </a:p>
                  </a:txBody>
                  <a:tcPr marL="5582" marR="5582" marT="5582" marB="0" anchor="ctr"/>
                </a:tc>
                <a:tc>
                  <a:txBody>
                    <a:bodyPr/>
                    <a:lstStyle/>
                    <a:p>
                      <a:pPr algn="l" fontAlgn="b"/>
                      <a:endParaRPr lang="tr-TR" sz="1400" b="0" i="0" u="none" strike="noStrike">
                        <a:solidFill>
                          <a:srgbClr val="000000"/>
                        </a:solidFill>
                        <a:effectLst/>
                        <a:latin typeface="Calibri" panose="020F0502020204030204" pitchFamily="34" charset="0"/>
                      </a:endParaRPr>
                    </a:p>
                  </a:txBody>
                  <a:tcPr marL="5582" marR="5582" marT="5582" marB="0" anchor="b"/>
                </a:tc>
                <a:extLst>
                  <a:ext uri="{0D108BD9-81ED-4DB2-BD59-A6C34878D82A}">
                    <a16:rowId xmlns:a16="http://schemas.microsoft.com/office/drawing/2014/main" xmlns="" val="2578648884"/>
                  </a:ext>
                </a:extLst>
              </a:tr>
              <a:tr h="6306071">
                <a:tc>
                  <a:txBody>
                    <a:bodyPr/>
                    <a:lstStyle/>
                    <a:p>
                      <a:pPr algn="ctr" fontAlgn="ctr"/>
                      <a:r>
                        <a:rPr lang="tr-TR" sz="1400" u="none" strike="noStrike" dirty="0">
                          <a:solidFill>
                            <a:srgbClr val="7030A0"/>
                          </a:solidFill>
                          <a:effectLst/>
                        </a:rPr>
                        <a:t>ANTİTROMBOSİTLER</a:t>
                      </a:r>
                      <a:endParaRPr lang="tr-TR" sz="1400" b="1" i="0" u="none" strike="noStrike" dirty="0">
                        <a:solidFill>
                          <a:srgbClr val="7030A0"/>
                        </a:solidFill>
                        <a:effectLst/>
                        <a:latin typeface="Calibri" panose="020F0502020204030204" pitchFamily="34" charset="0"/>
                      </a:endParaRPr>
                    </a:p>
                  </a:txBody>
                  <a:tcPr marL="5582" marR="5582" marT="5582" marB="0" vert="vert270" anchor="ctr"/>
                </a:tc>
                <a:tc>
                  <a:txBody>
                    <a:bodyPr/>
                    <a:lstStyle/>
                    <a:p>
                      <a:pPr algn="ctr" fontAlgn="ctr"/>
                      <a:r>
                        <a:rPr lang="tr-TR" sz="1400" u="none" strike="noStrike" dirty="0">
                          <a:solidFill>
                            <a:srgbClr val="FF33CC"/>
                          </a:solidFill>
                          <a:effectLst/>
                        </a:rPr>
                        <a:t>İLOPROST</a:t>
                      </a:r>
                      <a:endParaRPr lang="tr-TR" sz="1400" b="1" i="0" u="none" strike="noStrike" dirty="0">
                        <a:solidFill>
                          <a:srgbClr val="FF33CC"/>
                        </a:solidFill>
                        <a:effectLst/>
                        <a:latin typeface="Calibri" panose="020F0502020204030204" pitchFamily="34" charset="0"/>
                      </a:endParaRPr>
                    </a:p>
                  </a:txBody>
                  <a:tcPr marL="5582" marR="5582" marT="5582" marB="0" anchor="ctr"/>
                </a:tc>
                <a:tc>
                  <a:txBody>
                    <a:bodyPr/>
                    <a:lstStyle/>
                    <a:p>
                      <a:pPr algn="l" fontAlgn="t"/>
                      <a:r>
                        <a:rPr lang="tr-TR" sz="1400" u="none" strike="noStrike">
                          <a:effectLst/>
                        </a:rPr>
                        <a:t>Damar tıkanıklığının başka şekilde açılmasının uygun olmadığı durumlarda, kalp ve bacaklardaki ciddi damar tıkanıklığında,</a:t>
                      </a:r>
                      <a:br>
                        <a:rPr lang="tr-TR" sz="1400" u="none" strike="noStrike">
                          <a:effectLst/>
                        </a:rPr>
                      </a:br>
                      <a:r>
                        <a:rPr lang="tr-TR" sz="1400" u="none" strike="noStrike">
                          <a:effectLst/>
                        </a:rPr>
                        <a:t>Ciddi periferik (çevresel) tıkayıcı damar hastalığı olanlarda (özellikle kol ya da bacağın kesilmesi riskini taşıyan ve ameliyat ya da damar içine herhangi bir girişimin -anjiyoplasti- mümkün olmadığı durumlarda), Diğer tedavilere cevap vermeyen ve ciddi kısıtlamaya neden olan parmak uçlarında kızarma, morarma ve sararmanın görüldüğü Raynaud fenomeni olan hastalarda kullanılır.</a:t>
                      </a:r>
                      <a:endParaRPr lang="tr-TR" sz="1400" b="0" i="0" u="none" strike="noStrike">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dirty="0">
                          <a:effectLst/>
                        </a:rPr>
                        <a:t>aşırı duyarlılık, gebelik emzirme, kontrolsüz kanama riski, koroner hastalık, kalp yetmezliği, aritmi, </a:t>
                      </a:r>
                      <a:r>
                        <a:rPr lang="tr-TR" sz="1400" u="none" strike="noStrike" dirty="0" err="1">
                          <a:effectLst/>
                        </a:rPr>
                        <a:t>pulmoner</a:t>
                      </a:r>
                      <a:r>
                        <a:rPr lang="tr-TR" sz="1400" u="none" strike="noStrike" dirty="0">
                          <a:effectLst/>
                        </a:rPr>
                        <a:t> </a:t>
                      </a:r>
                      <a:r>
                        <a:rPr lang="tr-TR" sz="1400" u="none" strike="noStrike" dirty="0" err="1">
                          <a:effectLst/>
                        </a:rPr>
                        <a:t>konjesyon</a:t>
                      </a:r>
                      <a:r>
                        <a:rPr lang="tr-TR" sz="1400" u="none" strike="noStrike" dirty="0">
                          <a:effectLst/>
                        </a:rPr>
                        <a:t>. </a:t>
                      </a:r>
                      <a:endParaRPr lang="tr-TR" sz="1400" b="0" i="0" u="none" strike="noStrike" dirty="0">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a:effectLst/>
                        </a:rPr>
                        <a:t>Tedavinin başında tolere edilebilen doz belirlenir. 6 saat boyunca 0.5-2ng/kg/dakika. </a:t>
                      </a:r>
                      <a:endParaRPr lang="tr-TR" sz="1400" b="0" i="0" u="none" strike="noStrike">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dirty="0">
                          <a:effectLst/>
                        </a:rPr>
                        <a:t> yüzde kızarıklık, baş ağrısı, kırıklık, bulantı, karın ağrısı, </a:t>
                      </a:r>
                      <a:r>
                        <a:rPr lang="tr-TR" sz="1400" u="none" strike="noStrike" dirty="0" err="1">
                          <a:effectLst/>
                        </a:rPr>
                        <a:t>diyare</a:t>
                      </a:r>
                      <a:r>
                        <a:rPr lang="tr-TR" sz="1400" u="none" strike="noStrike" dirty="0">
                          <a:effectLst/>
                        </a:rPr>
                        <a:t>, hipotansiyon, hipertansiyon, taşikardi, aritmi, </a:t>
                      </a:r>
                      <a:r>
                        <a:rPr lang="tr-TR" sz="1400" u="none" strike="noStrike" dirty="0" err="1">
                          <a:effectLst/>
                        </a:rPr>
                        <a:t>allerjik</a:t>
                      </a:r>
                      <a:r>
                        <a:rPr lang="tr-TR" sz="1400" u="none" strike="noStrike" dirty="0">
                          <a:effectLst/>
                        </a:rPr>
                        <a:t> reaksiyonlar.</a:t>
                      </a:r>
                      <a:endParaRPr lang="tr-TR" sz="1400" b="0" i="0" u="none" strike="noStrike" dirty="0">
                        <a:solidFill>
                          <a:srgbClr val="000000"/>
                        </a:solidFill>
                        <a:effectLst/>
                        <a:latin typeface="Calibri" panose="020F0502020204030204" pitchFamily="34" charset="0"/>
                      </a:endParaRPr>
                    </a:p>
                  </a:txBody>
                  <a:tcPr marL="5582" marR="5582" marT="5582" marB="0"/>
                </a:tc>
                <a:tc>
                  <a:txBody>
                    <a:bodyPr/>
                    <a:lstStyle/>
                    <a:p>
                      <a:pPr algn="l" fontAlgn="b"/>
                      <a:endParaRPr lang="tr-TR" sz="1400" b="0" i="0" u="none" strike="noStrike" dirty="0">
                        <a:solidFill>
                          <a:srgbClr val="000000"/>
                        </a:solidFill>
                        <a:effectLst/>
                        <a:latin typeface="Calibri" panose="020F0502020204030204" pitchFamily="34" charset="0"/>
                      </a:endParaRPr>
                    </a:p>
                  </a:txBody>
                  <a:tcPr marL="5582" marR="5582" marT="5582" marB="0" anchor="b"/>
                </a:tc>
                <a:extLst>
                  <a:ext uri="{0D108BD9-81ED-4DB2-BD59-A6C34878D82A}">
                    <a16:rowId xmlns:a16="http://schemas.microsoft.com/office/drawing/2014/main" xmlns="" val="4042879758"/>
                  </a:ext>
                </a:extLst>
              </a:tr>
            </a:tbl>
          </a:graphicData>
        </a:graphic>
      </p:graphicFrame>
    </p:spTree>
    <p:extLst>
      <p:ext uri="{BB962C8B-B14F-4D97-AF65-F5344CB8AC3E}">
        <p14:creationId xmlns:p14="http://schemas.microsoft.com/office/powerpoint/2010/main" val="67245718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803D0766-50D1-44FB-8869-995BC503B8CE}"/>
              </a:ext>
            </a:extLst>
          </p:cNvPr>
          <p:cNvGraphicFramePr>
            <a:graphicFrameLocks noGrp="1"/>
          </p:cNvGraphicFramePr>
          <p:nvPr>
            <p:extLst>
              <p:ext uri="{D42A27DB-BD31-4B8C-83A1-F6EECF244321}">
                <p14:modId xmlns:p14="http://schemas.microsoft.com/office/powerpoint/2010/main" val="2258800274"/>
              </p:ext>
            </p:extLst>
          </p:nvPr>
        </p:nvGraphicFramePr>
        <p:xfrm>
          <a:off x="0" y="0"/>
          <a:ext cx="12191999" cy="6858000"/>
        </p:xfrm>
        <a:graphic>
          <a:graphicData uri="http://schemas.openxmlformats.org/drawingml/2006/table">
            <a:tbl>
              <a:tblPr>
                <a:tableStyleId>{5C22544A-7EE6-4342-B048-85BDC9FD1C3A}</a:tableStyleId>
              </a:tblPr>
              <a:tblGrid>
                <a:gridCol w="424070">
                  <a:extLst>
                    <a:ext uri="{9D8B030D-6E8A-4147-A177-3AD203B41FA5}">
                      <a16:colId xmlns:a16="http://schemas.microsoft.com/office/drawing/2014/main" xmlns="" val="3065351420"/>
                    </a:ext>
                  </a:extLst>
                </a:gridCol>
                <a:gridCol w="1749287">
                  <a:extLst>
                    <a:ext uri="{9D8B030D-6E8A-4147-A177-3AD203B41FA5}">
                      <a16:colId xmlns:a16="http://schemas.microsoft.com/office/drawing/2014/main" xmlns="" val="1108114592"/>
                    </a:ext>
                  </a:extLst>
                </a:gridCol>
                <a:gridCol w="2478156">
                  <a:extLst>
                    <a:ext uri="{9D8B030D-6E8A-4147-A177-3AD203B41FA5}">
                      <a16:colId xmlns:a16="http://schemas.microsoft.com/office/drawing/2014/main" xmlns="" val="376498185"/>
                    </a:ext>
                  </a:extLst>
                </a:gridCol>
                <a:gridCol w="2557670">
                  <a:extLst>
                    <a:ext uri="{9D8B030D-6E8A-4147-A177-3AD203B41FA5}">
                      <a16:colId xmlns:a16="http://schemas.microsoft.com/office/drawing/2014/main" xmlns="" val="1929720043"/>
                    </a:ext>
                  </a:extLst>
                </a:gridCol>
                <a:gridCol w="2411895">
                  <a:extLst>
                    <a:ext uri="{9D8B030D-6E8A-4147-A177-3AD203B41FA5}">
                      <a16:colId xmlns:a16="http://schemas.microsoft.com/office/drawing/2014/main" xmlns="" val="3824760993"/>
                    </a:ext>
                  </a:extLst>
                </a:gridCol>
                <a:gridCol w="2534357">
                  <a:extLst>
                    <a:ext uri="{9D8B030D-6E8A-4147-A177-3AD203B41FA5}">
                      <a16:colId xmlns:a16="http://schemas.microsoft.com/office/drawing/2014/main" xmlns="" val="3865779828"/>
                    </a:ext>
                  </a:extLst>
                </a:gridCol>
                <a:gridCol w="36564">
                  <a:extLst>
                    <a:ext uri="{9D8B030D-6E8A-4147-A177-3AD203B41FA5}">
                      <a16:colId xmlns:a16="http://schemas.microsoft.com/office/drawing/2014/main" xmlns="" val="1446934547"/>
                    </a:ext>
                  </a:extLst>
                </a:gridCol>
              </a:tblGrid>
              <a:tr h="526971">
                <a:tc>
                  <a:txBody>
                    <a:bodyPr/>
                    <a:lstStyle/>
                    <a:p>
                      <a:pPr algn="ctr" fontAlgn="ctr"/>
                      <a:r>
                        <a:rPr lang="tr-TR" sz="1400" u="none" strike="noStrike">
                          <a:effectLst/>
                        </a:rPr>
                        <a:t> </a:t>
                      </a:r>
                      <a:endParaRPr lang="tr-TR" sz="1400" b="0" i="0" u="none" strike="noStrike">
                        <a:solidFill>
                          <a:srgbClr val="7030A0"/>
                        </a:solidFill>
                        <a:effectLst/>
                        <a:latin typeface="Calibri" panose="020F0502020204030204" pitchFamily="34" charset="0"/>
                      </a:endParaRPr>
                    </a:p>
                  </a:txBody>
                  <a:tcPr marL="5582" marR="5582" marT="5582" marB="0" vert="vert270" anchor="ctr"/>
                </a:tc>
                <a:tc>
                  <a:txBody>
                    <a:bodyPr/>
                    <a:lstStyle/>
                    <a:p>
                      <a:pPr algn="ctr" fontAlgn="ctr"/>
                      <a:r>
                        <a:rPr lang="tr-TR" sz="1400" u="none" strike="noStrike" dirty="0">
                          <a:solidFill>
                            <a:srgbClr val="C00000"/>
                          </a:solidFill>
                          <a:effectLst/>
                        </a:rPr>
                        <a:t>İLAÇ</a:t>
                      </a:r>
                      <a:endParaRPr lang="tr-TR" sz="1400" b="0"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ENDİKASYON</a:t>
                      </a:r>
                      <a:endParaRPr lang="tr-TR" sz="1400" b="0"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KONTRENDİKASYON</a:t>
                      </a:r>
                      <a:endParaRPr lang="tr-TR" sz="1400" b="0"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VERİLİŞ YOLU</a:t>
                      </a:r>
                      <a:endParaRPr lang="tr-TR" sz="1400" b="0"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YAN ETKİLERİ</a:t>
                      </a:r>
                      <a:endParaRPr lang="tr-TR" sz="1400" b="0" i="0" u="none" strike="noStrike" dirty="0">
                        <a:solidFill>
                          <a:srgbClr val="C00000"/>
                        </a:solidFill>
                        <a:effectLst/>
                        <a:latin typeface="Calibri" panose="020F0502020204030204" pitchFamily="34" charset="0"/>
                      </a:endParaRPr>
                    </a:p>
                  </a:txBody>
                  <a:tcPr marL="5582" marR="5582" marT="5582" marB="0" anchor="ctr"/>
                </a:tc>
                <a:tc>
                  <a:txBody>
                    <a:bodyPr/>
                    <a:lstStyle/>
                    <a:p>
                      <a:pPr algn="l" fontAlgn="b"/>
                      <a:endParaRPr lang="tr-TR" sz="600" b="0" i="0" u="none" strike="noStrike" dirty="0">
                        <a:solidFill>
                          <a:srgbClr val="000000"/>
                        </a:solidFill>
                        <a:effectLst/>
                        <a:latin typeface="Calibri" panose="020F0502020204030204" pitchFamily="34" charset="0"/>
                      </a:endParaRPr>
                    </a:p>
                  </a:txBody>
                  <a:tcPr marL="5582" marR="5582" marT="5582" marB="0" anchor="b"/>
                </a:tc>
                <a:extLst>
                  <a:ext uri="{0D108BD9-81ED-4DB2-BD59-A6C34878D82A}">
                    <a16:rowId xmlns:a16="http://schemas.microsoft.com/office/drawing/2014/main" xmlns="" val="2306367109"/>
                  </a:ext>
                </a:extLst>
              </a:tr>
              <a:tr h="6331029">
                <a:tc>
                  <a:txBody>
                    <a:bodyPr/>
                    <a:lstStyle/>
                    <a:p>
                      <a:pPr algn="ctr" fontAlgn="ctr"/>
                      <a:r>
                        <a:rPr lang="tr-TR" sz="1400" u="none" strike="noStrike" dirty="0">
                          <a:solidFill>
                            <a:srgbClr val="7030A0"/>
                          </a:solidFill>
                          <a:effectLst/>
                        </a:rPr>
                        <a:t>FİBRİNOLİTİK</a:t>
                      </a:r>
                      <a:endParaRPr lang="tr-TR" sz="1400" b="1" i="0" u="none" strike="noStrike" dirty="0">
                        <a:solidFill>
                          <a:srgbClr val="7030A0"/>
                        </a:solidFill>
                        <a:effectLst/>
                        <a:latin typeface="Calibri" panose="020F0502020204030204" pitchFamily="34" charset="0"/>
                      </a:endParaRPr>
                    </a:p>
                  </a:txBody>
                  <a:tcPr marL="5582" marR="5582" marT="5582" marB="0" vert="vert270" anchor="ctr"/>
                </a:tc>
                <a:tc>
                  <a:txBody>
                    <a:bodyPr/>
                    <a:lstStyle/>
                    <a:p>
                      <a:pPr algn="ctr" fontAlgn="ctr"/>
                      <a:r>
                        <a:rPr lang="tr-TR" sz="1400" u="none" strike="noStrike" dirty="0">
                          <a:solidFill>
                            <a:srgbClr val="FF33CC"/>
                          </a:solidFill>
                          <a:effectLst/>
                        </a:rPr>
                        <a:t>ALTEPLAZ</a:t>
                      </a:r>
                      <a:endParaRPr lang="tr-TR" sz="1400" b="1" i="0" u="none" strike="noStrike" dirty="0">
                        <a:solidFill>
                          <a:srgbClr val="FF33CC"/>
                        </a:solidFill>
                        <a:effectLst/>
                        <a:latin typeface="Calibri" panose="020F0502020204030204" pitchFamily="34" charset="0"/>
                      </a:endParaRPr>
                    </a:p>
                  </a:txBody>
                  <a:tcPr marL="5582" marR="5582" marT="5582" marB="0" anchor="ctr"/>
                </a:tc>
                <a:tc>
                  <a:txBody>
                    <a:bodyPr/>
                    <a:lstStyle/>
                    <a:p>
                      <a:pPr algn="l" fontAlgn="t"/>
                      <a:r>
                        <a:rPr lang="tr-TR" sz="1400" u="none" strike="noStrike" dirty="0">
                          <a:effectLst/>
                        </a:rPr>
                        <a:t>Akut </a:t>
                      </a:r>
                      <a:r>
                        <a:rPr lang="tr-TR" sz="1400" u="none" strike="noStrike" dirty="0" err="1">
                          <a:effectLst/>
                        </a:rPr>
                        <a:t>miyokard</a:t>
                      </a:r>
                      <a:r>
                        <a:rPr lang="tr-TR" sz="1400" u="none" strike="noStrike" dirty="0">
                          <a:effectLst/>
                        </a:rPr>
                        <a:t> enfarktüsünün </a:t>
                      </a:r>
                      <a:r>
                        <a:rPr lang="tr-TR" sz="1400" u="none" strike="noStrike" dirty="0" err="1">
                          <a:effectLst/>
                        </a:rPr>
                        <a:t>trombolitik</a:t>
                      </a:r>
                      <a:r>
                        <a:rPr lang="tr-TR" sz="1400" u="none" strike="noStrike" dirty="0">
                          <a:effectLst/>
                        </a:rPr>
                        <a:t> tedavisinde, </a:t>
                      </a:r>
                      <a:r>
                        <a:rPr lang="tr-TR" sz="1400" u="none" strike="noStrike" dirty="0" err="1">
                          <a:effectLst/>
                        </a:rPr>
                        <a:t>Hemodinamik</a:t>
                      </a:r>
                      <a:r>
                        <a:rPr lang="tr-TR" sz="1400" u="none" strike="noStrike" dirty="0">
                          <a:effectLst/>
                        </a:rPr>
                        <a:t> </a:t>
                      </a:r>
                      <a:r>
                        <a:rPr lang="tr-TR" sz="1400" u="none" strike="noStrike" dirty="0" err="1">
                          <a:effectLst/>
                        </a:rPr>
                        <a:t>instabilite</a:t>
                      </a:r>
                      <a:r>
                        <a:rPr lang="tr-TR" sz="1400" u="none" strike="noStrike" dirty="0">
                          <a:effectLst/>
                        </a:rPr>
                        <a:t> ile birlikte olan akut masif akciğer </a:t>
                      </a:r>
                      <a:r>
                        <a:rPr lang="tr-TR" sz="1400" u="none" strike="noStrike" dirty="0" err="1">
                          <a:effectLst/>
                        </a:rPr>
                        <a:t>embolisinin</a:t>
                      </a:r>
                      <a:r>
                        <a:rPr lang="tr-TR" sz="1400" u="none" strike="noStrike" dirty="0">
                          <a:effectLst/>
                        </a:rPr>
                        <a:t> </a:t>
                      </a:r>
                      <a:r>
                        <a:rPr lang="tr-TR" sz="1400" u="none" strike="noStrike" dirty="0" err="1">
                          <a:effectLst/>
                        </a:rPr>
                        <a:t>trombolitik</a:t>
                      </a:r>
                      <a:r>
                        <a:rPr lang="tr-TR" sz="1400" u="none" strike="noStrike" dirty="0">
                          <a:effectLst/>
                        </a:rPr>
                        <a:t> tedavisinde,3. Akut </a:t>
                      </a:r>
                      <a:r>
                        <a:rPr lang="tr-TR" sz="1400" u="none" strike="noStrike" dirty="0" err="1">
                          <a:effectLst/>
                        </a:rPr>
                        <a:t>iskemik</a:t>
                      </a:r>
                      <a:r>
                        <a:rPr lang="tr-TR" sz="1400" u="none" strike="noStrike" dirty="0">
                          <a:effectLst/>
                        </a:rPr>
                        <a:t> inmenin </a:t>
                      </a:r>
                      <a:r>
                        <a:rPr lang="tr-TR" sz="1400" u="none" strike="noStrike" dirty="0" err="1">
                          <a:effectLst/>
                        </a:rPr>
                        <a:t>trombolitik</a:t>
                      </a:r>
                      <a:r>
                        <a:rPr lang="tr-TR" sz="1400" u="none" strike="noStrike" dirty="0">
                          <a:effectLst/>
                        </a:rPr>
                        <a:t> tedavisinde </a:t>
                      </a:r>
                      <a:r>
                        <a:rPr lang="tr-TR" sz="1400" u="none" strike="noStrike" dirty="0" err="1">
                          <a:effectLst/>
                        </a:rPr>
                        <a:t>endikedir</a:t>
                      </a:r>
                      <a:r>
                        <a:rPr lang="tr-TR" sz="1400" u="none" strike="noStrike" dirty="0">
                          <a:effectLst/>
                        </a:rPr>
                        <a:t>.</a:t>
                      </a:r>
                      <a:endParaRPr lang="tr-TR" sz="1400" b="0" i="0" u="none" strike="noStrike" dirty="0">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a:effectLst/>
                        </a:rPr>
                        <a:t>Şiddetli kanama, hemorajik retinopati, SSS bozuklukları, hipotansiyon, endokardit, perikardit, pankreatit, özofagus varissi, arter anevrizmaları, kanama riskli neoplazm, karaciğer yetmezliği, gebelik, emzirme.(İntravenöz)</a:t>
                      </a:r>
                      <a:endParaRPr lang="tr-TR" sz="1400" b="0" i="0" u="none" strike="noStrike">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a:effectLst/>
                        </a:rPr>
                        <a:t>Kuru madde enjeksiyon flakonunun içeriği, aseptik koşullar altında, 10 mL </a:t>
                      </a:r>
                      <a:br>
                        <a:rPr lang="tr-TR" sz="1400" u="none" strike="noStrike">
                          <a:effectLst/>
                        </a:rPr>
                      </a:br>
                      <a:r>
                        <a:rPr lang="tr-TR" sz="1400" u="none" strike="noStrike">
                          <a:effectLst/>
                        </a:rPr>
                        <a:t>steril enjeksiyonluk su ile çözülerek, mL başına 1 mg'lık bir alteplaz konsantrasyonu elde edilir. </a:t>
                      </a:r>
                      <a:br>
                        <a:rPr lang="tr-TR" sz="1400" u="none" strike="noStrike">
                          <a:effectLst/>
                        </a:rPr>
                      </a:br>
                      <a:r>
                        <a:rPr lang="tr-TR" sz="1400" u="none" strike="noStrike">
                          <a:effectLst/>
                        </a:rPr>
                        <a:t>Bunun için bir enjektör kullanılmalıdır.Akut miyokard enfarktüsü, pulmoner emboli ve akut iskemik strokta, rekombinant doku plazminojen aktivatörü. Enfarktüste 15mg bolus, sonra 50mg/30dakika (max 100mg). Akciğer embolisinde 10mg bolus 90mg/2saat.</a:t>
                      </a:r>
                      <a:endParaRPr lang="tr-TR" sz="1400" b="0" i="0" u="none" strike="noStrike">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dirty="0">
                          <a:effectLst/>
                        </a:rPr>
                        <a:t>Kanama, </a:t>
                      </a:r>
                      <a:r>
                        <a:rPr lang="tr-TR" sz="1400" u="none" strike="noStrike" dirty="0" err="1">
                          <a:effectLst/>
                        </a:rPr>
                        <a:t>anemi,aritmi</a:t>
                      </a:r>
                      <a:r>
                        <a:rPr lang="tr-TR" sz="1400" u="none" strike="noStrike" dirty="0">
                          <a:effectLst/>
                        </a:rPr>
                        <a:t>, bulantı, kusma, hipotansiyon, </a:t>
                      </a:r>
                      <a:r>
                        <a:rPr lang="tr-TR" sz="1400" u="none" strike="noStrike" dirty="0" err="1">
                          <a:effectLst/>
                        </a:rPr>
                        <a:t>hipertermi</a:t>
                      </a:r>
                      <a:r>
                        <a:rPr lang="tr-TR" sz="1400" u="none" strike="noStrike" dirty="0">
                          <a:effectLst/>
                        </a:rPr>
                        <a:t>, </a:t>
                      </a:r>
                      <a:r>
                        <a:rPr lang="tr-TR" sz="1400" u="none" strike="noStrike" dirty="0" err="1">
                          <a:effectLst/>
                        </a:rPr>
                        <a:t>trombotik</a:t>
                      </a:r>
                      <a:r>
                        <a:rPr lang="tr-TR" sz="1400" u="none" strike="noStrike" dirty="0">
                          <a:effectLst/>
                        </a:rPr>
                        <a:t> </a:t>
                      </a:r>
                      <a:r>
                        <a:rPr lang="tr-TR" sz="1400" u="none" strike="noStrike" dirty="0" err="1">
                          <a:effectLst/>
                        </a:rPr>
                        <a:t>embolizasyon</a:t>
                      </a:r>
                      <a:r>
                        <a:rPr lang="tr-TR" sz="1400" u="none" strike="noStrike" dirty="0">
                          <a:effectLst/>
                        </a:rPr>
                        <a:t>, </a:t>
                      </a:r>
                      <a:r>
                        <a:rPr lang="tr-TR" sz="1400" u="none" strike="noStrike" dirty="0" err="1">
                          <a:effectLst/>
                        </a:rPr>
                        <a:t>allerjik</a:t>
                      </a:r>
                      <a:r>
                        <a:rPr lang="tr-TR" sz="1400" u="none" strike="noStrike" dirty="0">
                          <a:effectLst/>
                        </a:rPr>
                        <a:t> reaksiyonlar.</a:t>
                      </a:r>
                      <a:endParaRPr lang="tr-TR" sz="1400" b="0" i="0" u="none" strike="noStrike" dirty="0">
                        <a:solidFill>
                          <a:srgbClr val="000000"/>
                        </a:solidFill>
                        <a:effectLst/>
                        <a:latin typeface="Calibri" panose="020F0502020204030204" pitchFamily="34" charset="0"/>
                      </a:endParaRPr>
                    </a:p>
                  </a:txBody>
                  <a:tcPr marL="5582" marR="5582" marT="5582" marB="0"/>
                </a:tc>
                <a:tc>
                  <a:txBody>
                    <a:bodyPr/>
                    <a:lstStyle/>
                    <a:p>
                      <a:pPr algn="l" fontAlgn="b"/>
                      <a:endParaRPr lang="tr-TR" sz="600" b="0" i="0" u="none" strike="noStrike" dirty="0">
                        <a:solidFill>
                          <a:srgbClr val="000000"/>
                        </a:solidFill>
                        <a:effectLst/>
                        <a:latin typeface="Calibri" panose="020F0502020204030204" pitchFamily="34" charset="0"/>
                      </a:endParaRPr>
                    </a:p>
                  </a:txBody>
                  <a:tcPr marL="5582" marR="5582" marT="5582" marB="0" anchor="b"/>
                </a:tc>
                <a:extLst>
                  <a:ext uri="{0D108BD9-81ED-4DB2-BD59-A6C34878D82A}">
                    <a16:rowId xmlns:a16="http://schemas.microsoft.com/office/drawing/2014/main" xmlns="" val="125341293"/>
                  </a:ext>
                </a:extLst>
              </a:tr>
            </a:tbl>
          </a:graphicData>
        </a:graphic>
      </p:graphicFrame>
    </p:spTree>
    <p:extLst>
      <p:ext uri="{BB962C8B-B14F-4D97-AF65-F5344CB8AC3E}">
        <p14:creationId xmlns:p14="http://schemas.microsoft.com/office/powerpoint/2010/main" val="426519760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913127D6-F5C8-43A2-BAF5-37C6D387691C}"/>
              </a:ext>
            </a:extLst>
          </p:cNvPr>
          <p:cNvGraphicFramePr>
            <a:graphicFrameLocks noGrp="1"/>
          </p:cNvGraphicFramePr>
          <p:nvPr>
            <p:extLst>
              <p:ext uri="{D42A27DB-BD31-4B8C-83A1-F6EECF244321}">
                <p14:modId xmlns:p14="http://schemas.microsoft.com/office/powerpoint/2010/main" val="2616225213"/>
              </p:ext>
            </p:extLst>
          </p:nvPr>
        </p:nvGraphicFramePr>
        <p:xfrm>
          <a:off x="0" y="0"/>
          <a:ext cx="12191999" cy="6858000"/>
        </p:xfrm>
        <a:graphic>
          <a:graphicData uri="http://schemas.openxmlformats.org/drawingml/2006/table">
            <a:tbl>
              <a:tblPr>
                <a:tableStyleId>{5C22544A-7EE6-4342-B048-85BDC9FD1C3A}</a:tableStyleId>
              </a:tblPr>
              <a:tblGrid>
                <a:gridCol w="437322">
                  <a:extLst>
                    <a:ext uri="{9D8B030D-6E8A-4147-A177-3AD203B41FA5}">
                      <a16:colId xmlns:a16="http://schemas.microsoft.com/office/drawing/2014/main" xmlns="" val="884793160"/>
                    </a:ext>
                  </a:extLst>
                </a:gridCol>
                <a:gridCol w="1669774">
                  <a:extLst>
                    <a:ext uri="{9D8B030D-6E8A-4147-A177-3AD203B41FA5}">
                      <a16:colId xmlns:a16="http://schemas.microsoft.com/office/drawing/2014/main" xmlns="" val="1018105225"/>
                    </a:ext>
                  </a:extLst>
                </a:gridCol>
                <a:gridCol w="2584174">
                  <a:extLst>
                    <a:ext uri="{9D8B030D-6E8A-4147-A177-3AD203B41FA5}">
                      <a16:colId xmlns:a16="http://schemas.microsoft.com/office/drawing/2014/main" xmlns="" val="3139816521"/>
                    </a:ext>
                  </a:extLst>
                </a:gridCol>
                <a:gridCol w="2663687">
                  <a:extLst>
                    <a:ext uri="{9D8B030D-6E8A-4147-A177-3AD203B41FA5}">
                      <a16:colId xmlns:a16="http://schemas.microsoft.com/office/drawing/2014/main" xmlns="" val="2331092536"/>
                    </a:ext>
                  </a:extLst>
                </a:gridCol>
                <a:gridCol w="2332382">
                  <a:extLst>
                    <a:ext uri="{9D8B030D-6E8A-4147-A177-3AD203B41FA5}">
                      <a16:colId xmlns:a16="http://schemas.microsoft.com/office/drawing/2014/main" xmlns="" val="169011194"/>
                    </a:ext>
                  </a:extLst>
                </a:gridCol>
                <a:gridCol w="2468096">
                  <a:extLst>
                    <a:ext uri="{9D8B030D-6E8A-4147-A177-3AD203B41FA5}">
                      <a16:colId xmlns:a16="http://schemas.microsoft.com/office/drawing/2014/main" xmlns="" val="3114678689"/>
                    </a:ext>
                  </a:extLst>
                </a:gridCol>
                <a:gridCol w="36564">
                  <a:extLst>
                    <a:ext uri="{9D8B030D-6E8A-4147-A177-3AD203B41FA5}">
                      <a16:colId xmlns:a16="http://schemas.microsoft.com/office/drawing/2014/main" xmlns="" val="2031155875"/>
                    </a:ext>
                  </a:extLst>
                </a:gridCol>
              </a:tblGrid>
              <a:tr h="562862">
                <a:tc>
                  <a:txBody>
                    <a:bodyPr/>
                    <a:lstStyle/>
                    <a:p>
                      <a:pPr algn="ctr" fontAlgn="ctr"/>
                      <a:endParaRPr lang="tr-TR" sz="1400" b="1" i="0" u="none" strike="noStrike">
                        <a:solidFill>
                          <a:srgbClr val="7030A0"/>
                        </a:solidFill>
                        <a:effectLst/>
                        <a:latin typeface="Calibri" panose="020F0502020204030204" pitchFamily="34" charset="0"/>
                      </a:endParaRPr>
                    </a:p>
                  </a:txBody>
                  <a:tcPr marL="5582" marR="5582" marT="5582" marB="0" vert="vert270" anchor="ctr"/>
                </a:tc>
                <a:tc>
                  <a:txBody>
                    <a:bodyPr/>
                    <a:lstStyle/>
                    <a:p>
                      <a:pPr algn="ctr" fontAlgn="ctr"/>
                      <a:r>
                        <a:rPr lang="tr-TR" sz="1400" u="none" strike="noStrike" dirty="0">
                          <a:solidFill>
                            <a:srgbClr val="C00000"/>
                          </a:solidFill>
                          <a:effectLst/>
                        </a:rPr>
                        <a:t>İLAÇ</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ENDİKASYON</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KONTRENDİKASYON</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VERİLİŞ YOLU</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YAN ETKİLERİ</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l" fontAlgn="b"/>
                      <a:endParaRPr lang="tr-TR" sz="600" b="0" i="0" u="none" strike="noStrike">
                        <a:solidFill>
                          <a:srgbClr val="000000"/>
                        </a:solidFill>
                        <a:effectLst/>
                        <a:latin typeface="Calibri" panose="020F0502020204030204" pitchFamily="34" charset="0"/>
                      </a:endParaRPr>
                    </a:p>
                  </a:txBody>
                  <a:tcPr marL="5582" marR="5582" marT="5582" marB="0" anchor="b"/>
                </a:tc>
                <a:extLst>
                  <a:ext uri="{0D108BD9-81ED-4DB2-BD59-A6C34878D82A}">
                    <a16:rowId xmlns:a16="http://schemas.microsoft.com/office/drawing/2014/main" xmlns="" val="1583141051"/>
                  </a:ext>
                </a:extLst>
              </a:tr>
              <a:tr h="6295138">
                <a:tc>
                  <a:txBody>
                    <a:bodyPr/>
                    <a:lstStyle/>
                    <a:p>
                      <a:pPr algn="ctr" fontAlgn="ctr"/>
                      <a:r>
                        <a:rPr lang="tr-TR" sz="1400" u="none" strike="noStrike" dirty="0">
                          <a:solidFill>
                            <a:srgbClr val="7030A0"/>
                          </a:solidFill>
                          <a:effectLst/>
                        </a:rPr>
                        <a:t>FİBRİNOLİTİK</a:t>
                      </a:r>
                      <a:endParaRPr lang="tr-TR" sz="1400" b="1" i="0" u="none" strike="noStrike" dirty="0">
                        <a:solidFill>
                          <a:srgbClr val="7030A0"/>
                        </a:solidFill>
                        <a:effectLst/>
                        <a:latin typeface="Calibri" panose="020F0502020204030204" pitchFamily="34" charset="0"/>
                      </a:endParaRPr>
                    </a:p>
                  </a:txBody>
                  <a:tcPr marL="5582" marR="5582" marT="5582" marB="0" vert="vert270" anchor="ctr"/>
                </a:tc>
                <a:tc>
                  <a:txBody>
                    <a:bodyPr/>
                    <a:lstStyle/>
                    <a:p>
                      <a:pPr algn="ctr" fontAlgn="ctr"/>
                      <a:r>
                        <a:rPr lang="tr-TR" sz="1400" u="none" strike="noStrike" dirty="0">
                          <a:solidFill>
                            <a:srgbClr val="FF33CC"/>
                          </a:solidFill>
                          <a:effectLst/>
                        </a:rPr>
                        <a:t>RETEPLAZ</a:t>
                      </a:r>
                      <a:endParaRPr lang="tr-TR" sz="1400" b="1" i="0" u="none" strike="noStrike" dirty="0">
                        <a:solidFill>
                          <a:srgbClr val="FF33CC"/>
                        </a:solidFill>
                        <a:effectLst/>
                        <a:latin typeface="Calibri" panose="020F0502020204030204" pitchFamily="34" charset="0"/>
                      </a:endParaRPr>
                    </a:p>
                  </a:txBody>
                  <a:tcPr marL="5582" marR="5582" marT="5582" marB="0" anchor="ctr"/>
                </a:tc>
                <a:tc>
                  <a:txBody>
                    <a:bodyPr/>
                    <a:lstStyle/>
                    <a:p>
                      <a:pPr algn="l" fontAlgn="t"/>
                      <a:r>
                        <a:rPr lang="tr-TR" sz="1400" u="none" strike="noStrike">
                          <a:effectLst/>
                        </a:rPr>
                        <a:t>Miyokard enfarktüsü ,Akciğer embolisi,Akut iskemik inme ,(Serebrovasküler trombozlar ).</a:t>
                      </a:r>
                      <a:endParaRPr lang="tr-TR" sz="1400" b="0" i="0" u="none" strike="noStrike">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dirty="0">
                          <a:effectLst/>
                        </a:rPr>
                        <a:t>Aşırı duyarlılık, aktif iç kanama, yakın geçmişte </a:t>
                      </a:r>
                      <a:r>
                        <a:rPr lang="tr-TR" sz="1400" u="none" strike="noStrike" dirty="0" err="1">
                          <a:effectLst/>
                        </a:rPr>
                        <a:t>serebral</a:t>
                      </a:r>
                      <a:r>
                        <a:rPr lang="tr-TR" sz="1400" u="none" strike="noStrike" dirty="0">
                          <a:effectLst/>
                        </a:rPr>
                        <a:t> kanama, yakın geçmişte </a:t>
                      </a:r>
                      <a:r>
                        <a:rPr lang="tr-TR" sz="1400" u="none" strike="noStrike" dirty="0" err="1">
                          <a:effectLst/>
                        </a:rPr>
                        <a:t>intrakranial</a:t>
                      </a:r>
                      <a:r>
                        <a:rPr lang="tr-TR" sz="1400" u="none" strike="noStrike" dirty="0">
                          <a:effectLst/>
                        </a:rPr>
                        <a:t> veya </a:t>
                      </a:r>
                      <a:r>
                        <a:rPr lang="tr-TR" sz="1400" u="none" strike="noStrike" dirty="0" err="1">
                          <a:effectLst/>
                        </a:rPr>
                        <a:t>intraspinal</a:t>
                      </a:r>
                      <a:r>
                        <a:rPr lang="tr-TR" sz="1400" u="none" strike="noStrike" dirty="0">
                          <a:effectLst/>
                        </a:rPr>
                        <a:t> operasyon, travma, </a:t>
                      </a:r>
                      <a:r>
                        <a:rPr lang="tr-TR" sz="1400" u="none" strike="noStrike" dirty="0" err="1">
                          <a:effectLst/>
                        </a:rPr>
                        <a:t>intrakranial</a:t>
                      </a:r>
                      <a:r>
                        <a:rPr lang="tr-TR" sz="1400" u="none" strike="noStrike" dirty="0">
                          <a:effectLst/>
                        </a:rPr>
                        <a:t> tümör, anevrizma, </a:t>
                      </a:r>
                      <a:r>
                        <a:rPr lang="tr-TR" sz="1400" u="none" strike="noStrike" dirty="0" err="1">
                          <a:effectLst/>
                        </a:rPr>
                        <a:t>arteriovenöz</a:t>
                      </a:r>
                      <a:r>
                        <a:rPr lang="tr-TR" sz="1400" u="none" strike="noStrike" dirty="0">
                          <a:effectLst/>
                        </a:rPr>
                        <a:t> </a:t>
                      </a:r>
                      <a:r>
                        <a:rPr lang="tr-TR" sz="1400" u="none" strike="noStrike" dirty="0" err="1">
                          <a:effectLst/>
                        </a:rPr>
                        <a:t>malformasyon</a:t>
                      </a:r>
                      <a:r>
                        <a:rPr lang="tr-TR" sz="1400" u="none" strike="noStrike" dirty="0">
                          <a:effectLst/>
                        </a:rPr>
                        <a:t>, kanama </a:t>
                      </a:r>
                      <a:r>
                        <a:rPr lang="tr-TR" sz="1400" u="none" strike="noStrike" dirty="0" err="1">
                          <a:effectLst/>
                        </a:rPr>
                        <a:t>diatezi</a:t>
                      </a:r>
                      <a:r>
                        <a:rPr lang="tr-TR" sz="1400" u="none" strike="noStrike" dirty="0">
                          <a:effectLst/>
                        </a:rPr>
                        <a:t>, ciddi hipertansiyon gibi kontrolsüz kanama riski taşıyan durumlar.(</a:t>
                      </a:r>
                      <a:r>
                        <a:rPr lang="tr-TR" sz="1400" u="none" strike="noStrike" dirty="0" err="1">
                          <a:effectLst/>
                        </a:rPr>
                        <a:t>İntravenöz</a:t>
                      </a:r>
                      <a:r>
                        <a:rPr lang="tr-TR" sz="1400" u="none" strike="noStrike" dirty="0">
                          <a:effectLst/>
                        </a:rPr>
                        <a:t>)</a:t>
                      </a:r>
                      <a:endParaRPr lang="tr-TR" sz="1400" b="0" i="0" u="none" strike="noStrike" dirty="0">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a:effectLst/>
                        </a:rPr>
                        <a:t>10 mg. IV. 30 dakika sonra ikinci doz.</a:t>
                      </a:r>
                      <a:endParaRPr lang="tr-TR" sz="1400" b="0" i="0" u="none" strike="noStrike">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dirty="0" err="1">
                          <a:effectLst/>
                        </a:rPr>
                        <a:t>Hipotansiyon,Aritmiler,Serebral</a:t>
                      </a:r>
                      <a:r>
                        <a:rPr lang="tr-TR" sz="1400" u="none" strike="noStrike" dirty="0">
                          <a:effectLst/>
                        </a:rPr>
                        <a:t> </a:t>
                      </a:r>
                      <a:r>
                        <a:rPr lang="tr-TR" sz="1400" u="none" strike="noStrike" dirty="0" err="1">
                          <a:effectLst/>
                        </a:rPr>
                        <a:t>hemorajik</a:t>
                      </a:r>
                      <a:r>
                        <a:rPr lang="tr-TR" sz="1400" u="none" strike="noStrike" dirty="0">
                          <a:effectLst/>
                        </a:rPr>
                        <a:t>           ( Beyin kanaması )</a:t>
                      </a:r>
                      <a:r>
                        <a:rPr lang="tr-TR" sz="1400" u="none" strike="noStrike" dirty="0" err="1">
                          <a:effectLst/>
                        </a:rPr>
                        <a:t>Kanama,AlerjiK</a:t>
                      </a:r>
                      <a:r>
                        <a:rPr lang="tr-TR" sz="1400" u="none" strike="noStrike" dirty="0">
                          <a:effectLst/>
                        </a:rPr>
                        <a:t> </a:t>
                      </a:r>
                      <a:r>
                        <a:rPr lang="tr-TR" sz="1400" u="none" strike="noStrike" dirty="0" err="1">
                          <a:effectLst/>
                        </a:rPr>
                        <a:t>reaksiyonlar,Ekimo,zHematür,iHemoptizi</a:t>
                      </a:r>
                      <a:r>
                        <a:rPr lang="tr-TR" sz="1400" u="none" strike="noStrike" dirty="0">
                          <a:effectLst/>
                        </a:rPr>
                        <a:t> ,</a:t>
                      </a:r>
                      <a:r>
                        <a:rPr lang="tr-TR" sz="1400" u="none" strike="noStrike" dirty="0" err="1">
                          <a:effectLst/>
                        </a:rPr>
                        <a:t>Gastrointestinal</a:t>
                      </a:r>
                      <a:r>
                        <a:rPr lang="tr-TR" sz="1400" u="none" strike="noStrike" dirty="0">
                          <a:effectLst/>
                        </a:rPr>
                        <a:t> sistem </a:t>
                      </a:r>
                      <a:r>
                        <a:rPr lang="tr-TR" sz="1400" u="none" strike="noStrike" dirty="0" err="1">
                          <a:effectLst/>
                        </a:rPr>
                        <a:t>kanaması,Enjeksiyon</a:t>
                      </a:r>
                      <a:r>
                        <a:rPr lang="tr-TR" sz="1400" u="none" strike="noStrike" dirty="0">
                          <a:effectLst/>
                        </a:rPr>
                        <a:t> yerinde kanama</a:t>
                      </a:r>
                      <a:endParaRPr lang="tr-TR" sz="1400" b="0" i="0" u="none" strike="noStrike" dirty="0">
                        <a:solidFill>
                          <a:srgbClr val="000000"/>
                        </a:solidFill>
                        <a:effectLst/>
                        <a:latin typeface="Calibri" panose="020F0502020204030204" pitchFamily="34" charset="0"/>
                      </a:endParaRPr>
                    </a:p>
                  </a:txBody>
                  <a:tcPr marL="5582" marR="5582" marT="5582" marB="0"/>
                </a:tc>
                <a:tc>
                  <a:txBody>
                    <a:bodyPr/>
                    <a:lstStyle/>
                    <a:p>
                      <a:pPr algn="l" fontAlgn="b"/>
                      <a:endParaRPr lang="tr-TR" sz="600" b="0" i="0" u="none" strike="noStrike" dirty="0">
                        <a:solidFill>
                          <a:srgbClr val="000000"/>
                        </a:solidFill>
                        <a:effectLst/>
                        <a:latin typeface="Calibri" panose="020F0502020204030204" pitchFamily="34" charset="0"/>
                      </a:endParaRPr>
                    </a:p>
                  </a:txBody>
                  <a:tcPr marL="5582" marR="5582" marT="5582" marB="0" anchor="b"/>
                </a:tc>
                <a:extLst>
                  <a:ext uri="{0D108BD9-81ED-4DB2-BD59-A6C34878D82A}">
                    <a16:rowId xmlns:a16="http://schemas.microsoft.com/office/drawing/2014/main" xmlns="" val="1172398861"/>
                  </a:ext>
                </a:extLst>
              </a:tr>
            </a:tbl>
          </a:graphicData>
        </a:graphic>
      </p:graphicFrame>
    </p:spTree>
    <p:extLst>
      <p:ext uri="{BB962C8B-B14F-4D97-AF65-F5344CB8AC3E}">
        <p14:creationId xmlns:p14="http://schemas.microsoft.com/office/powerpoint/2010/main" val="52068750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D9DFD8B5-C557-4CD8-A16B-42BEC235BA96}"/>
              </a:ext>
            </a:extLst>
          </p:cNvPr>
          <p:cNvGraphicFramePr>
            <a:graphicFrameLocks noGrp="1"/>
          </p:cNvGraphicFramePr>
          <p:nvPr>
            <p:extLst>
              <p:ext uri="{D42A27DB-BD31-4B8C-83A1-F6EECF244321}">
                <p14:modId xmlns:p14="http://schemas.microsoft.com/office/powerpoint/2010/main" val="1135734264"/>
              </p:ext>
            </p:extLst>
          </p:nvPr>
        </p:nvGraphicFramePr>
        <p:xfrm>
          <a:off x="0" y="0"/>
          <a:ext cx="12191999" cy="6858000"/>
        </p:xfrm>
        <a:graphic>
          <a:graphicData uri="http://schemas.openxmlformats.org/drawingml/2006/table">
            <a:tbl>
              <a:tblPr>
                <a:tableStyleId>{5C22544A-7EE6-4342-B048-85BDC9FD1C3A}</a:tableStyleId>
              </a:tblPr>
              <a:tblGrid>
                <a:gridCol w="477078">
                  <a:extLst>
                    <a:ext uri="{9D8B030D-6E8A-4147-A177-3AD203B41FA5}">
                      <a16:colId xmlns:a16="http://schemas.microsoft.com/office/drawing/2014/main" xmlns="" val="3412350767"/>
                    </a:ext>
                  </a:extLst>
                </a:gridCol>
                <a:gridCol w="1736035">
                  <a:extLst>
                    <a:ext uri="{9D8B030D-6E8A-4147-A177-3AD203B41FA5}">
                      <a16:colId xmlns:a16="http://schemas.microsoft.com/office/drawing/2014/main" xmlns="" val="2297844922"/>
                    </a:ext>
                  </a:extLst>
                </a:gridCol>
                <a:gridCol w="2372139">
                  <a:extLst>
                    <a:ext uri="{9D8B030D-6E8A-4147-A177-3AD203B41FA5}">
                      <a16:colId xmlns:a16="http://schemas.microsoft.com/office/drawing/2014/main" xmlns="" val="4157751248"/>
                    </a:ext>
                  </a:extLst>
                </a:gridCol>
                <a:gridCol w="2676939">
                  <a:extLst>
                    <a:ext uri="{9D8B030D-6E8A-4147-A177-3AD203B41FA5}">
                      <a16:colId xmlns:a16="http://schemas.microsoft.com/office/drawing/2014/main" xmlns="" val="2990326201"/>
                    </a:ext>
                  </a:extLst>
                </a:gridCol>
                <a:gridCol w="2570922">
                  <a:extLst>
                    <a:ext uri="{9D8B030D-6E8A-4147-A177-3AD203B41FA5}">
                      <a16:colId xmlns:a16="http://schemas.microsoft.com/office/drawing/2014/main" xmlns="" val="966455226"/>
                    </a:ext>
                  </a:extLst>
                </a:gridCol>
                <a:gridCol w="2322322">
                  <a:extLst>
                    <a:ext uri="{9D8B030D-6E8A-4147-A177-3AD203B41FA5}">
                      <a16:colId xmlns:a16="http://schemas.microsoft.com/office/drawing/2014/main" xmlns="" val="3442192016"/>
                    </a:ext>
                  </a:extLst>
                </a:gridCol>
                <a:gridCol w="36564">
                  <a:extLst>
                    <a:ext uri="{9D8B030D-6E8A-4147-A177-3AD203B41FA5}">
                      <a16:colId xmlns:a16="http://schemas.microsoft.com/office/drawing/2014/main" xmlns="" val="2524870012"/>
                    </a:ext>
                  </a:extLst>
                </a:gridCol>
              </a:tblGrid>
              <a:tr h="585937">
                <a:tc>
                  <a:txBody>
                    <a:bodyPr/>
                    <a:lstStyle/>
                    <a:p>
                      <a:pPr algn="ctr" fontAlgn="ctr"/>
                      <a:r>
                        <a:rPr lang="tr-TR" sz="1400" u="none" strike="noStrike">
                          <a:effectLst/>
                        </a:rPr>
                        <a:t> </a:t>
                      </a:r>
                      <a:endParaRPr lang="tr-TR" sz="1400" b="1" i="0" u="none" strike="noStrike">
                        <a:solidFill>
                          <a:srgbClr val="7030A0"/>
                        </a:solidFill>
                        <a:effectLst/>
                        <a:latin typeface="Calibri" panose="020F0502020204030204" pitchFamily="34" charset="0"/>
                      </a:endParaRPr>
                    </a:p>
                  </a:txBody>
                  <a:tcPr marL="5582" marR="5582" marT="5582" marB="0" vert="vert270" anchor="ctr"/>
                </a:tc>
                <a:tc>
                  <a:txBody>
                    <a:bodyPr/>
                    <a:lstStyle/>
                    <a:p>
                      <a:pPr algn="ctr" fontAlgn="ctr"/>
                      <a:r>
                        <a:rPr lang="tr-TR" sz="1400" u="none" strike="noStrike" dirty="0">
                          <a:solidFill>
                            <a:srgbClr val="C00000"/>
                          </a:solidFill>
                          <a:effectLst/>
                        </a:rPr>
                        <a:t>İLAÇ</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ENDİKASYON</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KONTRENDİKASYON</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VERİLİŞ YOLU</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YAN ETKİLERİ</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l" fontAlgn="b"/>
                      <a:endParaRPr lang="tr-TR" sz="600" b="0" i="0" u="none" strike="noStrike">
                        <a:solidFill>
                          <a:srgbClr val="000000"/>
                        </a:solidFill>
                        <a:effectLst/>
                        <a:latin typeface="Calibri" panose="020F0502020204030204" pitchFamily="34" charset="0"/>
                      </a:endParaRPr>
                    </a:p>
                  </a:txBody>
                  <a:tcPr marL="5582" marR="5582" marT="5582" marB="0" anchor="b"/>
                </a:tc>
                <a:extLst>
                  <a:ext uri="{0D108BD9-81ED-4DB2-BD59-A6C34878D82A}">
                    <a16:rowId xmlns:a16="http://schemas.microsoft.com/office/drawing/2014/main" xmlns="" val="1702683898"/>
                  </a:ext>
                </a:extLst>
              </a:tr>
              <a:tr h="6272063">
                <a:tc>
                  <a:txBody>
                    <a:bodyPr/>
                    <a:lstStyle/>
                    <a:p>
                      <a:pPr algn="ctr" fontAlgn="ctr"/>
                      <a:r>
                        <a:rPr lang="tr-TR" sz="1400" u="none" strike="noStrike" dirty="0">
                          <a:solidFill>
                            <a:srgbClr val="7030A0"/>
                          </a:solidFill>
                          <a:effectLst/>
                        </a:rPr>
                        <a:t>ANTİFİBRİNOLİTİK</a:t>
                      </a:r>
                      <a:endParaRPr lang="tr-TR" sz="1400" b="1" i="0" u="none" strike="noStrike" dirty="0">
                        <a:solidFill>
                          <a:srgbClr val="7030A0"/>
                        </a:solidFill>
                        <a:effectLst/>
                        <a:latin typeface="Calibri" panose="020F0502020204030204" pitchFamily="34" charset="0"/>
                      </a:endParaRPr>
                    </a:p>
                  </a:txBody>
                  <a:tcPr marL="5582" marR="5582" marT="5582" marB="0" vert="vert270" anchor="ctr"/>
                </a:tc>
                <a:tc>
                  <a:txBody>
                    <a:bodyPr/>
                    <a:lstStyle/>
                    <a:p>
                      <a:pPr algn="ctr" fontAlgn="ctr"/>
                      <a:r>
                        <a:rPr lang="tr-TR" sz="1400" u="none" strike="noStrike" dirty="0">
                          <a:solidFill>
                            <a:srgbClr val="FF33CC"/>
                          </a:solidFill>
                          <a:effectLst/>
                        </a:rPr>
                        <a:t>APROTİNİN</a:t>
                      </a:r>
                      <a:endParaRPr lang="tr-TR" sz="1400" b="1" i="0" u="none" strike="noStrike" dirty="0">
                        <a:solidFill>
                          <a:srgbClr val="FF33CC"/>
                        </a:solidFill>
                        <a:effectLst/>
                        <a:latin typeface="Calibri" panose="020F0502020204030204" pitchFamily="34" charset="0"/>
                      </a:endParaRPr>
                    </a:p>
                  </a:txBody>
                  <a:tcPr marL="5582" marR="5582" marT="5582" marB="0" anchor="ctr"/>
                </a:tc>
                <a:tc>
                  <a:txBody>
                    <a:bodyPr/>
                    <a:lstStyle/>
                    <a:p>
                      <a:pPr algn="l" fontAlgn="t"/>
                      <a:r>
                        <a:rPr lang="tr-TR" sz="1400" u="none" strike="noStrike" dirty="0" err="1">
                          <a:effectLst/>
                        </a:rPr>
                        <a:t>Proteolitik</a:t>
                      </a:r>
                      <a:r>
                        <a:rPr lang="tr-TR" sz="1400" u="none" strike="noStrike" dirty="0">
                          <a:effectLst/>
                        </a:rPr>
                        <a:t> enzim </a:t>
                      </a:r>
                      <a:r>
                        <a:rPr lang="tr-TR" sz="1400" u="none" strike="noStrike" dirty="0" err="1">
                          <a:effectLst/>
                        </a:rPr>
                        <a:t>inhibisyonuHiperfibrinolitik</a:t>
                      </a:r>
                      <a:r>
                        <a:rPr lang="tr-TR" sz="1400" u="none" strike="noStrike" dirty="0">
                          <a:effectLst/>
                        </a:rPr>
                        <a:t> </a:t>
                      </a:r>
                      <a:r>
                        <a:rPr lang="tr-TR" sz="1400" u="none" strike="noStrike" dirty="0" err="1">
                          <a:effectLst/>
                        </a:rPr>
                        <a:t>hemoraji</a:t>
                      </a:r>
                      <a:r>
                        <a:rPr lang="tr-TR" sz="1400" u="none" strike="noStrike" dirty="0">
                          <a:effectLst/>
                        </a:rPr>
                        <a:t>.</a:t>
                      </a:r>
                      <a:endParaRPr lang="tr-TR" sz="1400" b="0" i="0" u="none" strike="noStrike" dirty="0">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dirty="0">
                          <a:effectLst/>
                        </a:rPr>
                        <a:t>Aşırı duyarlılıkta </a:t>
                      </a:r>
                      <a:r>
                        <a:rPr lang="tr-TR" sz="1400" u="none" strike="noStrike" dirty="0" err="1">
                          <a:effectLst/>
                        </a:rPr>
                        <a:t>kontrendikedir</a:t>
                      </a:r>
                      <a:r>
                        <a:rPr lang="tr-TR" sz="1400" u="none" strike="noStrike" dirty="0">
                          <a:effectLst/>
                        </a:rPr>
                        <a:t>.</a:t>
                      </a:r>
                      <a:endParaRPr lang="tr-TR" sz="1400" b="0" i="0" u="none" strike="noStrike" dirty="0">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a:effectLst/>
                        </a:rPr>
                        <a:t>Yetişkinde başlangıçta 500.000 -1.000.000 IU sonra 4 saatte bir 200.000 IU yavaş infüzyon. Çocukta 20.000 IU/Kg.(İntravenöz)</a:t>
                      </a:r>
                      <a:endParaRPr lang="tr-TR" sz="1400" b="0" i="0" u="none" strike="noStrike">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dirty="0">
                          <a:effectLst/>
                        </a:rPr>
                        <a:t>Aşırı duyarlılık reaksiyonları, ateş, aritmi, bulantı, kusma, </a:t>
                      </a:r>
                      <a:r>
                        <a:rPr lang="tr-TR" sz="1400" u="none" strike="noStrike" dirty="0" err="1">
                          <a:effectLst/>
                        </a:rPr>
                        <a:t>konstipasyon</a:t>
                      </a:r>
                      <a:r>
                        <a:rPr lang="tr-TR" sz="1400" u="none" strike="noStrike" dirty="0">
                          <a:effectLst/>
                        </a:rPr>
                        <a:t>, </a:t>
                      </a:r>
                      <a:r>
                        <a:rPr lang="tr-TR" sz="1400" u="none" strike="noStrike" dirty="0" err="1">
                          <a:effectLst/>
                        </a:rPr>
                        <a:t>diare</a:t>
                      </a:r>
                      <a:r>
                        <a:rPr lang="tr-TR" sz="1400" u="none" strike="noStrike" dirty="0">
                          <a:effectLst/>
                        </a:rPr>
                        <a:t>.</a:t>
                      </a:r>
                      <a:endParaRPr lang="tr-TR" sz="1400" b="0" i="0" u="none" strike="noStrike" dirty="0">
                        <a:solidFill>
                          <a:srgbClr val="000000"/>
                        </a:solidFill>
                        <a:effectLst/>
                        <a:latin typeface="Calibri" panose="020F0502020204030204" pitchFamily="34" charset="0"/>
                      </a:endParaRPr>
                    </a:p>
                  </a:txBody>
                  <a:tcPr marL="5582" marR="5582" marT="5582" marB="0"/>
                </a:tc>
                <a:tc>
                  <a:txBody>
                    <a:bodyPr/>
                    <a:lstStyle/>
                    <a:p>
                      <a:pPr algn="l" fontAlgn="b"/>
                      <a:endParaRPr lang="tr-TR" sz="600" b="0" i="0" u="none" strike="noStrike" dirty="0">
                        <a:solidFill>
                          <a:srgbClr val="000000"/>
                        </a:solidFill>
                        <a:effectLst/>
                        <a:latin typeface="Calibri" panose="020F0502020204030204" pitchFamily="34" charset="0"/>
                      </a:endParaRPr>
                    </a:p>
                  </a:txBody>
                  <a:tcPr marL="5582" marR="5582" marT="5582" marB="0" anchor="b"/>
                </a:tc>
                <a:extLst>
                  <a:ext uri="{0D108BD9-81ED-4DB2-BD59-A6C34878D82A}">
                    <a16:rowId xmlns:a16="http://schemas.microsoft.com/office/drawing/2014/main" xmlns="" val="3632525199"/>
                  </a:ext>
                </a:extLst>
              </a:tr>
            </a:tbl>
          </a:graphicData>
        </a:graphic>
      </p:graphicFrame>
    </p:spTree>
    <p:extLst>
      <p:ext uri="{BB962C8B-B14F-4D97-AF65-F5344CB8AC3E}">
        <p14:creationId xmlns:p14="http://schemas.microsoft.com/office/powerpoint/2010/main" val="256112859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a:extLst>
              <a:ext uri="{FF2B5EF4-FFF2-40B4-BE49-F238E27FC236}">
                <a16:creationId xmlns:a16="http://schemas.microsoft.com/office/drawing/2014/main" xmlns="" id="{AF25CFFD-E424-403B-BB75-A59DA8ED964B}"/>
              </a:ext>
            </a:extLst>
          </p:cNvPr>
          <p:cNvGraphicFramePr>
            <a:graphicFrameLocks noGrp="1"/>
          </p:cNvGraphicFramePr>
          <p:nvPr>
            <p:extLst>
              <p:ext uri="{D42A27DB-BD31-4B8C-83A1-F6EECF244321}">
                <p14:modId xmlns:p14="http://schemas.microsoft.com/office/powerpoint/2010/main" val="227703649"/>
              </p:ext>
            </p:extLst>
          </p:nvPr>
        </p:nvGraphicFramePr>
        <p:xfrm>
          <a:off x="0" y="0"/>
          <a:ext cx="12191999" cy="6858000"/>
        </p:xfrm>
        <a:graphic>
          <a:graphicData uri="http://schemas.openxmlformats.org/drawingml/2006/table">
            <a:tbl>
              <a:tblPr>
                <a:tableStyleId>{5C22544A-7EE6-4342-B048-85BDC9FD1C3A}</a:tableStyleId>
              </a:tblPr>
              <a:tblGrid>
                <a:gridCol w="477078">
                  <a:extLst>
                    <a:ext uri="{9D8B030D-6E8A-4147-A177-3AD203B41FA5}">
                      <a16:colId xmlns:a16="http://schemas.microsoft.com/office/drawing/2014/main" xmlns="" val="1084120560"/>
                    </a:ext>
                  </a:extLst>
                </a:gridCol>
                <a:gridCol w="1577009">
                  <a:extLst>
                    <a:ext uri="{9D8B030D-6E8A-4147-A177-3AD203B41FA5}">
                      <a16:colId xmlns:a16="http://schemas.microsoft.com/office/drawing/2014/main" xmlns="" val="4015121117"/>
                    </a:ext>
                  </a:extLst>
                </a:gridCol>
                <a:gridCol w="2584174">
                  <a:extLst>
                    <a:ext uri="{9D8B030D-6E8A-4147-A177-3AD203B41FA5}">
                      <a16:colId xmlns:a16="http://schemas.microsoft.com/office/drawing/2014/main" xmlns="" val="2190288220"/>
                    </a:ext>
                  </a:extLst>
                </a:gridCol>
                <a:gridCol w="2650435">
                  <a:extLst>
                    <a:ext uri="{9D8B030D-6E8A-4147-A177-3AD203B41FA5}">
                      <a16:colId xmlns:a16="http://schemas.microsoft.com/office/drawing/2014/main" xmlns="" val="936890967"/>
                    </a:ext>
                  </a:extLst>
                </a:gridCol>
                <a:gridCol w="2425147">
                  <a:extLst>
                    <a:ext uri="{9D8B030D-6E8A-4147-A177-3AD203B41FA5}">
                      <a16:colId xmlns:a16="http://schemas.microsoft.com/office/drawing/2014/main" xmlns="" val="4179283628"/>
                    </a:ext>
                  </a:extLst>
                </a:gridCol>
                <a:gridCol w="2441592">
                  <a:extLst>
                    <a:ext uri="{9D8B030D-6E8A-4147-A177-3AD203B41FA5}">
                      <a16:colId xmlns:a16="http://schemas.microsoft.com/office/drawing/2014/main" xmlns="" val="2099462876"/>
                    </a:ext>
                  </a:extLst>
                </a:gridCol>
                <a:gridCol w="36564">
                  <a:extLst>
                    <a:ext uri="{9D8B030D-6E8A-4147-A177-3AD203B41FA5}">
                      <a16:colId xmlns:a16="http://schemas.microsoft.com/office/drawing/2014/main" xmlns="" val="2281398491"/>
                    </a:ext>
                  </a:extLst>
                </a:gridCol>
              </a:tblGrid>
              <a:tr h="535160">
                <a:tc>
                  <a:txBody>
                    <a:bodyPr/>
                    <a:lstStyle/>
                    <a:p>
                      <a:pPr algn="ctr" fontAlgn="ctr"/>
                      <a:r>
                        <a:rPr lang="tr-TR" sz="1400" u="none" strike="noStrike">
                          <a:effectLst/>
                        </a:rPr>
                        <a:t> </a:t>
                      </a:r>
                      <a:endParaRPr lang="tr-TR" sz="1400" b="0" i="0" u="none" strike="noStrike">
                        <a:solidFill>
                          <a:srgbClr val="7030A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İLAÇ</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ENDİKASYON</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KONTRENDİKASYON</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VERİLİŞ YOLU</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ctr" fontAlgn="ctr"/>
                      <a:r>
                        <a:rPr lang="tr-TR" sz="1400" u="none" strike="noStrike" dirty="0">
                          <a:solidFill>
                            <a:srgbClr val="C00000"/>
                          </a:solidFill>
                          <a:effectLst/>
                        </a:rPr>
                        <a:t>YAN ETKİLERİ</a:t>
                      </a:r>
                      <a:endParaRPr lang="tr-TR" sz="1400" b="1" i="0" u="none" strike="noStrike" dirty="0">
                        <a:solidFill>
                          <a:srgbClr val="C00000"/>
                        </a:solidFill>
                        <a:effectLst/>
                        <a:latin typeface="Calibri" panose="020F0502020204030204" pitchFamily="34" charset="0"/>
                      </a:endParaRPr>
                    </a:p>
                  </a:txBody>
                  <a:tcPr marL="5582" marR="5582" marT="5582" marB="0" anchor="ctr"/>
                </a:tc>
                <a:tc>
                  <a:txBody>
                    <a:bodyPr/>
                    <a:lstStyle/>
                    <a:p>
                      <a:pPr algn="l" fontAlgn="b"/>
                      <a:endParaRPr lang="tr-TR" sz="600" b="0" i="0" u="none" strike="noStrike">
                        <a:solidFill>
                          <a:srgbClr val="000000"/>
                        </a:solidFill>
                        <a:effectLst/>
                        <a:latin typeface="Calibri" panose="020F0502020204030204" pitchFamily="34" charset="0"/>
                      </a:endParaRPr>
                    </a:p>
                  </a:txBody>
                  <a:tcPr marL="5582" marR="5582" marT="5582" marB="0" anchor="b"/>
                </a:tc>
                <a:extLst>
                  <a:ext uri="{0D108BD9-81ED-4DB2-BD59-A6C34878D82A}">
                    <a16:rowId xmlns:a16="http://schemas.microsoft.com/office/drawing/2014/main" xmlns="" val="3864138886"/>
                  </a:ext>
                </a:extLst>
              </a:tr>
              <a:tr h="6322840">
                <a:tc>
                  <a:txBody>
                    <a:bodyPr/>
                    <a:lstStyle/>
                    <a:p>
                      <a:pPr algn="ctr" fontAlgn="ctr"/>
                      <a:r>
                        <a:rPr lang="tr-TR" sz="1400" u="none" strike="noStrike" dirty="0">
                          <a:solidFill>
                            <a:srgbClr val="7030A0"/>
                          </a:solidFill>
                          <a:effectLst/>
                        </a:rPr>
                        <a:t>ANTİFİBRİNOLİTİK</a:t>
                      </a:r>
                      <a:endParaRPr lang="tr-TR" sz="1400" b="0" i="0" u="none" strike="noStrike" dirty="0">
                        <a:solidFill>
                          <a:srgbClr val="7030A0"/>
                        </a:solidFill>
                        <a:effectLst/>
                        <a:latin typeface="Calibri" panose="020F0502020204030204" pitchFamily="34" charset="0"/>
                      </a:endParaRPr>
                    </a:p>
                  </a:txBody>
                  <a:tcPr marL="5582" marR="5582" marT="5582" marB="0" vert="vert270" anchor="ctr"/>
                </a:tc>
                <a:tc>
                  <a:txBody>
                    <a:bodyPr/>
                    <a:lstStyle/>
                    <a:p>
                      <a:pPr algn="ctr" fontAlgn="ctr"/>
                      <a:r>
                        <a:rPr lang="tr-TR" sz="1400" u="none" strike="noStrike" dirty="0">
                          <a:solidFill>
                            <a:srgbClr val="FF33CC"/>
                          </a:solidFill>
                          <a:effectLst/>
                        </a:rPr>
                        <a:t>TRANEKSAMİK ASİT</a:t>
                      </a:r>
                      <a:endParaRPr lang="tr-TR" sz="1400" b="0" i="0" u="none" strike="noStrike" dirty="0">
                        <a:solidFill>
                          <a:srgbClr val="FF33CC"/>
                        </a:solidFill>
                        <a:effectLst/>
                        <a:latin typeface="Calibri" panose="020F0502020204030204" pitchFamily="34" charset="0"/>
                      </a:endParaRPr>
                    </a:p>
                  </a:txBody>
                  <a:tcPr marL="5582" marR="5582" marT="5582" marB="0" anchor="ctr"/>
                </a:tc>
                <a:tc>
                  <a:txBody>
                    <a:bodyPr/>
                    <a:lstStyle/>
                    <a:p>
                      <a:pPr algn="l" fontAlgn="t"/>
                      <a:r>
                        <a:rPr lang="tr-TR" sz="1400" u="none" strike="noStrike">
                          <a:effectLst/>
                        </a:rPr>
                        <a:t>(Hiperfibrolize bağlı hemoraji ve sekonder hemoraji riskinde),plazminojen aktivatörlerinden zengin veya endokrin etkiler </a:t>
                      </a:r>
                      <a:br>
                        <a:rPr lang="tr-TR" sz="1400" u="none" strike="noStrike">
                          <a:effectLst/>
                        </a:rPr>
                      </a:br>
                      <a:r>
                        <a:rPr lang="tr-TR" sz="1400" u="none" strike="noStrike">
                          <a:effectLst/>
                        </a:rPr>
                        <a:t>altındaki dokularda oluşan kanamalarda ya da travmaları takiben ortaya çıkan lokal veya</a:t>
                      </a:r>
                      <a:br>
                        <a:rPr lang="tr-TR" sz="1400" u="none" strike="noStrike">
                          <a:effectLst/>
                        </a:rPr>
                      </a:br>
                      <a:r>
                        <a:rPr lang="tr-TR" sz="1400" u="none" strike="noStrike">
                          <a:effectLst/>
                        </a:rPr>
                        <a:t>jeneralize primer hiperfibrinolize bağlı hemorajiler ile sekonder hemoraji riski olan</a:t>
                      </a:r>
                      <a:br>
                        <a:rPr lang="tr-TR" sz="1400" u="none" strike="noStrike">
                          <a:effectLst/>
                        </a:rPr>
                      </a:br>
                      <a:r>
                        <a:rPr lang="tr-TR" sz="1400" u="none" strike="noStrike">
                          <a:effectLst/>
                        </a:rPr>
                        <a:t>durumlarda endikedir.</a:t>
                      </a:r>
                      <a:endParaRPr lang="tr-TR" sz="1400" b="0" i="0" u="none" strike="noStrike">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dirty="0" err="1">
                          <a:effectLst/>
                        </a:rPr>
                        <a:t>Dissemine</a:t>
                      </a:r>
                      <a:r>
                        <a:rPr lang="tr-TR" sz="1400" u="none" strike="noStrike" dirty="0">
                          <a:effectLst/>
                        </a:rPr>
                        <a:t> </a:t>
                      </a:r>
                      <a:r>
                        <a:rPr lang="tr-TR" sz="1400" u="none" strike="noStrike" dirty="0" err="1">
                          <a:effectLst/>
                        </a:rPr>
                        <a:t>intravasküler</a:t>
                      </a:r>
                      <a:r>
                        <a:rPr lang="tr-TR" sz="1400" u="none" strike="noStrike" dirty="0">
                          <a:effectLst/>
                        </a:rPr>
                        <a:t> </a:t>
                      </a:r>
                      <a:r>
                        <a:rPr lang="tr-TR" sz="1400" u="none" strike="noStrike" dirty="0" err="1">
                          <a:effectLst/>
                        </a:rPr>
                        <a:t>koagulosyon</a:t>
                      </a:r>
                      <a:r>
                        <a:rPr lang="tr-TR" sz="1400" u="none" strike="noStrike" dirty="0">
                          <a:effectLst/>
                        </a:rPr>
                        <a:t>, görme bozukluğu artan hastalar, </a:t>
                      </a:r>
                      <a:r>
                        <a:rPr lang="tr-TR" sz="1400" u="none" strike="noStrike" dirty="0" err="1">
                          <a:effectLst/>
                        </a:rPr>
                        <a:t>subaraknoid</a:t>
                      </a:r>
                      <a:r>
                        <a:rPr lang="tr-TR" sz="1400" u="none" strike="noStrike" dirty="0">
                          <a:effectLst/>
                        </a:rPr>
                        <a:t> kanama, </a:t>
                      </a:r>
                      <a:r>
                        <a:rPr lang="tr-TR" sz="1400" u="none" strike="noStrike" dirty="0" err="1">
                          <a:effectLst/>
                        </a:rPr>
                        <a:t>serebral</a:t>
                      </a:r>
                      <a:r>
                        <a:rPr lang="tr-TR" sz="1400" u="none" strike="noStrike" dirty="0">
                          <a:effectLst/>
                        </a:rPr>
                        <a:t> ödem.</a:t>
                      </a:r>
                      <a:endParaRPr lang="tr-TR" sz="1400" b="0" i="0" u="none" strike="noStrike" dirty="0">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a:effectLst/>
                        </a:rPr>
                        <a:t>Ampul, yavaş i.v. enjeksiyon veya sürekli infüzyon yoluyla uygulanabilir. </a:t>
                      </a:r>
                      <a:br>
                        <a:rPr lang="tr-TR" sz="1400" u="none" strike="noStrike">
                          <a:effectLst/>
                        </a:rPr>
                      </a:br>
                      <a:r>
                        <a:rPr lang="tr-TR" sz="1400" u="none" strike="noStrike">
                          <a:effectLst/>
                        </a:rPr>
                        <a:t>Traneksamik asidin oral uygulanan formları da vardır. Traneksamik asit, yiyeceklerden </a:t>
                      </a:r>
                      <a:br>
                        <a:rPr lang="tr-TR" sz="1400" u="none" strike="noStrike">
                          <a:effectLst/>
                        </a:rPr>
                      </a:br>
                      <a:r>
                        <a:rPr lang="tr-TR" sz="1400" u="none" strike="noStrike">
                          <a:effectLst/>
                        </a:rPr>
                        <a:t>bağımsız olarak alınabilir.(Günde 3-4 defa 250-1000mg)</a:t>
                      </a:r>
                      <a:endParaRPr lang="tr-TR" sz="1400" b="0" i="0" u="none" strike="noStrike">
                        <a:solidFill>
                          <a:srgbClr val="000000"/>
                        </a:solidFill>
                        <a:effectLst/>
                        <a:latin typeface="Calibri" panose="020F0502020204030204" pitchFamily="34" charset="0"/>
                      </a:endParaRPr>
                    </a:p>
                  </a:txBody>
                  <a:tcPr marL="5582" marR="5582" marT="5582" marB="0"/>
                </a:tc>
                <a:tc>
                  <a:txBody>
                    <a:bodyPr/>
                    <a:lstStyle/>
                    <a:p>
                      <a:pPr algn="l" fontAlgn="t"/>
                      <a:r>
                        <a:rPr lang="tr-TR" sz="1400" u="none" strike="noStrike" dirty="0" err="1">
                          <a:effectLst/>
                        </a:rPr>
                        <a:t>Bulant</a:t>
                      </a:r>
                      <a:r>
                        <a:rPr lang="tr-TR" sz="1400" u="none" strike="noStrike" dirty="0">
                          <a:effectLst/>
                        </a:rPr>
                        <a:t>, </a:t>
                      </a:r>
                      <a:r>
                        <a:rPr lang="tr-TR" sz="1400" u="none" strike="noStrike" dirty="0" err="1">
                          <a:effectLst/>
                        </a:rPr>
                        <a:t>diyare</a:t>
                      </a:r>
                      <a:r>
                        <a:rPr lang="tr-TR" sz="1400" u="none" strike="noStrike" dirty="0">
                          <a:effectLst/>
                        </a:rPr>
                        <a:t>, görme bozuklukları, hipotansiyon, baş dönmesi.</a:t>
                      </a:r>
                      <a:br>
                        <a:rPr lang="tr-TR" sz="1400" u="none" strike="noStrike" dirty="0">
                          <a:effectLst/>
                        </a:rPr>
                      </a:br>
                      <a:r>
                        <a:rPr lang="tr-TR" sz="1400" u="none" strike="noStrike" dirty="0">
                          <a:effectLst/>
                        </a:rPr>
                        <a:t/>
                      </a:r>
                      <a:br>
                        <a:rPr lang="tr-TR" sz="1400" u="none" strike="noStrike" dirty="0">
                          <a:effectLst/>
                        </a:rPr>
                      </a:br>
                      <a:r>
                        <a:rPr lang="tr-TR" sz="1400" u="none" strike="noStrike" dirty="0">
                          <a:effectLst/>
                        </a:rPr>
                        <a:t> </a:t>
                      </a:r>
                      <a:endParaRPr lang="tr-TR" sz="1400" b="0" i="0" u="none" strike="noStrike" dirty="0">
                        <a:solidFill>
                          <a:srgbClr val="000000"/>
                        </a:solidFill>
                        <a:effectLst/>
                        <a:latin typeface="Calibri" panose="020F0502020204030204" pitchFamily="34" charset="0"/>
                      </a:endParaRPr>
                    </a:p>
                  </a:txBody>
                  <a:tcPr marL="5582" marR="5582" marT="5582" marB="0"/>
                </a:tc>
                <a:tc>
                  <a:txBody>
                    <a:bodyPr/>
                    <a:lstStyle/>
                    <a:p>
                      <a:pPr algn="l" fontAlgn="b"/>
                      <a:endParaRPr lang="tr-TR" sz="600" b="0" i="0" u="none" strike="noStrike" dirty="0">
                        <a:solidFill>
                          <a:srgbClr val="000000"/>
                        </a:solidFill>
                        <a:effectLst/>
                        <a:latin typeface="Calibri" panose="020F0502020204030204" pitchFamily="34" charset="0"/>
                      </a:endParaRPr>
                    </a:p>
                  </a:txBody>
                  <a:tcPr marL="5582" marR="5582" marT="5582" marB="0" anchor="b"/>
                </a:tc>
                <a:extLst>
                  <a:ext uri="{0D108BD9-81ED-4DB2-BD59-A6C34878D82A}">
                    <a16:rowId xmlns:a16="http://schemas.microsoft.com/office/drawing/2014/main" xmlns="" val="2335051918"/>
                  </a:ext>
                </a:extLst>
              </a:tr>
            </a:tbl>
          </a:graphicData>
        </a:graphic>
      </p:graphicFrame>
    </p:spTree>
    <p:extLst>
      <p:ext uri="{BB962C8B-B14F-4D97-AF65-F5344CB8AC3E}">
        <p14:creationId xmlns:p14="http://schemas.microsoft.com/office/powerpoint/2010/main" val="215685850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08944334-9A7B-426B-BA5C-5F11A02F12D2}"/>
              </a:ext>
            </a:extLst>
          </p:cNvPr>
          <p:cNvGraphicFramePr>
            <a:graphicFrameLocks noGrp="1"/>
          </p:cNvGraphicFramePr>
          <p:nvPr>
            <p:extLst>
              <p:ext uri="{D42A27DB-BD31-4B8C-83A1-F6EECF244321}">
                <p14:modId xmlns:p14="http://schemas.microsoft.com/office/powerpoint/2010/main" val="3230515549"/>
              </p:ext>
            </p:extLst>
          </p:nvPr>
        </p:nvGraphicFramePr>
        <p:xfrm>
          <a:off x="0" y="0"/>
          <a:ext cx="12191997" cy="6858000"/>
        </p:xfrm>
        <a:graphic>
          <a:graphicData uri="http://schemas.openxmlformats.org/drawingml/2006/table">
            <a:tbl>
              <a:tblPr>
                <a:tableStyleId>{5C22544A-7EE6-4342-B048-85BDC9FD1C3A}</a:tableStyleId>
              </a:tblPr>
              <a:tblGrid>
                <a:gridCol w="530087">
                  <a:extLst>
                    <a:ext uri="{9D8B030D-6E8A-4147-A177-3AD203B41FA5}">
                      <a16:colId xmlns:a16="http://schemas.microsoft.com/office/drawing/2014/main" xmlns="" val="4155542096"/>
                    </a:ext>
                  </a:extLst>
                </a:gridCol>
                <a:gridCol w="1577009">
                  <a:extLst>
                    <a:ext uri="{9D8B030D-6E8A-4147-A177-3AD203B41FA5}">
                      <a16:colId xmlns:a16="http://schemas.microsoft.com/office/drawing/2014/main" xmlns="" val="1341171814"/>
                    </a:ext>
                  </a:extLst>
                </a:gridCol>
                <a:gridCol w="2425147">
                  <a:extLst>
                    <a:ext uri="{9D8B030D-6E8A-4147-A177-3AD203B41FA5}">
                      <a16:colId xmlns:a16="http://schemas.microsoft.com/office/drawing/2014/main" xmlns="" val="2606233540"/>
                    </a:ext>
                  </a:extLst>
                </a:gridCol>
                <a:gridCol w="2663687">
                  <a:extLst>
                    <a:ext uri="{9D8B030D-6E8A-4147-A177-3AD203B41FA5}">
                      <a16:colId xmlns:a16="http://schemas.microsoft.com/office/drawing/2014/main" xmlns="" val="1554680723"/>
                    </a:ext>
                  </a:extLst>
                </a:gridCol>
                <a:gridCol w="2690192">
                  <a:extLst>
                    <a:ext uri="{9D8B030D-6E8A-4147-A177-3AD203B41FA5}">
                      <a16:colId xmlns:a16="http://schemas.microsoft.com/office/drawing/2014/main" xmlns="" val="2594522618"/>
                    </a:ext>
                  </a:extLst>
                </a:gridCol>
                <a:gridCol w="2261961">
                  <a:extLst>
                    <a:ext uri="{9D8B030D-6E8A-4147-A177-3AD203B41FA5}">
                      <a16:colId xmlns:a16="http://schemas.microsoft.com/office/drawing/2014/main" xmlns="" val="151376744"/>
                    </a:ext>
                  </a:extLst>
                </a:gridCol>
                <a:gridCol w="43914">
                  <a:extLst>
                    <a:ext uri="{9D8B030D-6E8A-4147-A177-3AD203B41FA5}">
                      <a16:colId xmlns:a16="http://schemas.microsoft.com/office/drawing/2014/main" xmlns="" val="37946703"/>
                    </a:ext>
                  </a:extLst>
                </a:gridCol>
              </a:tblGrid>
              <a:tr h="590264">
                <a:tc>
                  <a:txBody>
                    <a:bodyPr/>
                    <a:lstStyle/>
                    <a:p>
                      <a:pPr algn="l" fontAlgn="b"/>
                      <a:r>
                        <a:rPr lang="tr-TR" sz="1400" u="none" strike="noStrike">
                          <a:effectLst/>
                        </a:rPr>
                        <a:t> </a:t>
                      </a:r>
                      <a:endParaRPr lang="tr-TR" sz="1400" b="1" i="0" u="none" strike="noStrike">
                        <a:solidFill>
                          <a:srgbClr val="000000"/>
                        </a:solidFill>
                        <a:effectLst/>
                        <a:latin typeface="Calibri" panose="020F0502020204030204" pitchFamily="34" charset="0"/>
                      </a:endParaRPr>
                    </a:p>
                  </a:txBody>
                  <a:tcPr marL="9257" marR="9257" marT="9257" marB="0" anchor="b"/>
                </a:tc>
                <a:tc>
                  <a:txBody>
                    <a:bodyPr/>
                    <a:lstStyle/>
                    <a:p>
                      <a:pPr algn="ctr" fontAlgn="ctr"/>
                      <a:r>
                        <a:rPr lang="tr-TR" sz="1400" u="none" strike="noStrike" dirty="0">
                          <a:solidFill>
                            <a:srgbClr val="C00000"/>
                          </a:solidFill>
                          <a:effectLst/>
                        </a:rPr>
                        <a:t>İLAÇ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ENDİKASYON</a:t>
                      </a:r>
                      <a:endParaRPr lang="tr-TR" sz="1400" b="1" i="0" u="none" strike="noStrike" dirty="0">
                        <a:solidFill>
                          <a:srgbClr val="C00000"/>
                        </a:solidFill>
                        <a:effectLst/>
                        <a:latin typeface="Arial" panose="020B0604020202020204" pitchFamily="34" charset="0"/>
                      </a:endParaRPr>
                    </a:p>
                  </a:txBody>
                  <a:tcPr marL="9257" marR="9257" marT="9257" marB="0" anchor="ctr"/>
                </a:tc>
                <a:tc>
                  <a:txBody>
                    <a:bodyPr/>
                    <a:lstStyle/>
                    <a:p>
                      <a:pPr algn="ctr" fontAlgn="ctr"/>
                      <a:r>
                        <a:rPr lang="tr-TR" sz="1400" u="none" strike="noStrike" dirty="0">
                          <a:solidFill>
                            <a:srgbClr val="C00000"/>
                          </a:solidFill>
                          <a:effectLst/>
                        </a:rPr>
                        <a:t>KONTRENDİKASYON</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VERİLİŞ YOLU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YAN ETKİ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l" fontAlgn="b"/>
                      <a:endParaRPr lang="tr-TR" sz="1100" b="0" i="0" u="none" strike="noStrike">
                        <a:solidFill>
                          <a:srgbClr val="000000"/>
                        </a:solidFill>
                        <a:effectLst/>
                        <a:latin typeface="Calibri" panose="020F0502020204030204" pitchFamily="34" charset="0"/>
                      </a:endParaRPr>
                    </a:p>
                  </a:txBody>
                  <a:tcPr marL="9257" marR="9257" marT="9257" marB="0" anchor="b"/>
                </a:tc>
                <a:extLst>
                  <a:ext uri="{0D108BD9-81ED-4DB2-BD59-A6C34878D82A}">
                    <a16:rowId xmlns:a16="http://schemas.microsoft.com/office/drawing/2014/main" xmlns="" val="1316944941"/>
                  </a:ext>
                </a:extLst>
              </a:tr>
              <a:tr h="6267736">
                <a:tc>
                  <a:txBody>
                    <a:bodyPr/>
                    <a:lstStyle/>
                    <a:p>
                      <a:pPr algn="ctr" fontAlgn="ctr"/>
                      <a:r>
                        <a:rPr lang="tr-TR" sz="1400" u="none" strike="noStrike" dirty="0">
                          <a:solidFill>
                            <a:srgbClr val="7030A0"/>
                          </a:solidFill>
                          <a:effectLst/>
                        </a:rPr>
                        <a:t>ANTİTROMBOTİK İLAÇLAR / 1.ANTİKOAGÜLANLAR </a:t>
                      </a:r>
                      <a:endParaRPr lang="tr-TR" sz="1400" b="1" i="0" u="none" strike="noStrike" dirty="0">
                        <a:solidFill>
                          <a:srgbClr val="7030A0"/>
                        </a:solidFill>
                        <a:effectLst/>
                        <a:latin typeface="Calibri" panose="020F0502020204030204" pitchFamily="34" charset="0"/>
                      </a:endParaRPr>
                    </a:p>
                  </a:txBody>
                  <a:tcPr marL="9257" marR="9257" marT="9257" marB="0" vert="vert270" anchor="ctr"/>
                </a:tc>
                <a:tc>
                  <a:txBody>
                    <a:bodyPr/>
                    <a:lstStyle/>
                    <a:p>
                      <a:pPr algn="ctr" fontAlgn="ctr"/>
                      <a:r>
                        <a:rPr lang="tr-TR" sz="1400" u="none" strike="noStrike" dirty="0">
                          <a:solidFill>
                            <a:srgbClr val="FF33CC"/>
                          </a:solidFill>
                          <a:effectLst/>
                        </a:rPr>
                        <a:t>HEPARİNOİDLER</a:t>
                      </a:r>
                      <a:r>
                        <a:rPr lang="tr-TR" sz="1400" u="none" strike="noStrike" dirty="0">
                          <a:effectLst/>
                        </a:rPr>
                        <a:t> </a:t>
                      </a:r>
                      <a:endParaRPr lang="tr-TR" sz="1400" b="1" i="0" u="none" strike="noStrike" dirty="0">
                        <a:solidFill>
                          <a:srgbClr val="FF33CC"/>
                        </a:solidFill>
                        <a:effectLst/>
                        <a:latin typeface="Calibri" panose="020F0502020204030204" pitchFamily="34" charset="0"/>
                      </a:endParaRPr>
                    </a:p>
                  </a:txBody>
                  <a:tcPr marL="9257" marR="9257" marT="9257" marB="0" anchor="ctr"/>
                </a:tc>
                <a:tc>
                  <a:txBody>
                    <a:bodyPr/>
                    <a:lstStyle/>
                    <a:p>
                      <a:pPr algn="l" fontAlgn="t"/>
                      <a:r>
                        <a:rPr lang="tr-TR" sz="1400" u="none" strike="noStrike">
                          <a:effectLst/>
                        </a:rPr>
                        <a:t>Pıhtı oluşumunu engelleyen ,oluşan pıhtıyı eriten ve yangıyı önleyen bir ajandır . Yüzey flebit (toplardamarların yangısı ) hematomlu veya hematom olmayan künt yaralanmalarda endikedir.</a:t>
                      </a:r>
                      <a:endParaRPr lang="tr-TR" sz="1400" b="0" i="0" u="none" strike="noStrike">
                        <a:solidFill>
                          <a:srgbClr val="000000"/>
                        </a:solidFill>
                        <a:effectLst/>
                        <a:latin typeface="Arial" panose="020B0604020202020204" pitchFamily="34" charset="0"/>
                      </a:endParaRPr>
                    </a:p>
                  </a:txBody>
                  <a:tcPr marL="9257" marR="9257" marT="9257" marB="0"/>
                </a:tc>
                <a:tc>
                  <a:txBody>
                    <a:bodyPr/>
                    <a:lstStyle/>
                    <a:p>
                      <a:pPr algn="l" fontAlgn="t"/>
                      <a:r>
                        <a:rPr lang="tr-TR" sz="1400" u="none" strike="noStrike" dirty="0">
                          <a:effectLst/>
                        </a:rPr>
                        <a:t>İlacın herhangi bir bileşenine karşı aşırı duyarlılığınız varsa, açık yaraya ve hasarlanmış deriye uygulamayınız .</a:t>
                      </a:r>
                      <a:endParaRPr lang="tr-TR" sz="1400" b="0" i="0" u="none" strike="noStrike" dirty="0">
                        <a:solidFill>
                          <a:srgbClr val="000000"/>
                        </a:solidFill>
                        <a:effectLst/>
                        <a:latin typeface="Calibri" panose="020F0502020204030204" pitchFamily="34" charset="0"/>
                      </a:endParaRPr>
                    </a:p>
                  </a:txBody>
                  <a:tcPr marL="9257" marR="9257" marT="9257" marB="0"/>
                </a:tc>
                <a:tc>
                  <a:txBody>
                    <a:bodyPr/>
                    <a:lstStyle/>
                    <a:p>
                      <a:pPr algn="l" fontAlgn="t"/>
                      <a:r>
                        <a:rPr lang="tr-TR" sz="1400" u="none" strike="noStrike">
                          <a:effectLst/>
                        </a:rPr>
                        <a:t>Tedavi edilecek bölgenin büyüklüğüne göre 3-5 cm krem hastalıklı cilt bölgesine parmakla hafifçe yayılarak sürülür ve bu işlem günde 2-3 defa tekrarlanır.Gerekli görülürse daha sık tekrarlanır. Tedavi şikayetleriniz yatışana kadar sürdürülmelidir. Künt yaralanmalar için olağandışı  tedavi süresi 10 güne kadardır.YÜzeyel flebit içinse 1-2 haftadır. Daha uzun bir müddet boyunca kullanımına yönelik bir engel bulanmamaktadır.</a:t>
                      </a:r>
                      <a:endParaRPr lang="tr-TR" sz="1400" b="0" i="0" u="none" strike="noStrike">
                        <a:solidFill>
                          <a:srgbClr val="000000"/>
                        </a:solidFill>
                        <a:effectLst/>
                        <a:latin typeface="Calibri" panose="020F0502020204030204" pitchFamily="34" charset="0"/>
                      </a:endParaRPr>
                    </a:p>
                  </a:txBody>
                  <a:tcPr marL="9257" marR="9257" marT="9257" marB="0"/>
                </a:tc>
                <a:tc>
                  <a:txBody>
                    <a:bodyPr/>
                    <a:lstStyle/>
                    <a:p>
                      <a:pPr algn="l" fontAlgn="t"/>
                      <a:r>
                        <a:rPr lang="tr-TR" sz="1400" u="none" strike="noStrike" dirty="0">
                          <a:effectLst/>
                        </a:rPr>
                        <a:t>Ciltte kızarıklık gibi duyarlılık reaksiyonu </a:t>
                      </a:r>
                      <a:r>
                        <a:rPr lang="tr-TR" sz="1400" u="none" strike="noStrike" dirty="0" err="1">
                          <a:effectLst/>
                        </a:rPr>
                        <a:t>olabilir.bu</a:t>
                      </a:r>
                      <a:r>
                        <a:rPr lang="tr-TR" sz="1400" u="none" strike="noStrike" dirty="0">
                          <a:effectLst/>
                        </a:rPr>
                        <a:t> kızarıklık genellikle ilacın kesilmesiyle hızlıca iyileşir .</a:t>
                      </a:r>
                      <a:endParaRPr lang="tr-TR" sz="1400" b="0" i="0" u="none" strike="noStrike" dirty="0">
                        <a:solidFill>
                          <a:srgbClr val="000000"/>
                        </a:solidFill>
                        <a:effectLst/>
                        <a:latin typeface="Calibri" panose="020F0502020204030204" pitchFamily="34" charset="0"/>
                      </a:endParaRPr>
                    </a:p>
                  </a:txBody>
                  <a:tcPr marL="9257" marR="9257" marT="9257" marB="0"/>
                </a:tc>
                <a:tc>
                  <a:txBody>
                    <a:bodyPr/>
                    <a:lstStyle/>
                    <a:p>
                      <a:pPr algn="l" fontAlgn="b"/>
                      <a:endParaRPr lang="tr-TR" sz="1100" b="0" i="0" u="none" strike="noStrike" dirty="0">
                        <a:solidFill>
                          <a:srgbClr val="000000"/>
                        </a:solidFill>
                        <a:effectLst/>
                        <a:latin typeface="Calibri" panose="020F0502020204030204" pitchFamily="34" charset="0"/>
                      </a:endParaRPr>
                    </a:p>
                  </a:txBody>
                  <a:tcPr marL="9257" marR="9257" marT="9257" marB="0" anchor="b"/>
                </a:tc>
                <a:extLst>
                  <a:ext uri="{0D108BD9-81ED-4DB2-BD59-A6C34878D82A}">
                    <a16:rowId xmlns:a16="http://schemas.microsoft.com/office/drawing/2014/main" xmlns="" val="1972937695"/>
                  </a:ext>
                </a:extLst>
              </a:tr>
            </a:tbl>
          </a:graphicData>
        </a:graphic>
      </p:graphicFrame>
    </p:spTree>
    <p:extLst>
      <p:ext uri="{BB962C8B-B14F-4D97-AF65-F5344CB8AC3E}">
        <p14:creationId xmlns:p14="http://schemas.microsoft.com/office/powerpoint/2010/main" val="161740393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963081D8-8D32-4A94-879F-B9E7B87C0856}"/>
              </a:ext>
            </a:extLst>
          </p:cNvPr>
          <p:cNvGraphicFramePr>
            <a:graphicFrameLocks noGrp="1"/>
          </p:cNvGraphicFramePr>
          <p:nvPr>
            <p:extLst>
              <p:ext uri="{D42A27DB-BD31-4B8C-83A1-F6EECF244321}">
                <p14:modId xmlns:p14="http://schemas.microsoft.com/office/powerpoint/2010/main" val="203744493"/>
              </p:ext>
            </p:extLst>
          </p:nvPr>
        </p:nvGraphicFramePr>
        <p:xfrm>
          <a:off x="0" y="0"/>
          <a:ext cx="12191998" cy="7003735"/>
        </p:xfrm>
        <a:graphic>
          <a:graphicData uri="http://schemas.openxmlformats.org/drawingml/2006/table">
            <a:tbl>
              <a:tblPr>
                <a:tableStyleId>{5C22544A-7EE6-4342-B048-85BDC9FD1C3A}</a:tableStyleId>
              </a:tblPr>
              <a:tblGrid>
                <a:gridCol w="530087">
                  <a:extLst>
                    <a:ext uri="{9D8B030D-6E8A-4147-A177-3AD203B41FA5}">
                      <a16:colId xmlns:a16="http://schemas.microsoft.com/office/drawing/2014/main" xmlns="" val="1737929122"/>
                    </a:ext>
                  </a:extLst>
                </a:gridCol>
                <a:gridCol w="1577009">
                  <a:extLst>
                    <a:ext uri="{9D8B030D-6E8A-4147-A177-3AD203B41FA5}">
                      <a16:colId xmlns:a16="http://schemas.microsoft.com/office/drawing/2014/main" xmlns="" val="786378084"/>
                    </a:ext>
                  </a:extLst>
                </a:gridCol>
                <a:gridCol w="2756452">
                  <a:extLst>
                    <a:ext uri="{9D8B030D-6E8A-4147-A177-3AD203B41FA5}">
                      <a16:colId xmlns:a16="http://schemas.microsoft.com/office/drawing/2014/main" xmlns="" val="2382229372"/>
                    </a:ext>
                  </a:extLst>
                </a:gridCol>
                <a:gridCol w="2504661">
                  <a:extLst>
                    <a:ext uri="{9D8B030D-6E8A-4147-A177-3AD203B41FA5}">
                      <a16:colId xmlns:a16="http://schemas.microsoft.com/office/drawing/2014/main" xmlns="" val="35099512"/>
                    </a:ext>
                  </a:extLst>
                </a:gridCol>
                <a:gridCol w="2438400">
                  <a:extLst>
                    <a:ext uri="{9D8B030D-6E8A-4147-A177-3AD203B41FA5}">
                      <a16:colId xmlns:a16="http://schemas.microsoft.com/office/drawing/2014/main" xmlns="" val="2404763089"/>
                    </a:ext>
                  </a:extLst>
                </a:gridCol>
                <a:gridCol w="2342549">
                  <a:extLst>
                    <a:ext uri="{9D8B030D-6E8A-4147-A177-3AD203B41FA5}">
                      <a16:colId xmlns:a16="http://schemas.microsoft.com/office/drawing/2014/main" xmlns="" val="3748967228"/>
                    </a:ext>
                  </a:extLst>
                </a:gridCol>
                <a:gridCol w="42840">
                  <a:extLst>
                    <a:ext uri="{9D8B030D-6E8A-4147-A177-3AD203B41FA5}">
                      <a16:colId xmlns:a16="http://schemas.microsoft.com/office/drawing/2014/main" xmlns="" val="55299631"/>
                    </a:ext>
                  </a:extLst>
                </a:gridCol>
              </a:tblGrid>
              <a:tr h="569843">
                <a:tc>
                  <a:txBody>
                    <a:bodyPr/>
                    <a:lstStyle/>
                    <a:p>
                      <a:pPr algn="ctr" fontAlgn="ctr"/>
                      <a:r>
                        <a:rPr lang="tr-TR" sz="1400" u="none" strike="noStrike">
                          <a:effectLst/>
                        </a:rPr>
                        <a:t> </a:t>
                      </a:r>
                      <a:endParaRPr lang="tr-TR" sz="1400" b="0" i="0" u="none" strike="noStrike">
                        <a:solidFill>
                          <a:srgbClr val="000000"/>
                        </a:solidFill>
                        <a:effectLst/>
                        <a:latin typeface="Calibri" panose="020F0502020204030204" pitchFamily="34" charset="0"/>
                      </a:endParaRPr>
                    </a:p>
                  </a:txBody>
                  <a:tcPr marL="8720" marR="8720" marT="8720" marB="0" anchor="ctr"/>
                </a:tc>
                <a:tc>
                  <a:txBody>
                    <a:bodyPr/>
                    <a:lstStyle/>
                    <a:p>
                      <a:pPr algn="ctr" fontAlgn="ctr"/>
                      <a:r>
                        <a:rPr lang="tr-TR" sz="1400" u="none" strike="noStrike" dirty="0">
                          <a:solidFill>
                            <a:srgbClr val="C00000"/>
                          </a:solidFill>
                          <a:effectLst/>
                        </a:rPr>
                        <a:t>İLAÇ</a:t>
                      </a:r>
                      <a:endParaRPr lang="tr-TR" sz="1400" b="1" i="0" u="none" strike="noStrike" dirty="0">
                        <a:solidFill>
                          <a:srgbClr val="C00000"/>
                        </a:solidFill>
                        <a:effectLst/>
                        <a:latin typeface="Calibri" panose="020F0502020204030204" pitchFamily="34" charset="0"/>
                      </a:endParaRPr>
                    </a:p>
                  </a:txBody>
                  <a:tcPr marL="8720" marR="8720" marT="8720" marB="0" anchor="ctr"/>
                </a:tc>
                <a:tc>
                  <a:txBody>
                    <a:bodyPr/>
                    <a:lstStyle/>
                    <a:p>
                      <a:pPr algn="ctr" fontAlgn="ctr"/>
                      <a:r>
                        <a:rPr lang="tr-TR" sz="1400" u="none" strike="noStrike" dirty="0">
                          <a:solidFill>
                            <a:srgbClr val="C00000"/>
                          </a:solidFill>
                          <a:effectLst/>
                        </a:rPr>
                        <a:t>ENDİKASYON </a:t>
                      </a:r>
                      <a:endParaRPr lang="tr-TR" sz="1400" b="1" i="0" u="none" strike="noStrike" dirty="0">
                        <a:solidFill>
                          <a:srgbClr val="C00000"/>
                        </a:solidFill>
                        <a:effectLst/>
                        <a:latin typeface="Calibri" panose="020F0502020204030204" pitchFamily="34" charset="0"/>
                      </a:endParaRPr>
                    </a:p>
                  </a:txBody>
                  <a:tcPr marL="8720" marR="8720" marT="8720" marB="0" anchor="ctr"/>
                </a:tc>
                <a:tc>
                  <a:txBody>
                    <a:bodyPr/>
                    <a:lstStyle/>
                    <a:p>
                      <a:pPr algn="ctr" fontAlgn="ctr"/>
                      <a:r>
                        <a:rPr lang="tr-TR" sz="1400" u="none" strike="noStrike" dirty="0">
                          <a:solidFill>
                            <a:srgbClr val="C00000"/>
                          </a:solidFill>
                          <a:effectLst/>
                        </a:rPr>
                        <a:t>KONTRENDİKASYON </a:t>
                      </a:r>
                      <a:endParaRPr lang="tr-TR" sz="1400" b="1" i="0" u="none" strike="noStrike" dirty="0">
                        <a:solidFill>
                          <a:srgbClr val="C00000"/>
                        </a:solidFill>
                        <a:effectLst/>
                        <a:latin typeface="Calibri" panose="020F0502020204030204" pitchFamily="34" charset="0"/>
                      </a:endParaRPr>
                    </a:p>
                  </a:txBody>
                  <a:tcPr marL="8720" marR="8720" marT="8720" marB="0" anchor="ctr"/>
                </a:tc>
                <a:tc>
                  <a:txBody>
                    <a:bodyPr/>
                    <a:lstStyle/>
                    <a:p>
                      <a:pPr algn="ctr" fontAlgn="ctr"/>
                      <a:r>
                        <a:rPr lang="tr-TR" sz="1400" u="none" strike="noStrike" dirty="0">
                          <a:solidFill>
                            <a:srgbClr val="C00000"/>
                          </a:solidFill>
                          <a:effectLst/>
                        </a:rPr>
                        <a:t>VERİLİŞ YOLU </a:t>
                      </a:r>
                      <a:endParaRPr lang="tr-TR" sz="1400" b="1" i="0" u="none" strike="noStrike" dirty="0">
                        <a:solidFill>
                          <a:srgbClr val="C00000"/>
                        </a:solidFill>
                        <a:effectLst/>
                        <a:latin typeface="Calibri" panose="020F0502020204030204" pitchFamily="34" charset="0"/>
                      </a:endParaRPr>
                    </a:p>
                  </a:txBody>
                  <a:tcPr marL="8720" marR="8720" marT="8720" marB="0" anchor="ctr"/>
                </a:tc>
                <a:tc>
                  <a:txBody>
                    <a:bodyPr/>
                    <a:lstStyle/>
                    <a:p>
                      <a:pPr algn="ctr" fontAlgn="ctr"/>
                      <a:r>
                        <a:rPr lang="tr-TR" sz="1400" u="none" strike="noStrike" dirty="0">
                          <a:solidFill>
                            <a:srgbClr val="C00000"/>
                          </a:solidFill>
                          <a:effectLst/>
                        </a:rPr>
                        <a:t>YAN ETKİ </a:t>
                      </a:r>
                      <a:endParaRPr lang="tr-TR" sz="1400" b="1" i="0" u="none" strike="noStrike" dirty="0">
                        <a:solidFill>
                          <a:srgbClr val="C00000"/>
                        </a:solidFill>
                        <a:effectLst/>
                        <a:latin typeface="Calibri" panose="020F0502020204030204" pitchFamily="34" charset="0"/>
                      </a:endParaRPr>
                    </a:p>
                  </a:txBody>
                  <a:tcPr marL="8720" marR="8720" marT="8720" marB="0" anchor="ctr"/>
                </a:tc>
                <a:tc>
                  <a:txBody>
                    <a:bodyPr/>
                    <a:lstStyle/>
                    <a:p>
                      <a:pPr algn="l" fontAlgn="b"/>
                      <a:endParaRPr lang="tr-TR" sz="1000" b="0" i="0" u="none" strike="noStrike">
                        <a:solidFill>
                          <a:srgbClr val="000000"/>
                        </a:solidFill>
                        <a:effectLst/>
                        <a:latin typeface="Calibri" panose="020F0502020204030204" pitchFamily="34" charset="0"/>
                      </a:endParaRPr>
                    </a:p>
                  </a:txBody>
                  <a:tcPr marL="8720" marR="8720" marT="8720" marB="0" anchor="b"/>
                </a:tc>
                <a:extLst>
                  <a:ext uri="{0D108BD9-81ED-4DB2-BD59-A6C34878D82A}">
                    <a16:rowId xmlns:a16="http://schemas.microsoft.com/office/drawing/2014/main" xmlns="" val="1833469629"/>
                  </a:ext>
                </a:extLst>
              </a:tr>
              <a:tr h="6433892">
                <a:tc>
                  <a:txBody>
                    <a:bodyPr/>
                    <a:lstStyle/>
                    <a:p>
                      <a:pPr algn="ctr" fontAlgn="ctr"/>
                      <a:r>
                        <a:rPr lang="tr-TR" sz="1400" u="none" strike="noStrike" dirty="0">
                          <a:solidFill>
                            <a:srgbClr val="7030A0"/>
                          </a:solidFill>
                          <a:effectLst/>
                        </a:rPr>
                        <a:t>ANTİTROMBOTİK İLAÇLAR / 1.ANTİKOAGÜLANLAR </a:t>
                      </a:r>
                      <a:endParaRPr lang="tr-TR" sz="1400" b="1" i="0" u="none" strike="noStrike" dirty="0">
                        <a:solidFill>
                          <a:srgbClr val="7030A0"/>
                        </a:solidFill>
                        <a:effectLst/>
                        <a:latin typeface="Calibri" panose="020F0502020204030204" pitchFamily="34" charset="0"/>
                      </a:endParaRPr>
                    </a:p>
                  </a:txBody>
                  <a:tcPr marL="8720" marR="8720" marT="8720" marB="0" vert="vert270" anchor="ctr"/>
                </a:tc>
                <a:tc>
                  <a:txBody>
                    <a:bodyPr/>
                    <a:lstStyle/>
                    <a:p>
                      <a:pPr algn="ctr" fontAlgn="ctr"/>
                      <a:r>
                        <a:rPr lang="tr-TR" sz="1400" u="none" strike="noStrike" dirty="0">
                          <a:solidFill>
                            <a:srgbClr val="FF33CC"/>
                          </a:solidFill>
                          <a:effectLst/>
                        </a:rPr>
                        <a:t>VARFARİN</a:t>
                      </a:r>
                      <a:endParaRPr lang="tr-TR" sz="1400" b="1" i="0" u="none" strike="noStrike" dirty="0">
                        <a:solidFill>
                          <a:srgbClr val="FF33CC"/>
                        </a:solidFill>
                        <a:effectLst/>
                        <a:latin typeface="Calibri" panose="020F0502020204030204" pitchFamily="34" charset="0"/>
                      </a:endParaRPr>
                    </a:p>
                  </a:txBody>
                  <a:tcPr marL="8720" marR="8720" marT="8720" marB="0" anchor="ctr"/>
                </a:tc>
                <a:tc>
                  <a:txBody>
                    <a:bodyPr/>
                    <a:lstStyle/>
                    <a:p>
                      <a:pPr algn="l" fontAlgn="t"/>
                      <a:r>
                        <a:rPr lang="tr-TR" sz="1400" u="none" strike="noStrike" dirty="0">
                          <a:effectLst/>
                        </a:rPr>
                        <a:t>Vücutta kan pıhtısı oluşumunu engellemek için kullanılır. K vitaminine bağlı pıhtılaşma faktörlerinin oluşumunu önleyerek vücudun kan pıhtıları oluşturma yeteneğini azaltır Eğer pıhtı mevcut ise bunun büyümesini kopup </a:t>
                      </a:r>
                      <a:r>
                        <a:rPr lang="tr-TR" sz="1400" u="none" strike="noStrike" dirty="0" err="1">
                          <a:effectLst/>
                        </a:rPr>
                        <a:t>vücüdun</a:t>
                      </a:r>
                      <a:r>
                        <a:rPr lang="tr-TR" sz="1400" u="none" strike="noStrike" dirty="0">
                          <a:effectLst/>
                        </a:rPr>
                        <a:t> başka bir yerindeki damarı tıkamasını engeller . Ancak daha önce oluşmuş pıhtıyı parçalamaz . Derin </a:t>
                      </a:r>
                      <a:r>
                        <a:rPr lang="tr-TR" sz="1400" u="none" strike="noStrike" dirty="0" err="1">
                          <a:effectLst/>
                        </a:rPr>
                        <a:t>ven</a:t>
                      </a:r>
                      <a:r>
                        <a:rPr lang="tr-TR" sz="1400" u="none" strike="noStrike" dirty="0">
                          <a:effectLst/>
                        </a:rPr>
                        <a:t> </a:t>
                      </a:r>
                      <a:r>
                        <a:rPr lang="tr-TR" sz="1400" u="none" strike="noStrike" dirty="0" err="1">
                          <a:effectLst/>
                        </a:rPr>
                        <a:t>trombozu</a:t>
                      </a:r>
                      <a:r>
                        <a:rPr lang="tr-TR" sz="1400" u="none" strike="noStrike" dirty="0">
                          <a:effectLst/>
                        </a:rPr>
                        <a:t> , </a:t>
                      </a:r>
                      <a:r>
                        <a:rPr lang="tr-TR" sz="1400" u="none" strike="noStrike" dirty="0" err="1">
                          <a:effectLst/>
                        </a:rPr>
                        <a:t>pulmoner</a:t>
                      </a:r>
                      <a:r>
                        <a:rPr lang="tr-TR" sz="1400" u="none" strike="noStrike" dirty="0">
                          <a:effectLst/>
                        </a:rPr>
                        <a:t> </a:t>
                      </a:r>
                      <a:r>
                        <a:rPr lang="tr-TR" sz="1400" u="none" strike="noStrike" dirty="0" err="1">
                          <a:effectLst/>
                        </a:rPr>
                        <a:t>emboli</a:t>
                      </a:r>
                      <a:r>
                        <a:rPr lang="tr-TR" sz="1400" u="none" strike="noStrike" dirty="0">
                          <a:effectLst/>
                        </a:rPr>
                        <a:t> anormal kalp krizi, kan pıhtılaşma bozukluğu , yapay kalp kapakçığı ameliyatı ve herhangi bir ameliyat sonrası gibi kan pıhtılaşma riski yüksek durumların önlenmesinde kullanılır.</a:t>
                      </a:r>
                      <a:endParaRPr lang="tr-TR" sz="1400" b="0" i="0" u="none" strike="noStrike" dirty="0">
                        <a:solidFill>
                          <a:srgbClr val="000000"/>
                        </a:solidFill>
                        <a:effectLst/>
                        <a:latin typeface="Arial" panose="020B0604020202020204" pitchFamily="34" charset="0"/>
                      </a:endParaRPr>
                    </a:p>
                  </a:txBody>
                  <a:tcPr marL="8720" marR="8720" marT="8720" marB="0"/>
                </a:tc>
                <a:tc>
                  <a:txBody>
                    <a:bodyPr/>
                    <a:lstStyle/>
                    <a:p>
                      <a:pPr algn="l" fontAlgn="t"/>
                      <a:r>
                        <a:rPr lang="tr-TR" sz="1400" u="none" strike="noStrike" dirty="0">
                          <a:effectLst/>
                        </a:rPr>
                        <a:t>Hamile kalmayı planlayanlar veya hamileler</a:t>
                      </a:r>
                      <a:br>
                        <a:rPr lang="tr-TR" sz="1400" u="none" strike="noStrike" dirty="0">
                          <a:effectLst/>
                        </a:rPr>
                      </a:br>
                      <a:r>
                        <a:rPr lang="tr-TR" sz="1400" u="none" strike="noStrike" dirty="0">
                          <a:effectLst/>
                        </a:rPr>
                        <a:t>Hemofili veya </a:t>
                      </a:r>
                      <a:r>
                        <a:rPr lang="tr-TR" sz="1400" u="none" strike="noStrike" dirty="0" err="1">
                          <a:effectLst/>
                        </a:rPr>
                        <a:t>trombosit</a:t>
                      </a:r>
                      <a:r>
                        <a:rPr lang="tr-TR" sz="1400" u="none" strike="noStrike" dirty="0">
                          <a:effectLst/>
                        </a:rPr>
                        <a:t> sayı ve fonksiyon bozukluğu gibi kanamaya eğilimi olan hastalar</a:t>
                      </a:r>
                      <a:br>
                        <a:rPr lang="tr-TR" sz="1400" u="none" strike="noStrike" dirty="0">
                          <a:effectLst/>
                        </a:rPr>
                      </a:br>
                      <a:r>
                        <a:rPr lang="tr-TR" sz="1400" u="none" strike="noStrike" dirty="0">
                          <a:effectLst/>
                        </a:rPr>
                        <a:t>Mide-bağırsak kanaması geçirme riski olanlar veya geçirenler</a:t>
                      </a:r>
                      <a:br>
                        <a:rPr lang="tr-TR" sz="1400" u="none" strike="noStrike" dirty="0">
                          <a:effectLst/>
                        </a:rPr>
                      </a:br>
                      <a:r>
                        <a:rPr lang="tr-TR" sz="1400" u="none" strike="noStrike" dirty="0">
                          <a:effectLst/>
                        </a:rPr>
                        <a:t>Yakın zamanda beyin, omurilik ameliyatı geçirenler</a:t>
                      </a:r>
                      <a:br>
                        <a:rPr lang="tr-TR" sz="1400" u="none" strike="noStrike" dirty="0">
                          <a:effectLst/>
                        </a:rPr>
                      </a:br>
                      <a:r>
                        <a:rPr lang="tr-TR" sz="1400" u="none" strike="noStrike" dirty="0">
                          <a:effectLst/>
                        </a:rPr>
                        <a:t>Kontrolsüz yüksek tansiyonu olanlar</a:t>
                      </a:r>
                      <a:br>
                        <a:rPr lang="tr-TR" sz="1400" u="none" strike="noStrike" dirty="0">
                          <a:effectLst/>
                        </a:rPr>
                      </a:br>
                      <a:r>
                        <a:rPr lang="tr-TR" sz="1400" u="none" strike="noStrike" dirty="0" err="1">
                          <a:effectLst/>
                        </a:rPr>
                        <a:t>Varfarin’e</a:t>
                      </a:r>
                      <a:r>
                        <a:rPr lang="tr-TR" sz="1400" u="none" strike="noStrike" dirty="0">
                          <a:effectLst/>
                        </a:rPr>
                        <a:t> karşı alerjik reaksiyon geliştirenler</a:t>
                      </a:r>
                      <a:endParaRPr lang="tr-TR" sz="1400" b="0" i="0" u="none" strike="noStrike" dirty="0">
                        <a:solidFill>
                          <a:srgbClr val="000000"/>
                        </a:solidFill>
                        <a:effectLst/>
                        <a:latin typeface="Arial" panose="020B0604020202020204" pitchFamily="34" charset="0"/>
                      </a:endParaRPr>
                    </a:p>
                  </a:txBody>
                  <a:tcPr marL="8720" marR="8720" marT="8720" marB="0"/>
                </a:tc>
                <a:tc>
                  <a:txBody>
                    <a:bodyPr/>
                    <a:lstStyle/>
                    <a:p>
                      <a:pPr algn="l" fontAlgn="t"/>
                      <a:r>
                        <a:rPr lang="tr-TR" sz="1400" u="none" strike="noStrike" dirty="0">
                          <a:effectLst/>
                        </a:rPr>
                        <a:t>Günde 1 kez ve genellikle akşamları -aç veya tok fark etmez- </a:t>
                      </a:r>
                      <a:r>
                        <a:rPr lang="tr-TR" sz="1400" u="none" strike="noStrike" dirty="0" err="1">
                          <a:effectLst/>
                        </a:rPr>
                        <a:t>alınır.Tedavinin</a:t>
                      </a:r>
                      <a:r>
                        <a:rPr lang="tr-TR" sz="1400" u="none" strike="noStrike" dirty="0">
                          <a:effectLst/>
                        </a:rPr>
                        <a:t> ilk birkaç haftasında hastaya özel uygun doz bulanana kadar sık sık doz ayarı yapılır. Çünkü uygun doz yenilen, içilen, alınan diğer ilaçlar ve mevcut hastalık gibi birçok faktöre bağlı </a:t>
                      </a:r>
                      <a:r>
                        <a:rPr lang="tr-TR" sz="1400" u="none" strike="noStrike" dirty="0" err="1">
                          <a:effectLst/>
                        </a:rPr>
                        <a:t>olabilir.Varfarin’in</a:t>
                      </a:r>
                      <a:r>
                        <a:rPr lang="tr-TR" sz="1400" u="none" strike="noStrike" dirty="0">
                          <a:effectLst/>
                        </a:rPr>
                        <a:t> zamanında alınması çok önemlidir. Bir-iki kez unutmak sorun yaratmaz ancak sık sık unutulursa kan pıhtılaşma riski artar. Unutulan dozları not edin ve bir sağlık görevlisinden öneri alın; unutulan tableti telafi etmek için çift doz </a:t>
                      </a:r>
                      <a:r>
                        <a:rPr lang="tr-TR" sz="1400" u="none" strike="noStrike" dirty="0" err="1">
                          <a:effectLst/>
                        </a:rPr>
                        <a:t>almayın.Ciddi</a:t>
                      </a:r>
                      <a:r>
                        <a:rPr lang="tr-TR" sz="1400" u="none" strike="noStrike" dirty="0">
                          <a:effectLst/>
                        </a:rPr>
                        <a:t> sağlık riskleri doğurabileceğinden doktor söylemeden dozu asla artırılıp azaltılmamalı ya da bırakılmamalıdır.</a:t>
                      </a:r>
                      <a:endParaRPr lang="tr-TR" sz="1400" b="0" i="0" u="none" strike="noStrike" dirty="0">
                        <a:solidFill>
                          <a:srgbClr val="000000"/>
                        </a:solidFill>
                        <a:effectLst/>
                        <a:latin typeface="Calibri" panose="020F0502020204030204" pitchFamily="34" charset="0"/>
                      </a:endParaRPr>
                    </a:p>
                  </a:txBody>
                  <a:tcPr marL="8720" marR="8720" marT="8720" marB="0"/>
                </a:tc>
                <a:tc>
                  <a:txBody>
                    <a:bodyPr/>
                    <a:lstStyle/>
                    <a:p>
                      <a:pPr algn="l" fontAlgn="t"/>
                      <a:r>
                        <a:rPr lang="tr-TR" sz="1400" u="none" strike="noStrike" dirty="0">
                          <a:effectLst/>
                        </a:rPr>
                        <a:t>İdrarda kan veya kanlı koyu dışkı sebepsiz yere oluşan morluk ve şişlikler ,10 </a:t>
                      </a:r>
                      <a:r>
                        <a:rPr lang="tr-TR" sz="1400" u="none" strike="noStrike" dirty="0" err="1">
                          <a:effectLst/>
                        </a:rPr>
                        <a:t>dk</a:t>
                      </a:r>
                      <a:r>
                        <a:rPr lang="tr-TR" sz="1400" u="none" strike="noStrike" dirty="0">
                          <a:effectLst/>
                        </a:rPr>
                        <a:t> uzun süren burun kanaması , kadınlarda adet dönemleri arasında </a:t>
                      </a:r>
                      <a:r>
                        <a:rPr lang="tr-TR" sz="1400" u="none" strike="noStrike" dirty="0" err="1">
                          <a:effectLst/>
                        </a:rPr>
                        <a:t>pıhtılı</a:t>
                      </a:r>
                      <a:r>
                        <a:rPr lang="tr-TR" sz="1400" u="none" strike="noStrike" dirty="0">
                          <a:effectLst/>
                        </a:rPr>
                        <a:t>  aşırı kanama , dişleri fırçalarken diş eti kanaması , bir yerinizi kesmeniz durumunda normalden biraz daha uzun süre kanama , uzun süren kolay ortaya çıkan morluklar </a:t>
                      </a:r>
                      <a:endParaRPr lang="tr-TR" sz="1400" b="0" i="0" u="none" strike="noStrike" dirty="0">
                        <a:solidFill>
                          <a:srgbClr val="000000"/>
                        </a:solidFill>
                        <a:effectLst/>
                        <a:latin typeface="Calibri" panose="020F0502020204030204" pitchFamily="34" charset="0"/>
                      </a:endParaRPr>
                    </a:p>
                  </a:txBody>
                  <a:tcPr marL="8720" marR="8720" marT="8720" marB="0"/>
                </a:tc>
                <a:tc>
                  <a:txBody>
                    <a:bodyPr/>
                    <a:lstStyle/>
                    <a:p>
                      <a:pPr algn="l" fontAlgn="b"/>
                      <a:endParaRPr lang="tr-TR" sz="1000" b="0" i="0" u="none" strike="noStrike" dirty="0">
                        <a:solidFill>
                          <a:srgbClr val="000000"/>
                        </a:solidFill>
                        <a:effectLst/>
                        <a:latin typeface="Calibri" panose="020F0502020204030204" pitchFamily="34" charset="0"/>
                      </a:endParaRPr>
                    </a:p>
                  </a:txBody>
                  <a:tcPr marL="8720" marR="8720" marT="8720" marB="0" anchor="b"/>
                </a:tc>
                <a:extLst>
                  <a:ext uri="{0D108BD9-81ED-4DB2-BD59-A6C34878D82A}">
                    <a16:rowId xmlns:a16="http://schemas.microsoft.com/office/drawing/2014/main" xmlns="" val="2020114606"/>
                  </a:ext>
                </a:extLst>
              </a:tr>
            </a:tbl>
          </a:graphicData>
        </a:graphic>
      </p:graphicFrame>
    </p:spTree>
    <p:extLst>
      <p:ext uri="{BB962C8B-B14F-4D97-AF65-F5344CB8AC3E}">
        <p14:creationId xmlns:p14="http://schemas.microsoft.com/office/powerpoint/2010/main" val="241739982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40F363BE-7EE2-4532-9F1A-5E080E2A76C1}"/>
              </a:ext>
            </a:extLst>
          </p:cNvPr>
          <p:cNvGraphicFramePr>
            <a:graphicFrameLocks noGrp="1"/>
          </p:cNvGraphicFramePr>
          <p:nvPr>
            <p:extLst>
              <p:ext uri="{D42A27DB-BD31-4B8C-83A1-F6EECF244321}">
                <p14:modId xmlns:p14="http://schemas.microsoft.com/office/powerpoint/2010/main" val="3741261562"/>
              </p:ext>
            </p:extLst>
          </p:nvPr>
        </p:nvGraphicFramePr>
        <p:xfrm>
          <a:off x="0" y="-1"/>
          <a:ext cx="12191998" cy="6957391"/>
        </p:xfrm>
        <a:graphic>
          <a:graphicData uri="http://schemas.openxmlformats.org/drawingml/2006/table">
            <a:tbl>
              <a:tblPr>
                <a:tableStyleId>{5C22544A-7EE6-4342-B048-85BDC9FD1C3A}</a:tableStyleId>
              </a:tblPr>
              <a:tblGrid>
                <a:gridCol w="530087">
                  <a:extLst>
                    <a:ext uri="{9D8B030D-6E8A-4147-A177-3AD203B41FA5}">
                      <a16:colId xmlns:a16="http://schemas.microsoft.com/office/drawing/2014/main" xmlns="" val="96457539"/>
                    </a:ext>
                  </a:extLst>
                </a:gridCol>
                <a:gridCol w="1868556">
                  <a:extLst>
                    <a:ext uri="{9D8B030D-6E8A-4147-A177-3AD203B41FA5}">
                      <a16:colId xmlns:a16="http://schemas.microsoft.com/office/drawing/2014/main" xmlns="" val="3659808905"/>
                    </a:ext>
                  </a:extLst>
                </a:gridCol>
                <a:gridCol w="2557670">
                  <a:extLst>
                    <a:ext uri="{9D8B030D-6E8A-4147-A177-3AD203B41FA5}">
                      <a16:colId xmlns:a16="http://schemas.microsoft.com/office/drawing/2014/main" xmlns="" val="3461873852"/>
                    </a:ext>
                  </a:extLst>
                </a:gridCol>
                <a:gridCol w="2411896">
                  <a:extLst>
                    <a:ext uri="{9D8B030D-6E8A-4147-A177-3AD203B41FA5}">
                      <a16:colId xmlns:a16="http://schemas.microsoft.com/office/drawing/2014/main" xmlns="" val="981584913"/>
                    </a:ext>
                  </a:extLst>
                </a:gridCol>
                <a:gridCol w="2438400">
                  <a:extLst>
                    <a:ext uri="{9D8B030D-6E8A-4147-A177-3AD203B41FA5}">
                      <a16:colId xmlns:a16="http://schemas.microsoft.com/office/drawing/2014/main" xmlns="" val="336450200"/>
                    </a:ext>
                  </a:extLst>
                </a:gridCol>
                <a:gridCol w="2341475">
                  <a:extLst>
                    <a:ext uri="{9D8B030D-6E8A-4147-A177-3AD203B41FA5}">
                      <a16:colId xmlns:a16="http://schemas.microsoft.com/office/drawing/2014/main" xmlns="" val="536997906"/>
                    </a:ext>
                  </a:extLst>
                </a:gridCol>
                <a:gridCol w="43914">
                  <a:extLst>
                    <a:ext uri="{9D8B030D-6E8A-4147-A177-3AD203B41FA5}">
                      <a16:colId xmlns:a16="http://schemas.microsoft.com/office/drawing/2014/main" xmlns="" val="1430782267"/>
                    </a:ext>
                  </a:extLst>
                </a:gridCol>
              </a:tblGrid>
              <a:tr h="566331">
                <a:tc>
                  <a:txBody>
                    <a:bodyPr/>
                    <a:lstStyle/>
                    <a:p>
                      <a:pPr algn="l" fontAlgn="b"/>
                      <a:r>
                        <a:rPr lang="tr-TR" sz="1400" u="none" strike="noStrike">
                          <a:effectLst/>
                        </a:rPr>
                        <a:t> </a:t>
                      </a:r>
                      <a:endParaRPr lang="tr-TR" sz="1400" b="0" i="0" u="none" strike="noStrike">
                        <a:solidFill>
                          <a:srgbClr val="000000"/>
                        </a:solidFill>
                        <a:effectLst/>
                        <a:latin typeface="Calibri" panose="020F0502020204030204" pitchFamily="34" charset="0"/>
                      </a:endParaRPr>
                    </a:p>
                  </a:txBody>
                  <a:tcPr marL="9257" marR="9257" marT="9257" marB="0" anchor="b"/>
                </a:tc>
                <a:tc>
                  <a:txBody>
                    <a:bodyPr/>
                    <a:lstStyle/>
                    <a:p>
                      <a:pPr algn="ctr" fontAlgn="ctr"/>
                      <a:r>
                        <a:rPr lang="tr-TR" sz="1400" u="none" strike="noStrike" dirty="0">
                          <a:solidFill>
                            <a:srgbClr val="C00000"/>
                          </a:solidFill>
                          <a:effectLst/>
                        </a:rPr>
                        <a:t>İLAÇ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ENDİKASYON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KONTRENDİKASYON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VERİLİŞ YOLU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YAN ETKİ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l" fontAlgn="b"/>
                      <a:endParaRPr lang="tr-TR" sz="1100" b="0" i="0" u="none" strike="noStrike">
                        <a:solidFill>
                          <a:srgbClr val="000000"/>
                        </a:solidFill>
                        <a:effectLst/>
                        <a:latin typeface="Calibri" panose="020F0502020204030204" pitchFamily="34" charset="0"/>
                      </a:endParaRPr>
                    </a:p>
                  </a:txBody>
                  <a:tcPr marL="9257" marR="9257" marT="9257" marB="0" anchor="b"/>
                </a:tc>
                <a:extLst>
                  <a:ext uri="{0D108BD9-81ED-4DB2-BD59-A6C34878D82A}">
                    <a16:rowId xmlns:a16="http://schemas.microsoft.com/office/drawing/2014/main" xmlns="" val="17581575"/>
                  </a:ext>
                </a:extLst>
              </a:tr>
              <a:tr h="6391060">
                <a:tc>
                  <a:txBody>
                    <a:bodyPr/>
                    <a:lstStyle/>
                    <a:p>
                      <a:pPr algn="ctr" fontAlgn="ctr"/>
                      <a:r>
                        <a:rPr lang="tr-TR" sz="1400" u="none" strike="noStrike" dirty="0">
                          <a:solidFill>
                            <a:srgbClr val="7030A0"/>
                          </a:solidFill>
                          <a:effectLst/>
                        </a:rPr>
                        <a:t>ANTİTROMBOTİK İLAÇLAR / 2. ANTİTROMBOSİTLER </a:t>
                      </a:r>
                      <a:endParaRPr lang="tr-TR" sz="1400" b="1" i="0" u="none" strike="noStrike" dirty="0">
                        <a:solidFill>
                          <a:srgbClr val="7030A0"/>
                        </a:solidFill>
                        <a:effectLst/>
                        <a:latin typeface="Calibri" panose="020F0502020204030204" pitchFamily="34" charset="0"/>
                      </a:endParaRPr>
                    </a:p>
                  </a:txBody>
                  <a:tcPr marL="9257" marR="9257" marT="9257" marB="0" vert="vert270" anchor="ctr"/>
                </a:tc>
                <a:tc>
                  <a:txBody>
                    <a:bodyPr/>
                    <a:lstStyle/>
                    <a:p>
                      <a:pPr algn="ctr" fontAlgn="ctr"/>
                      <a:r>
                        <a:rPr lang="tr-TR" sz="1400" u="none" strike="noStrike" dirty="0">
                          <a:solidFill>
                            <a:srgbClr val="FF33CC"/>
                          </a:solidFill>
                          <a:effectLst/>
                        </a:rPr>
                        <a:t>ASPİRİN</a:t>
                      </a:r>
                      <a:r>
                        <a:rPr lang="tr-TR" sz="1400" u="none" strike="noStrike" dirty="0">
                          <a:effectLst/>
                        </a:rPr>
                        <a:t> </a:t>
                      </a:r>
                      <a:endParaRPr lang="tr-TR" sz="1400" b="1" i="0" u="none" strike="noStrike" dirty="0">
                        <a:solidFill>
                          <a:srgbClr val="FF33CC"/>
                        </a:solidFill>
                        <a:effectLst/>
                        <a:latin typeface="Calibri" panose="020F0502020204030204" pitchFamily="34" charset="0"/>
                      </a:endParaRPr>
                    </a:p>
                  </a:txBody>
                  <a:tcPr marL="9257" marR="9257" marT="9257" marB="0" anchor="ctr"/>
                </a:tc>
                <a:tc>
                  <a:txBody>
                    <a:bodyPr/>
                    <a:lstStyle/>
                    <a:p>
                      <a:pPr algn="l" fontAlgn="t"/>
                      <a:r>
                        <a:rPr lang="tr-TR" sz="1400" u="none" strike="noStrike">
                          <a:effectLst/>
                        </a:rPr>
                        <a:t>Kan pıhtılaşmasının bir risk olduğu kalp krizi, anjina, felç, iskemik atak, periferik arter hastalığı, koroner arter by-pass ameliyatı, kalp ve damarlarla ilgili diğer operasyonlar sonrasında kullanılır.</a:t>
                      </a:r>
                      <a:br>
                        <a:rPr lang="tr-TR" sz="1400" u="none" strike="noStrike">
                          <a:effectLst/>
                        </a:rPr>
                      </a:br>
                      <a:r>
                        <a:rPr lang="tr-TR" sz="1400" u="none" strike="noStrike">
                          <a:effectLst/>
                        </a:rPr>
                        <a:t>Koroner damar hastalığı bulunan ve aspirin kullanmasına mani bir durumu olmayan tüm hastalar için aspirin yararlıdır</a:t>
                      </a:r>
                      <a:endParaRPr lang="tr-TR" sz="1400" b="0" i="0" u="none" strike="noStrike">
                        <a:solidFill>
                          <a:srgbClr val="000000"/>
                        </a:solidFill>
                        <a:effectLst/>
                        <a:latin typeface="Calibri" panose="020F0502020204030204" pitchFamily="34" charset="0"/>
                      </a:endParaRPr>
                    </a:p>
                  </a:txBody>
                  <a:tcPr marL="9257" marR="9257" marT="9257" marB="0"/>
                </a:tc>
                <a:tc>
                  <a:txBody>
                    <a:bodyPr/>
                    <a:lstStyle/>
                    <a:p>
                      <a:pPr algn="l" fontAlgn="t"/>
                      <a:r>
                        <a:rPr lang="tr-TR" sz="1400" u="none" strike="noStrike" dirty="0">
                          <a:effectLst/>
                        </a:rPr>
                        <a:t>Daha önce ülser veya kanama geçirenler,</a:t>
                      </a:r>
                      <a:br>
                        <a:rPr lang="tr-TR" sz="1400" u="none" strike="noStrike" dirty="0">
                          <a:effectLst/>
                        </a:rPr>
                      </a:br>
                      <a:r>
                        <a:rPr lang="tr-TR" sz="1400" u="none" strike="noStrike" dirty="0">
                          <a:effectLst/>
                        </a:rPr>
                        <a:t>Hemofili gibi herhangi bir kanama bozukluğu olan hastalar</a:t>
                      </a:r>
                      <a:br>
                        <a:rPr lang="tr-TR" sz="1400" u="none" strike="noStrike" dirty="0">
                          <a:effectLst/>
                        </a:rPr>
                      </a:br>
                      <a:r>
                        <a:rPr lang="tr-TR" sz="1400" u="none" strike="noStrike" dirty="0">
                          <a:effectLst/>
                        </a:rPr>
                        <a:t>Yaşı 60’tan büyük olanlar</a:t>
                      </a:r>
                      <a:br>
                        <a:rPr lang="tr-TR" sz="1400" u="none" strike="noStrike" dirty="0">
                          <a:effectLst/>
                        </a:rPr>
                      </a:br>
                      <a:r>
                        <a:rPr lang="tr-TR" sz="1400" u="none" strike="noStrike" dirty="0">
                          <a:effectLst/>
                        </a:rPr>
                        <a:t>Yüksek doz ilaç alanlar,</a:t>
                      </a:r>
                      <a:br>
                        <a:rPr lang="tr-TR" sz="1400" u="none" strike="noStrike" dirty="0">
                          <a:effectLst/>
                        </a:rPr>
                      </a:br>
                      <a:r>
                        <a:rPr lang="tr-TR" sz="1400" u="none" strike="noStrike" dirty="0">
                          <a:effectLst/>
                        </a:rPr>
                        <a:t>Kortizon veya ek kan sulandırıcı ilaç alan hastalardır.</a:t>
                      </a:r>
                      <a:endParaRPr lang="tr-TR" sz="1400" b="0" i="0" u="none" strike="noStrike" dirty="0">
                        <a:solidFill>
                          <a:srgbClr val="000000"/>
                        </a:solidFill>
                        <a:effectLst/>
                        <a:latin typeface="Arial" panose="020B0604020202020204" pitchFamily="34" charset="0"/>
                      </a:endParaRPr>
                    </a:p>
                  </a:txBody>
                  <a:tcPr marL="9257" marR="9257" marT="9257" marB="0"/>
                </a:tc>
                <a:tc>
                  <a:txBody>
                    <a:bodyPr/>
                    <a:lstStyle/>
                    <a:p>
                      <a:pPr algn="l" fontAlgn="t"/>
                      <a:r>
                        <a:rPr lang="tr-TR" sz="1400" u="none" strike="noStrike">
                          <a:effectLst/>
                        </a:rPr>
                        <a:t>Aspirin kullanımı sırasında mideniz rahatsız olursa gıda ile almanız tavsiye edilir.Aspirin tabletleri ezilmemeli, çiğnenmemeli, kırılmamalıdır sadece su ile yutmanız gerekmektedir.Aspirin doz miktarına göre farklı etkiler gösteren bir ilaçtır. Yüksek dozlarda ağrı kesici, düşük dozlarda kan sulandırıcı özellik gösterir. Ağrı kesici olarak daha kısa sürelerde kullanılırken, kan sulandırıcı amaçla çok daha uzun sürelerde kullanılabilir.</a:t>
                      </a:r>
                      <a:endParaRPr lang="tr-TR" sz="1400" b="0" i="0" u="none" strike="noStrike">
                        <a:solidFill>
                          <a:srgbClr val="000000"/>
                        </a:solidFill>
                        <a:effectLst/>
                        <a:latin typeface="Calibri" panose="020F0502020204030204" pitchFamily="34" charset="0"/>
                      </a:endParaRPr>
                    </a:p>
                  </a:txBody>
                  <a:tcPr marL="9257" marR="9257" marT="9257" marB="0"/>
                </a:tc>
                <a:tc>
                  <a:txBody>
                    <a:bodyPr/>
                    <a:lstStyle/>
                    <a:p>
                      <a:pPr algn="l" fontAlgn="t"/>
                      <a:r>
                        <a:rPr lang="tr-TR" sz="1400" u="none" strike="noStrike" dirty="0">
                          <a:effectLst/>
                        </a:rPr>
                        <a:t>Kulaklarda </a:t>
                      </a:r>
                      <a:r>
                        <a:rPr lang="tr-TR" sz="1400" u="none" strike="noStrike" dirty="0" err="1">
                          <a:effectLst/>
                        </a:rPr>
                        <a:t>çınlanma</a:t>
                      </a:r>
                      <a:r>
                        <a:rPr lang="tr-TR" sz="1400" u="none" strike="noStrike" dirty="0">
                          <a:effectLst/>
                        </a:rPr>
                        <a:t>, </a:t>
                      </a:r>
                      <a:r>
                        <a:rPr lang="tr-TR" sz="1400" u="none" strike="noStrike" dirty="0" err="1">
                          <a:effectLst/>
                        </a:rPr>
                        <a:t>konfüzyon</a:t>
                      </a:r>
                      <a:r>
                        <a:rPr lang="tr-TR" sz="1400" u="none" strike="noStrike" dirty="0">
                          <a:effectLst/>
                        </a:rPr>
                        <a:t>, halüsinasyon, hızlı nefes alıp verme, </a:t>
                      </a:r>
                      <a:r>
                        <a:rPr lang="tr-TR" sz="1400" u="none" strike="noStrike" dirty="0" err="1">
                          <a:effectLst/>
                        </a:rPr>
                        <a:t>konvülsiyon,Ciddi</a:t>
                      </a:r>
                      <a:r>
                        <a:rPr lang="tr-TR" sz="1400" u="none" strike="noStrike" dirty="0">
                          <a:effectLst/>
                        </a:rPr>
                        <a:t> düzeyde mide bulantısı, kusma ve mide ağrısı</a:t>
                      </a:r>
                      <a:br>
                        <a:rPr lang="tr-TR" sz="1400" u="none" strike="noStrike" dirty="0">
                          <a:effectLst/>
                        </a:rPr>
                      </a:br>
                      <a:r>
                        <a:rPr lang="tr-TR" sz="1400" u="none" strike="noStrike" dirty="0">
                          <a:effectLst/>
                        </a:rPr>
                        <a:t>Kanlı dışkı, kanlı öksürük ya da kusma,3 günden fazla süren ateş</a:t>
                      </a:r>
                      <a:br>
                        <a:rPr lang="tr-TR" sz="1400" u="none" strike="noStrike" dirty="0">
                          <a:effectLst/>
                        </a:rPr>
                      </a:br>
                      <a:r>
                        <a:rPr lang="tr-TR" sz="1400" u="none" strike="noStrike" dirty="0">
                          <a:effectLst/>
                        </a:rPr>
                        <a:t>Ödem veya 10 günden fazla süren ağrı ,Çeşitli cilt reaksiyonları</a:t>
                      </a:r>
                      <a:br>
                        <a:rPr lang="tr-TR" sz="1400" u="none" strike="noStrike" dirty="0">
                          <a:effectLst/>
                        </a:rPr>
                      </a:br>
                      <a:r>
                        <a:rPr lang="tr-TR" sz="1400" u="none" strike="noStrike" dirty="0">
                          <a:effectLst/>
                        </a:rPr>
                        <a:t>Mide ekşimesinden dolayı duyulan göğüste yanma hissi, bulantı, kusma, karın ağrısı</a:t>
                      </a:r>
                      <a:br>
                        <a:rPr lang="tr-TR" sz="1400" u="none" strike="noStrike" dirty="0">
                          <a:effectLst/>
                        </a:rPr>
                      </a:br>
                      <a:r>
                        <a:rPr lang="tr-TR" sz="1400" u="none" strike="noStrike" dirty="0">
                          <a:effectLst/>
                        </a:rPr>
                        <a:t>Burun, dişeti kanamaları</a:t>
                      </a:r>
                      <a:br>
                        <a:rPr lang="tr-TR" sz="1400" u="none" strike="noStrike" dirty="0">
                          <a:effectLst/>
                        </a:rPr>
                      </a:br>
                      <a:r>
                        <a:rPr lang="tr-TR" sz="1400" u="none" strike="noStrike" dirty="0">
                          <a:effectLst/>
                        </a:rPr>
                        <a:t>Baş ağrısı, baş dönmesi</a:t>
                      </a:r>
                      <a:br>
                        <a:rPr lang="tr-TR" sz="1400" u="none" strike="noStrike" dirty="0">
                          <a:effectLst/>
                        </a:rPr>
                      </a:br>
                      <a:r>
                        <a:rPr lang="tr-TR" sz="1400" u="none" strike="noStrike" dirty="0">
                          <a:effectLst/>
                        </a:rPr>
                        <a:t>Kulak çınlaması</a:t>
                      </a:r>
                      <a:endParaRPr lang="tr-TR" sz="1400" b="0" i="0" u="none" strike="noStrike" dirty="0">
                        <a:solidFill>
                          <a:srgbClr val="000000"/>
                        </a:solidFill>
                        <a:effectLst/>
                        <a:latin typeface="Calibri" panose="020F0502020204030204" pitchFamily="34" charset="0"/>
                      </a:endParaRPr>
                    </a:p>
                  </a:txBody>
                  <a:tcPr marL="9257" marR="9257" marT="9257" marB="0"/>
                </a:tc>
                <a:tc>
                  <a:txBody>
                    <a:bodyPr/>
                    <a:lstStyle/>
                    <a:p>
                      <a:pPr algn="l" fontAlgn="b"/>
                      <a:endParaRPr lang="tr-TR" sz="1100" b="0" i="0" u="none" strike="noStrike" dirty="0">
                        <a:solidFill>
                          <a:srgbClr val="000000"/>
                        </a:solidFill>
                        <a:effectLst/>
                        <a:latin typeface="Calibri" panose="020F0502020204030204" pitchFamily="34" charset="0"/>
                      </a:endParaRPr>
                    </a:p>
                  </a:txBody>
                  <a:tcPr marL="9257" marR="9257" marT="9257" marB="0" anchor="b"/>
                </a:tc>
                <a:extLst>
                  <a:ext uri="{0D108BD9-81ED-4DB2-BD59-A6C34878D82A}">
                    <a16:rowId xmlns:a16="http://schemas.microsoft.com/office/drawing/2014/main" xmlns="" val="2508724757"/>
                  </a:ext>
                </a:extLst>
              </a:tr>
            </a:tbl>
          </a:graphicData>
        </a:graphic>
      </p:graphicFrame>
    </p:spTree>
    <p:extLst>
      <p:ext uri="{BB962C8B-B14F-4D97-AF65-F5344CB8AC3E}">
        <p14:creationId xmlns:p14="http://schemas.microsoft.com/office/powerpoint/2010/main" val="230094716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DC5DA661-9158-4F3D-9354-4A969B65FEC3}"/>
              </a:ext>
            </a:extLst>
          </p:cNvPr>
          <p:cNvGraphicFramePr>
            <a:graphicFrameLocks noGrp="1"/>
          </p:cNvGraphicFramePr>
          <p:nvPr>
            <p:extLst>
              <p:ext uri="{D42A27DB-BD31-4B8C-83A1-F6EECF244321}">
                <p14:modId xmlns:p14="http://schemas.microsoft.com/office/powerpoint/2010/main" val="427771604"/>
              </p:ext>
            </p:extLst>
          </p:nvPr>
        </p:nvGraphicFramePr>
        <p:xfrm>
          <a:off x="0" y="0"/>
          <a:ext cx="12191998" cy="6858000"/>
        </p:xfrm>
        <a:graphic>
          <a:graphicData uri="http://schemas.openxmlformats.org/drawingml/2006/table">
            <a:tbl>
              <a:tblPr>
                <a:tableStyleId>{5C22544A-7EE6-4342-B048-85BDC9FD1C3A}</a:tableStyleId>
              </a:tblPr>
              <a:tblGrid>
                <a:gridCol w="636104">
                  <a:extLst>
                    <a:ext uri="{9D8B030D-6E8A-4147-A177-3AD203B41FA5}">
                      <a16:colId xmlns:a16="http://schemas.microsoft.com/office/drawing/2014/main" xmlns="" val="3215506292"/>
                    </a:ext>
                  </a:extLst>
                </a:gridCol>
                <a:gridCol w="1424515">
                  <a:extLst>
                    <a:ext uri="{9D8B030D-6E8A-4147-A177-3AD203B41FA5}">
                      <a16:colId xmlns:a16="http://schemas.microsoft.com/office/drawing/2014/main" xmlns="" val="2766915106"/>
                    </a:ext>
                  </a:extLst>
                </a:gridCol>
                <a:gridCol w="2375436">
                  <a:extLst>
                    <a:ext uri="{9D8B030D-6E8A-4147-A177-3AD203B41FA5}">
                      <a16:colId xmlns:a16="http://schemas.microsoft.com/office/drawing/2014/main" xmlns="" val="182849404"/>
                    </a:ext>
                  </a:extLst>
                </a:gridCol>
                <a:gridCol w="2481580">
                  <a:extLst>
                    <a:ext uri="{9D8B030D-6E8A-4147-A177-3AD203B41FA5}">
                      <a16:colId xmlns:a16="http://schemas.microsoft.com/office/drawing/2014/main" xmlns="" val="1557217920"/>
                    </a:ext>
                  </a:extLst>
                </a:gridCol>
                <a:gridCol w="2637182">
                  <a:extLst>
                    <a:ext uri="{9D8B030D-6E8A-4147-A177-3AD203B41FA5}">
                      <a16:colId xmlns:a16="http://schemas.microsoft.com/office/drawing/2014/main" xmlns="" val="223956279"/>
                    </a:ext>
                  </a:extLst>
                </a:gridCol>
                <a:gridCol w="2593267">
                  <a:extLst>
                    <a:ext uri="{9D8B030D-6E8A-4147-A177-3AD203B41FA5}">
                      <a16:colId xmlns:a16="http://schemas.microsoft.com/office/drawing/2014/main" xmlns="" val="452480533"/>
                    </a:ext>
                  </a:extLst>
                </a:gridCol>
                <a:gridCol w="43914">
                  <a:extLst>
                    <a:ext uri="{9D8B030D-6E8A-4147-A177-3AD203B41FA5}">
                      <a16:colId xmlns:a16="http://schemas.microsoft.com/office/drawing/2014/main" xmlns="" val="834524644"/>
                    </a:ext>
                  </a:extLst>
                </a:gridCol>
              </a:tblGrid>
              <a:tr h="617288">
                <a:tc>
                  <a:txBody>
                    <a:bodyPr/>
                    <a:lstStyle/>
                    <a:p>
                      <a:pPr algn="l" fontAlgn="b"/>
                      <a:r>
                        <a:rPr lang="tr-TR" sz="1400" u="none" strike="noStrike">
                          <a:effectLst/>
                        </a:rPr>
                        <a:t> </a:t>
                      </a:r>
                      <a:endParaRPr lang="tr-TR" sz="1400" b="0" i="0" u="none" strike="noStrike">
                        <a:solidFill>
                          <a:srgbClr val="000000"/>
                        </a:solidFill>
                        <a:effectLst/>
                        <a:latin typeface="Calibri" panose="020F0502020204030204" pitchFamily="34" charset="0"/>
                      </a:endParaRPr>
                    </a:p>
                  </a:txBody>
                  <a:tcPr marL="9257" marR="9257" marT="9257" marB="0" anchor="b"/>
                </a:tc>
                <a:tc>
                  <a:txBody>
                    <a:bodyPr/>
                    <a:lstStyle/>
                    <a:p>
                      <a:pPr algn="ctr" fontAlgn="ctr"/>
                      <a:r>
                        <a:rPr lang="tr-TR" sz="1400" u="none" strike="noStrike" dirty="0">
                          <a:solidFill>
                            <a:srgbClr val="C00000"/>
                          </a:solidFill>
                          <a:effectLst/>
                        </a:rPr>
                        <a:t>İLAÇ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ENDİKASYON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KONTRENDİKASYON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VERİLİŞ YOLU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YAN ETKİ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l" fontAlgn="b"/>
                      <a:endParaRPr lang="tr-TR" sz="1100" b="0" i="0" u="none" strike="noStrike">
                        <a:solidFill>
                          <a:srgbClr val="000000"/>
                        </a:solidFill>
                        <a:effectLst/>
                        <a:latin typeface="Calibri" panose="020F0502020204030204" pitchFamily="34" charset="0"/>
                      </a:endParaRPr>
                    </a:p>
                  </a:txBody>
                  <a:tcPr marL="9257" marR="9257" marT="9257" marB="0" anchor="b"/>
                </a:tc>
                <a:extLst>
                  <a:ext uri="{0D108BD9-81ED-4DB2-BD59-A6C34878D82A}">
                    <a16:rowId xmlns:a16="http://schemas.microsoft.com/office/drawing/2014/main" xmlns="" val="4139805941"/>
                  </a:ext>
                </a:extLst>
              </a:tr>
              <a:tr h="6240712">
                <a:tc>
                  <a:txBody>
                    <a:bodyPr/>
                    <a:lstStyle/>
                    <a:p>
                      <a:pPr algn="ctr" fontAlgn="ctr"/>
                      <a:r>
                        <a:rPr lang="tr-TR" sz="1400" u="none" strike="noStrike" dirty="0">
                          <a:solidFill>
                            <a:srgbClr val="7030A0"/>
                          </a:solidFill>
                          <a:effectLst/>
                        </a:rPr>
                        <a:t>ANTİTROMBOTİK İLAÇLAR / 1.ANTİKOAGÜLANLAR </a:t>
                      </a:r>
                      <a:endParaRPr lang="tr-TR" sz="1400" b="1" i="0" u="none" strike="noStrike" dirty="0">
                        <a:solidFill>
                          <a:srgbClr val="7030A0"/>
                        </a:solidFill>
                        <a:effectLst/>
                        <a:latin typeface="Calibri" panose="020F0502020204030204" pitchFamily="34" charset="0"/>
                      </a:endParaRPr>
                    </a:p>
                  </a:txBody>
                  <a:tcPr marL="9257" marR="9257" marT="9257" marB="0" vert="vert270" anchor="ctr"/>
                </a:tc>
                <a:tc>
                  <a:txBody>
                    <a:bodyPr/>
                    <a:lstStyle/>
                    <a:p>
                      <a:pPr algn="ctr" fontAlgn="ctr"/>
                      <a:r>
                        <a:rPr lang="tr-TR" sz="1400" u="none" strike="noStrike" dirty="0">
                          <a:solidFill>
                            <a:srgbClr val="FF33CC"/>
                          </a:solidFill>
                          <a:effectLst/>
                        </a:rPr>
                        <a:t>ARGATROBAN</a:t>
                      </a:r>
                      <a:endParaRPr lang="tr-TR" sz="1400" b="1" i="0" u="none" strike="noStrike" dirty="0">
                        <a:solidFill>
                          <a:srgbClr val="FF33CC"/>
                        </a:solidFill>
                        <a:effectLst/>
                        <a:latin typeface="Calibri" panose="020F0502020204030204" pitchFamily="34" charset="0"/>
                      </a:endParaRPr>
                    </a:p>
                  </a:txBody>
                  <a:tcPr marL="9257" marR="9257" marT="9257" marB="0" anchor="ctr"/>
                </a:tc>
                <a:tc>
                  <a:txBody>
                    <a:bodyPr/>
                    <a:lstStyle/>
                    <a:p>
                      <a:pPr algn="l" fontAlgn="t"/>
                      <a:r>
                        <a:rPr lang="tr-TR" sz="1400" u="none" strike="noStrike">
                          <a:effectLst/>
                        </a:rPr>
                        <a:t> Düşük trombosit seviyeleri olan hastalarda kan pıhtılaşması gibi hastalıkların tedavisinde ve diğer durumlarda endikedir.</a:t>
                      </a:r>
                      <a:endParaRPr lang="tr-TR" sz="1400" b="0" i="0" u="none" strike="noStrike">
                        <a:solidFill>
                          <a:srgbClr val="000000"/>
                        </a:solidFill>
                        <a:effectLst/>
                        <a:latin typeface="Calibri" panose="020F0502020204030204" pitchFamily="34" charset="0"/>
                      </a:endParaRPr>
                    </a:p>
                  </a:txBody>
                  <a:tcPr marL="9257" marR="9257" marT="9257" marB="0"/>
                </a:tc>
                <a:tc>
                  <a:txBody>
                    <a:bodyPr/>
                    <a:lstStyle/>
                    <a:p>
                      <a:pPr algn="l" fontAlgn="t"/>
                      <a:r>
                        <a:rPr lang="sv-SE" sz="1400" u="none" strike="noStrike" dirty="0">
                          <a:effectLst/>
                        </a:rPr>
                        <a:t>Alerjik reaksiyon gösteren hastalarda </a:t>
                      </a:r>
                      <a:br>
                        <a:rPr lang="sv-SE" sz="1400" u="none" strike="noStrike" dirty="0">
                          <a:effectLst/>
                        </a:rPr>
                      </a:br>
                      <a:r>
                        <a:rPr lang="sv-SE" sz="1400" u="none" strike="noStrike" dirty="0">
                          <a:effectLst/>
                        </a:rPr>
                        <a:t>Şiddetli kanaması olan hastalarda </a:t>
                      </a:r>
                      <a:br>
                        <a:rPr lang="sv-SE" sz="1400" u="none" strike="noStrike" dirty="0">
                          <a:effectLst/>
                        </a:rPr>
                      </a:br>
                      <a:r>
                        <a:rPr lang="sv-SE" sz="1400" u="none" strike="noStrike" dirty="0">
                          <a:effectLst/>
                        </a:rPr>
                        <a:t>Mevcut  heparin kullanan hastalarda </a:t>
                      </a:r>
                      <a:endParaRPr lang="sv-SE" sz="1400" b="0" i="0" u="none" strike="noStrike" dirty="0">
                        <a:solidFill>
                          <a:srgbClr val="000000"/>
                        </a:solidFill>
                        <a:effectLst/>
                        <a:latin typeface="Calibri" panose="020F0502020204030204" pitchFamily="34" charset="0"/>
                      </a:endParaRPr>
                    </a:p>
                  </a:txBody>
                  <a:tcPr marL="9257" marR="9257" marT="9257" marB="0"/>
                </a:tc>
                <a:tc>
                  <a:txBody>
                    <a:bodyPr/>
                    <a:lstStyle/>
                    <a:p>
                      <a:pPr algn="l" fontAlgn="t"/>
                      <a:r>
                        <a:rPr lang="tr-TR" sz="1400" u="none" strike="noStrike">
                          <a:effectLst/>
                        </a:rPr>
                        <a:t>Bu ilaç genellikle işleminizden önce bir sağlık uzmanı tarafından 3 ila 5 dakika boyunca (bolus dozu) bir damara enjeksiyon yoluyla verilir. Daha sonra işlem sırasında yavaşça bir damara (infüzyon yoluyla) verilir. İşlem sırasında daha fazla bolus dozu verilebilir.</a:t>
                      </a:r>
                      <a:endParaRPr lang="tr-TR" sz="1400" b="0" i="0" u="none" strike="noStrike">
                        <a:solidFill>
                          <a:srgbClr val="000000"/>
                        </a:solidFill>
                        <a:effectLst/>
                        <a:latin typeface="Calibri" panose="020F0502020204030204" pitchFamily="34" charset="0"/>
                      </a:endParaRPr>
                    </a:p>
                  </a:txBody>
                  <a:tcPr marL="9257" marR="9257" marT="9257" marB="0"/>
                </a:tc>
                <a:tc>
                  <a:txBody>
                    <a:bodyPr/>
                    <a:lstStyle/>
                    <a:p>
                      <a:pPr algn="l" fontAlgn="t"/>
                      <a:r>
                        <a:rPr lang="tr-TR" sz="1400" u="none" strike="noStrike" dirty="0">
                          <a:effectLst/>
                        </a:rPr>
                        <a:t>Sırt ağrısı</a:t>
                      </a:r>
                      <a:br>
                        <a:rPr lang="tr-TR" sz="1400" u="none" strike="noStrike" dirty="0">
                          <a:effectLst/>
                        </a:rPr>
                      </a:br>
                      <a:r>
                        <a:rPr lang="tr-TR" sz="1400" u="none" strike="noStrike" dirty="0" err="1">
                          <a:effectLst/>
                        </a:rPr>
                        <a:t>Ishal</a:t>
                      </a:r>
                      <a:r>
                        <a:rPr lang="tr-TR" sz="1400" u="none" strike="noStrike" dirty="0">
                          <a:effectLst/>
                        </a:rPr>
                        <a:t/>
                      </a:r>
                      <a:br>
                        <a:rPr lang="tr-TR" sz="1400" u="none" strike="noStrike" dirty="0">
                          <a:effectLst/>
                        </a:rPr>
                      </a:br>
                      <a:r>
                        <a:rPr lang="tr-TR" sz="1400" u="none" strike="noStrike" dirty="0">
                          <a:effectLst/>
                        </a:rPr>
                        <a:t>Baş ağrısı</a:t>
                      </a:r>
                      <a:br>
                        <a:rPr lang="tr-TR" sz="1400" u="none" strike="noStrike" dirty="0">
                          <a:effectLst/>
                        </a:rPr>
                      </a:br>
                      <a:r>
                        <a:rPr lang="tr-TR" sz="1400" u="none" strike="noStrike" dirty="0">
                          <a:effectLst/>
                        </a:rPr>
                        <a:t>Enjeksiyon yerinde minör kanama</a:t>
                      </a:r>
                      <a:br>
                        <a:rPr lang="tr-TR" sz="1400" u="none" strike="noStrike" dirty="0">
                          <a:effectLst/>
                        </a:rPr>
                      </a:br>
                      <a:r>
                        <a:rPr lang="tr-TR" sz="1400" u="none" strike="noStrike" dirty="0">
                          <a:effectLst/>
                        </a:rPr>
                        <a:t>Mide bulantısı</a:t>
                      </a:r>
                      <a:br>
                        <a:rPr lang="tr-TR" sz="1400" u="none" strike="noStrike" dirty="0">
                          <a:effectLst/>
                        </a:rPr>
                      </a:br>
                      <a:r>
                        <a:rPr lang="tr-TR" sz="1400" u="none" strike="noStrike" dirty="0">
                          <a:effectLst/>
                        </a:rPr>
                        <a:t>Kusma</a:t>
                      </a:r>
                      <a:endParaRPr lang="tr-TR" sz="1400" b="0" i="0" u="none" strike="noStrike" dirty="0">
                        <a:solidFill>
                          <a:srgbClr val="000000"/>
                        </a:solidFill>
                        <a:effectLst/>
                        <a:latin typeface="Calibri" panose="020F0502020204030204" pitchFamily="34" charset="0"/>
                      </a:endParaRPr>
                    </a:p>
                  </a:txBody>
                  <a:tcPr marL="9257" marR="9257" marT="9257" marB="0"/>
                </a:tc>
                <a:tc>
                  <a:txBody>
                    <a:bodyPr/>
                    <a:lstStyle/>
                    <a:p>
                      <a:pPr algn="l" fontAlgn="b"/>
                      <a:endParaRPr lang="tr-TR" sz="1100" b="0" i="0" u="none" strike="noStrike" dirty="0">
                        <a:solidFill>
                          <a:srgbClr val="000000"/>
                        </a:solidFill>
                        <a:effectLst/>
                        <a:latin typeface="Calibri" panose="020F0502020204030204" pitchFamily="34" charset="0"/>
                      </a:endParaRPr>
                    </a:p>
                  </a:txBody>
                  <a:tcPr marL="9257" marR="9257" marT="9257" marB="0" anchor="b"/>
                </a:tc>
                <a:extLst>
                  <a:ext uri="{0D108BD9-81ED-4DB2-BD59-A6C34878D82A}">
                    <a16:rowId xmlns:a16="http://schemas.microsoft.com/office/drawing/2014/main" xmlns="" val="748772483"/>
                  </a:ext>
                </a:extLst>
              </a:tr>
            </a:tbl>
          </a:graphicData>
        </a:graphic>
      </p:graphicFrame>
    </p:spTree>
    <p:extLst>
      <p:ext uri="{BB962C8B-B14F-4D97-AF65-F5344CB8AC3E}">
        <p14:creationId xmlns:p14="http://schemas.microsoft.com/office/powerpoint/2010/main" val="184549174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CF9F73A0-F53C-4B6E-B760-D26A7ED82EC7}"/>
              </a:ext>
            </a:extLst>
          </p:cNvPr>
          <p:cNvGraphicFramePr>
            <a:graphicFrameLocks noGrp="1"/>
          </p:cNvGraphicFramePr>
          <p:nvPr>
            <p:extLst>
              <p:ext uri="{D42A27DB-BD31-4B8C-83A1-F6EECF244321}">
                <p14:modId xmlns:p14="http://schemas.microsoft.com/office/powerpoint/2010/main" val="698400329"/>
              </p:ext>
            </p:extLst>
          </p:nvPr>
        </p:nvGraphicFramePr>
        <p:xfrm>
          <a:off x="0" y="0"/>
          <a:ext cx="12191998" cy="6858000"/>
        </p:xfrm>
        <a:graphic>
          <a:graphicData uri="http://schemas.openxmlformats.org/drawingml/2006/table">
            <a:tbl>
              <a:tblPr>
                <a:tableStyleId>{5C22544A-7EE6-4342-B048-85BDC9FD1C3A}</a:tableStyleId>
              </a:tblPr>
              <a:tblGrid>
                <a:gridCol w="662609">
                  <a:extLst>
                    <a:ext uri="{9D8B030D-6E8A-4147-A177-3AD203B41FA5}">
                      <a16:colId xmlns:a16="http://schemas.microsoft.com/office/drawing/2014/main" xmlns="" val="2906228833"/>
                    </a:ext>
                  </a:extLst>
                </a:gridCol>
                <a:gridCol w="1683026">
                  <a:extLst>
                    <a:ext uri="{9D8B030D-6E8A-4147-A177-3AD203B41FA5}">
                      <a16:colId xmlns:a16="http://schemas.microsoft.com/office/drawing/2014/main" xmlns="" val="2358183637"/>
                    </a:ext>
                  </a:extLst>
                </a:gridCol>
                <a:gridCol w="2398643">
                  <a:extLst>
                    <a:ext uri="{9D8B030D-6E8A-4147-A177-3AD203B41FA5}">
                      <a16:colId xmlns:a16="http://schemas.microsoft.com/office/drawing/2014/main" xmlns="" val="3260004802"/>
                    </a:ext>
                  </a:extLst>
                </a:gridCol>
                <a:gridCol w="2385392">
                  <a:extLst>
                    <a:ext uri="{9D8B030D-6E8A-4147-A177-3AD203B41FA5}">
                      <a16:colId xmlns:a16="http://schemas.microsoft.com/office/drawing/2014/main" xmlns="" val="4270743736"/>
                    </a:ext>
                  </a:extLst>
                </a:gridCol>
                <a:gridCol w="2637182">
                  <a:extLst>
                    <a:ext uri="{9D8B030D-6E8A-4147-A177-3AD203B41FA5}">
                      <a16:colId xmlns:a16="http://schemas.microsoft.com/office/drawing/2014/main" xmlns="" val="3763426926"/>
                    </a:ext>
                  </a:extLst>
                </a:gridCol>
                <a:gridCol w="2381232">
                  <a:extLst>
                    <a:ext uri="{9D8B030D-6E8A-4147-A177-3AD203B41FA5}">
                      <a16:colId xmlns:a16="http://schemas.microsoft.com/office/drawing/2014/main" xmlns="" val="2021856606"/>
                    </a:ext>
                  </a:extLst>
                </a:gridCol>
                <a:gridCol w="43914">
                  <a:extLst>
                    <a:ext uri="{9D8B030D-6E8A-4147-A177-3AD203B41FA5}">
                      <a16:colId xmlns:a16="http://schemas.microsoft.com/office/drawing/2014/main" xmlns="" val="316320557"/>
                    </a:ext>
                  </a:extLst>
                </a:gridCol>
              </a:tblGrid>
              <a:tr h="604745">
                <a:tc>
                  <a:txBody>
                    <a:bodyPr/>
                    <a:lstStyle/>
                    <a:p>
                      <a:pPr algn="l" fontAlgn="b"/>
                      <a:r>
                        <a:rPr lang="tr-TR" sz="1400" u="none" strike="noStrike">
                          <a:effectLst/>
                        </a:rPr>
                        <a:t> </a:t>
                      </a:r>
                      <a:endParaRPr lang="tr-TR" sz="1400" b="0" i="0" u="none" strike="noStrike">
                        <a:solidFill>
                          <a:srgbClr val="000000"/>
                        </a:solidFill>
                        <a:effectLst/>
                        <a:latin typeface="Calibri" panose="020F0502020204030204" pitchFamily="34" charset="0"/>
                      </a:endParaRPr>
                    </a:p>
                  </a:txBody>
                  <a:tcPr marL="9257" marR="9257" marT="9257" marB="0" anchor="b"/>
                </a:tc>
                <a:tc>
                  <a:txBody>
                    <a:bodyPr/>
                    <a:lstStyle/>
                    <a:p>
                      <a:pPr algn="ctr" fontAlgn="ctr"/>
                      <a:r>
                        <a:rPr lang="tr-TR" sz="1400" u="none" strike="noStrike" dirty="0">
                          <a:solidFill>
                            <a:srgbClr val="C00000"/>
                          </a:solidFill>
                          <a:effectLst/>
                        </a:rPr>
                        <a:t>İLAÇ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ENDİKASYON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KONTRENDİKASYON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VERİLİŞ YOLU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YAN ETKİ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l" fontAlgn="b"/>
                      <a:endParaRPr lang="tr-TR" sz="1100" b="0" i="0" u="none" strike="noStrike">
                        <a:solidFill>
                          <a:srgbClr val="000000"/>
                        </a:solidFill>
                        <a:effectLst/>
                        <a:latin typeface="Calibri" panose="020F0502020204030204" pitchFamily="34" charset="0"/>
                      </a:endParaRPr>
                    </a:p>
                  </a:txBody>
                  <a:tcPr marL="9257" marR="9257" marT="9257" marB="0" anchor="b"/>
                </a:tc>
                <a:extLst>
                  <a:ext uri="{0D108BD9-81ED-4DB2-BD59-A6C34878D82A}">
                    <a16:rowId xmlns:a16="http://schemas.microsoft.com/office/drawing/2014/main" xmlns="" val="2173102851"/>
                  </a:ext>
                </a:extLst>
              </a:tr>
              <a:tr h="6253255">
                <a:tc>
                  <a:txBody>
                    <a:bodyPr/>
                    <a:lstStyle/>
                    <a:p>
                      <a:pPr algn="ctr" fontAlgn="ctr"/>
                      <a:r>
                        <a:rPr lang="tr-TR" sz="1400" u="none" strike="noStrike" dirty="0">
                          <a:solidFill>
                            <a:srgbClr val="7030A0"/>
                          </a:solidFill>
                          <a:effectLst/>
                        </a:rPr>
                        <a:t>ANTİTROMBOTİK İLAÇLAR / 2.ANTİTROMBOSİTLER/  GLİKOPROTEİN 2b/3a ANTAGONİSTLERİ</a:t>
                      </a:r>
                      <a:endParaRPr lang="tr-TR" sz="1400" b="1" i="0" u="none" strike="noStrike" dirty="0">
                        <a:solidFill>
                          <a:srgbClr val="7030A0"/>
                        </a:solidFill>
                        <a:effectLst/>
                        <a:latin typeface="Calibri" panose="020F0502020204030204" pitchFamily="34" charset="0"/>
                      </a:endParaRPr>
                    </a:p>
                  </a:txBody>
                  <a:tcPr marL="9257" marR="9257" marT="9257" marB="0" vert="vert270" anchor="ctr"/>
                </a:tc>
                <a:tc>
                  <a:txBody>
                    <a:bodyPr/>
                    <a:lstStyle/>
                    <a:p>
                      <a:pPr algn="ctr" fontAlgn="ctr"/>
                      <a:r>
                        <a:rPr lang="tr-TR" sz="1400" u="none" strike="noStrike" dirty="0">
                          <a:solidFill>
                            <a:srgbClr val="FF33CC"/>
                          </a:solidFill>
                          <a:effectLst/>
                        </a:rPr>
                        <a:t>EPTİFİBATİD</a:t>
                      </a:r>
                      <a:endParaRPr lang="tr-TR" sz="1400" b="1" i="0" u="none" strike="noStrike" dirty="0">
                        <a:solidFill>
                          <a:srgbClr val="FF33CC"/>
                        </a:solidFill>
                        <a:effectLst/>
                        <a:latin typeface="Calibri" panose="020F0502020204030204" pitchFamily="34" charset="0"/>
                      </a:endParaRPr>
                    </a:p>
                  </a:txBody>
                  <a:tcPr marL="9257" marR="9257" marT="9257" marB="0" anchor="ctr"/>
                </a:tc>
                <a:tc>
                  <a:txBody>
                    <a:bodyPr/>
                    <a:lstStyle/>
                    <a:p>
                      <a:pPr algn="l" fontAlgn="t"/>
                      <a:r>
                        <a:rPr lang="tr-TR" sz="1400" u="none" strike="noStrike">
                          <a:effectLst/>
                        </a:rPr>
                        <a:t> Bir glikoprotein 2b/3a inhibitörü bu proteinin inhibe olmasıyla kann pıhtılaşması engellemektedir. Kanın gereğinden fazla pıhtılaştığı ya da pıhtılaşmasının azaltılması gerektiği hastalıklarda kullanılır Akut koroner sendrom, Perkütan koroner girişim gibi hastalıkların tedavisinde ve diğer durumlarda endikedir.</a:t>
                      </a:r>
                      <a:endParaRPr lang="tr-TR" sz="1400" b="0" i="0" u="none" strike="noStrike">
                        <a:solidFill>
                          <a:srgbClr val="000000"/>
                        </a:solidFill>
                        <a:effectLst/>
                        <a:latin typeface="Calibri" panose="020F0502020204030204" pitchFamily="34" charset="0"/>
                      </a:endParaRPr>
                    </a:p>
                  </a:txBody>
                  <a:tcPr marL="9257" marR="9257" marT="9257" marB="0"/>
                </a:tc>
                <a:tc>
                  <a:txBody>
                    <a:bodyPr/>
                    <a:lstStyle/>
                    <a:p>
                      <a:pPr algn="l" fontAlgn="t"/>
                      <a:r>
                        <a:rPr lang="tr-TR" sz="1400" u="none" strike="noStrike" dirty="0">
                          <a:effectLst/>
                        </a:rPr>
                        <a:t>Anormal pıhtılaşma parametreleri</a:t>
                      </a:r>
                      <a:br>
                        <a:rPr lang="tr-TR" sz="1400" u="none" strike="noStrike" dirty="0">
                          <a:effectLst/>
                        </a:rPr>
                      </a:br>
                      <a:r>
                        <a:rPr lang="tr-TR" sz="1400" u="none" strike="noStrike" dirty="0">
                          <a:effectLst/>
                        </a:rPr>
                        <a:t>Aşırı duyarlılık</a:t>
                      </a:r>
                      <a:br>
                        <a:rPr lang="tr-TR" sz="1400" u="none" strike="noStrike" dirty="0">
                          <a:effectLst/>
                        </a:rPr>
                      </a:br>
                      <a:r>
                        <a:rPr lang="tr-TR" sz="1400" u="none" strike="noStrike" dirty="0">
                          <a:effectLst/>
                        </a:rPr>
                        <a:t>Böbrek yetmezliği</a:t>
                      </a:r>
                      <a:br>
                        <a:rPr lang="tr-TR" sz="1400" u="none" strike="noStrike" dirty="0">
                          <a:effectLst/>
                        </a:rPr>
                      </a:br>
                      <a:r>
                        <a:rPr lang="tr-TR" sz="1400" u="none" strike="noStrike" dirty="0">
                          <a:effectLst/>
                        </a:rPr>
                        <a:t>Gebelik</a:t>
                      </a:r>
                      <a:br>
                        <a:rPr lang="tr-TR" sz="1400" u="none" strike="noStrike" dirty="0">
                          <a:effectLst/>
                        </a:rPr>
                      </a:br>
                      <a:r>
                        <a:rPr lang="tr-TR" sz="1400" u="none" strike="noStrike" dirty="0">
                          <a:effectLst/>
                        </a:rPr>
                        <a:t>bozuklukları Kanama</a:t>
                      </a:r>
                      <a:br>
                        <a:rPr lang="tr-TR" sz="1400" u="none" strike="noStrike" dirty="0">
                          <a:effectLst/>
                        </a:rPr>
                      </a:br>
                      <a:r>
                        <a:rPr lang="tr-TR" sz="1400" u="none" strike="noStrike" dirty="0">
                          <a:effectLst/>
                        </a:rPr>
                        <a:t>emzirme</a:t>
                      </a:r>
                      <a:br>
                        <a:rPr lang="tr-TR" sz="1400" u="none" strike="noStrike" dirty="0">
                          <a:effectLst/>
                        </a:rPr>
                      </a:br>
                      <a:r>
                        <a:rPr lang="tr-TR" sz="1400" u="none" strike="noStrike" dirty="0">
                          <a:effectLst/>
                        </a:rPr>
                        <a:t>pediatrik hastalar</a:t>
                      </a:r>
                      <a:br>
                        <a:rPr lang="tr-TR" sz="1400" u="none" strike="noStrike" dirty="0">
                          <a:effectLst/>
                        </a:rPr>
                      </a:br>
                      <a:r>
                        <a:rPr lang="tr-TR" sz="1400" u="none" strike="noStrike" dirty="0" err="1">
                          <a:effectLst/>
                        </a:rPr>
                        <a:t>trombositopeni</a:t>
                      </a:r>
                      <a:r>
                        <a:rPr lang="tr-TR" sz="1400" u="none" strike="noStrike" dirty="0">
                          <a:effectLst/>
                        </a:rPr>
                        <a:t/>
                      </a:r>
                      <a:br>
                        <a:rPr lang="tr-TR" sz="1400" u="none" strike="noStrike" dirty="0">
                          <a:effectLst/>
                        </a:rPr>
                      </a:br>
                      <a:r>
                        <a:rPr lang="tr-TR" sz="1400" u="none" strike="noStrike" dirty="0">
                          <a:effectLst/>
                        </a:rPr>
                        <a:t>yaşlı hastalar </a:t>
                      </a:r>
                      <a:endParaRPr lang="tr-TR" sz="1400" b="0" i="0" u="none" strike="noStrike" dirty="0">
                        <a:solidFill>
                          <a:srgbClr val="000000"/>
                        </a:solidFill>
                        <a:effectLst/>
                        <a:latin typeface="Calibri" panose="020F0502020204030204" pitchFamily="34" charset="0"/>
                      </a:endParaRPr>
                    </a:p>
                  </a:txBody>
                  <a:tcPr marL="9257" marR="9257" marT="9257" marB="0"/>
                </a:tc>
                <a:tc>
                  <a:txBody>
                    <a:bodyPr/>
                    <a:lstStyle/>
                    <a:p>
                      <a:pPr algn="l" fontAlgn="t"/>
                      <a:r>
                        <a:rPr lang="tr-TR" sz="1400" u="none" strike="noStrike">
                          <a:effectLst/>
                        </a:rPr>
                        <a:t>20 mg / 10 mg IV yolla uygulanır          75 mg / 100 mg IV yolla uygulanır </a:t>
                      </a:r>
                      <a:endParaRPr lang="tr-TR" sz="1400" b="0" i="0" u="none" strike="noStrike">
                        <a:solidFill>
                          <a:srgbClr val="000000"/>
                        </a:solidFill>
                        <a:effectLst/>
                        <a:latin typeface="Calibri" panose="020F0502020204030204" pitchFamily="34" charset="0"/>
                      </a:endParaRPr>
                    </a:p>
                  </a:txBody>
                  <a:tcPr marL="9257" marR="9257" marT="9257" marB="0"/>
                </a:tc>
                <a:tc>
                  <a:txBody>
                    <a:bodyPr/>
                    <a:lstStyle/>
                    <a:p>
                      <a:pPr algn="l" fontAlgn="t"/>
                      <a:r>
                        <a:rPr lang="tr-TR" sz="1400" u="none" strike="noStrike" dirty="0">
                          <a:effectLst/>
                        </a:rPr>
                        <a:t>Kanama</a:t>
                      </a:r>
                      <a:br>
                        <a:rPr lang="tr-TR" sz="1400" u="none" strike="noStrike" dirty="0">
                          <a:effectLst/>
                        </a:rPr>
                      </a:br>
                      <a:r>
                        <a:rPr lang="tr-TR" sz="1400" u="none" strike="noStrike" dirty="0">
                          <a:effectLst/>
                        </a:rPr>
                        <a:t>Hipotansiyon</a:t>
                      </a:r>
                      <a:br>
                        <a:rPr lang="tr-TR" sz="1400" u="none" strike="noStrike" dirty="0">
                          <a:effectLst/>
                        </a:rPr>
                      </a:br>
                      <a:r>
                        <a:rPr lang="tr-TR" sz="1400" u="none" strike="noStrike" dirty="0" err="1">
                          <a:effectLst/>
                        </a:rPr>
                        <a:t>Pulmoner</a:t>
                      </a:r>
                      <a:r>
                        <a:rPr lang="tr-TR" sz="1400" u="none" strike="noStrike" dirty="0">
                          <a:effectLst/>
                        </a:rPr>
                        <a:t> kanama</a:t>
                      </a:r>
                      <a:br>
                        <a:rPr lang="tr-TR" sz="1400" u="none" strike="noStrike" dirty="0">
                          <a:effectLst/>
                        </a:rPr>
                      </a:br>
                      <a:r>
                        <a:rPr lang="tr-TR" sz="1400" u="none" strike="noStrike" dirty="0">
                          <a:effectLst/>
                        </a:rPr>
                        <a:t>Akut derin </a:t>
                      </a:r>
                      <a:r>
                        <a:rPr lang="tr-TR" sz="1400" u="none" strike="noStrike" dirty="0" err="1">
                          <a:effectLst/>
                        </a:rPr>
                        <a:t>trombositopeni</a:t>
                      </a:r>
                      <a:endParaRPr lang="tr-TR" sz="1400" b="0" i="0" u="none" strike="noStrike" dirty="0">
                        <a:solidFill>
                          <a:srgbClr val="000000"/>
                        </a:solidFill>
                        <a:effectLst/>
                        <a:latin typeface="Calibri" panose="020F0502020204030204" pitchFamily="34" charset="0"/>
                      </a:endParaRPr>
                    </a:p>
                  </a:txBody>
                  <a:tcPr marL="9257" marR="9257" marT="9257" marB="0"/>
                </a:tc>
                <a:tc>
                  <a:txBody>
                    <a:bodyPr/>
                    <a:lstStyle/>
                    <a:p>
                      <a:pPr algn="l" fontAlgn="b"/>
                      <a:endParaRPr lang="tr-TR" sz="1100" b="0" i="0" u="none" strike="noStrike" dirty="0">
                        <a:solidFill>
                          <a:srgbClr val="000000"/>
                        </a:solidFill>
                        <a:effectLst/>
                        <a:latin typeface="Calibri" panose="020F0502020204030204" pitchFamily="34" charset="0"/>
                      </a:endParaRPr>
                    </a:p>
                  </a:txBody>
                  <a:tcPr marL="9257" marR="9257" marT="9257" marB="0" anchor="b"/>
                </a:tc>
                <a:extLst>
                  <a:ext uri="{0D108BD9-81ED-4DB2-BD59-A6C34878D82A}">
                    <a16:rowId xmlns:a16="http://schemas.microsoft.com/office/drawing/2014/main" xmlns="" val="3919347121"/>
                  </a:ext>
                </a:extLst>
              </a:tr>
            </a:tbl>
          </a:graphicData>
        </a:graphic>
      </p:graphicFrame>
    </p:spTree>
    <p:extLst>
      <p:ext uri="{BB962C8B-B14F-4D97-AF65-F5344CB8AC3E}">
        <p14:creationId xmlns:p14="http://schemas.microsoft.com/office/powerpoint/2010/main" val="6981661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chor="ctr" anchorCtr="1">
            <a:normAutofit/>
          </a:bodyPr>
          <a:lstStyle/>
          <a:p>
            <a:pPr marL="457200" indent="-457200">
              <a:buClr>
                <a:schemeClr val="tx1"/>
              </a:buClr>
              <a:buAutoNum type="arabicParenR"/>
            </a:pPr>
            <a:r>
              <a:rPr lang="tr-TR" sz="2400" dirty="0">
                <a:solidFill>
                  <a:srgbClr val="002060"/>
                </a:solidFill>
              </a:rPr>
              <a:t>İNTRASELÜLER SIVI KOMPARTMANI  </a:t>
            </a:r>
          </a:p>
          <a:p>
            <a:pPr>
              <a:buClr>
                <a:schemeClr val="tx1"/>
              </a:buClr>
            </a:pPr>
            <a:r>
              <a:rPr lang="tr-TR" sz="1800" dirty="0"/>
              <a:t>Vücut ağırlığının </a:t>
            </a:r>
            <a:r>
              <a:rPr lang="tr-TR" sz="1800" dirty="0">
                <a:solidFill>
                  <a:srgbClr val="FF0000"/>
                </a:solidFill>
              </a:rPr>
              <a:t>%41</a:t>
            </a:r>
            <a:r>
              <a:rPr lang="tr-TR" sz="1800" dirty="0"/>
              <a:t>’ ini oluşturur, </a:t>
            </a:r>
            <a:r>
              <a:rPr lang="tr-TR" sz="1800" dirty="0">
                <a:solidFill>
                  <a:srgbClr val="FF0000"/>
                </a:solidFill>
              </a:rPr>
              <a:t>70 kg </a:t>
            </a:r>
            <a:r>
              <a:rPr lang="tr-TR" sz="1800" dirty="0"/>
              <a:t>ağırlığındaki erişkinde yaklaşık </a:t>
            </a:r>
            <a:r>
              <a:rPr lang="tr-TR" sz="1800" dirty="0">
                <a:solidFill>
                  <a:srgbClr val="FF0000"/>
                </a:solidFill>
              </a:rPr>
              <a:t>29 litredir</a:t>
            </a:r>
            <a:r>
              <a:rPr lang="tr-TR" sz="1800" dirty="0"/>
              <a:t>.</a:t>
            </a:r>
            <a:r>
              <a:rPr lang="tr-TR" sz="1800" dirty="0">
                <a:solidFill>
                  <a:schemeClr val="accent2">
                    <a:lumMod val="75000"/>
                  </a:schemeClr>
                </a:solidFill>
              </a:rPr>
              <a:t>  </a:t>
            </a:r>
            <a:r>
              <a:rPr lang="tr-TR" sz="2400" dirty="0">
                <a:solidFill>
                  <a:schemeClr val="accent2">
                    <a:lumMod val="75000"/>
                  </a:schemeClr>
                </a:solidFill>
              </a:rPr>
              <a:t>  </a:t>
            </a:r>
          </a:p>
          <a:p>
            <a:pPr marL="457200" indent="-457200">
              <a:buClr>
                <a:schemeClr val="tx1"/>
              </a:buClr>
              <a:buAutoNum type="arabicParenR" startAt="2"/>
            </a:pPr>
            <a:r>
              <a:rPr lang="tr-TR" sz="2400" dirty="0">
                <a:solidFill>
                  <a:srgbClr val="002060"/>
                </a:solidFill>
              </a:rPr>
              <a:t>EKSTRASELÜLER SIVI KOMPARTMANI</a:t>
            </a:r>
          </a:p>
          <a:p>
            <a:pPr marL="457200" indent="-457200">
              <a:buClr>
                <a:schemeClr val="tx1"/>
              </a:buClr>
              <a:buAutoNum type="alphaLcParenR"/>
            </a:pPr>
            <a:r>
              <a:rPr lang="tr-TR" sz="1800" dirty="0"/>
              <a:t>PLAZMA: Kan hacminin yarısını ve vücut ağırlığının </a:t>
            </a:r>
            <a:r>
              <a:rPr lang="tr-TR" sz="1800" dirty="0">
                <a:solidFill>
                  <a:srgbClr val="FF0000"/>
                </a:solidFill>
              </a:rPr>
              <a:t>%4</a:t>
            </a:r>
            <a:r>
              <a:rPr lang="tr-TR" sz="1800" dirty="0"/>
              <a:t>’ ünü oluşturur. </a:t>
            </a:r>
            <a:r>
              <a:rPr lang="tr-TR" sz="1800" dirty="0">
                <a:solidFill>
                  <a:srgbClr val="FF0000"/>
                </a:solidFill>
              </a:rPr>
              <a:t>3-3,5 litredir</a:t>
            </a:r>
            <a:r>
              <a:rPr lang="tr-TR" sz="1800" dirty="0"/>
              <a:t>.</a:t>
            </a:r>
          </a:p>
          <a:p>
            <a:pPr marL="457200" indent="-457200">
              <a:buClr>
                <a:schemeClr val="tx1"/>
              </a:buClr>
              <a:buAutoNum type="alphaLcParenR"/>
            </a:pPr>
            <a:r>
              <a:rPr lang="tr-TR" sz="1800" dirty="0"/>
              <a:t>İNTERSTİYEL SIVI: Vücut ağırlığının </a:t>
            </a:r>
            <a:r>
              <a:rPr lang="tr-TR" sz="1800" dirty="0">
                <a:solidFill>
                  <a:srgbClr val="FF0000"/>
                </a:solidFill>
              </a:rPr>
              <a:t>%13</a:t>
            </a:r>
            <a:r>
              <a:rPr lang="tr-TR" sz="1800" dirty="0"/>
              <a:t>’</a:t>
            </a:r>
            <a:r>
              <a:rPr lang="tr-TR" sz="1800" dirty="0">
                <a:solidFill>
                  <a:srgbClr val="FF0000"/>
                </a:solidFill>
              </a:rPr>
              <a:t> </a:t>
            </a:r>
            <a:r>
              <a:rPr lang="tr-TR" sz="1800" dirty="0"/>
              <a:t>ünü oluşturur. Yaklaşık </a:t>
            </a:r>
            <a:r>
              <a:rPr lang="tr-TR" sz="1800" dirty="0">
                <a:solidFill>
                  <a:srgbClr val="FF0000"/>
                </a:solidFill>
              </a:rPr>
              <a:t>9 litredir.</a:t>
            </a:r>
          </a:p>
          <a:p>
            <a:pPr marL="0" indent="0">
              <a:buClr>
                <a:schemeClr val="tx1"/>
              </a:buClr>
              <a:buNone/>
            </a:pPr>
            <a:r>
              <a:rPr lang="tr-TR" sz="1800" dirty="0">
                <a:solidFill>
                  <a:schemeClr val="accent2">
                    <a:lumMod val="75000"/>
                  </a:schemeClr>
                </a:solidFill>
              </a:rPr>
              <a:t>      </a:t>
            </a:r>
          </a:p>
          <a:p>
            <a:pPr marL="0" indent="0">
              <a:buNone/>
            </a:pPr>
            <a:r>
              <a:rPr lang="tr-TR" sz="2000" dirty="0"/>
              <a:t>         </a:t>
            </a:r>
          </a:p>
        </p:txBody>
      </p:sp>
    </p:spTree>
    <p:extLst>
      <p:ext uri="{BB962C8B-B14F-4D97-AF65-F5344CB8AC3E}">
        <p14:creationId xmlns:p14="http://schemas.microsoft.com/office/powerpoint/2010/main" val="29943494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98993559-53D4-476C-8C05-DB094DF33576}"/>
              </a:ext>
            </a:extLst>
          </p:cNvPr>
          <p:cNvGraphicFramePr>
            <a:graphicFrameLocks noGrp="1"/>
          </p:cNvGraphicFramePr>
          <p:nvPr>
            <p:extLst>
              <p:ext uri="{D42A27DB-BD31-4B8C-83A1-F6EECF244321}">
                <p14:modId xmlns:p14="http://schemas.microsoft.com/office/powerpoint/2010/main" val="1763366869"/>
              </p:ext>
            </p:extLst>
          </p:nvPr>
        </p:nvGraphicFramePr>
        <p:xfrm>
          <a:off x="0" y="0"/>
          <a:ext cx="12191998" cy="6938155"/>
        </p:xfrm>
        <a:graphic>
          <a:graphicData uri="http://schemas.openxmlformats.org/drawingml/2006/table">
            <a:tbl>
              <a:tblPr>
                <a:tableStyleId>{5C22544A-7EE6-4342-B048-85BDC9FD1C3A}</a:tableStyleId>
              </a:tblPr>
              <a:tblGrid>
                <a:gridCol w="636104">
                  <a:extLst>
                    <a:ext uri="{9D8B030D-6E8A-4147-A177-3AD203B41FA5}">
                      <a16:colId xmlns:a16="http://schemas.microsoft.com/office/drawing/2014/main" xmlns="" val="3900917053"/>
                    </a:ext>
                  </a:extLst>
                </a:gridCol>
                <a:gridCol w="1424515">
                  <a:extLst>
                    <a:ext uri="{9D8B030D-6E8A-4147-A177-3AD203B41FA5}">
                      <a16:colId xmlns:a16="http://schemas.microsoft.com/office/drawing/2014/main" xmlns="" val="4110584538"/>
                    </a:ext>
                  </a:extLst>
                </a:gridCol>
                <a:gridCol w="2375436">
                  <a:extLst>
                    <a:ext uri="{9D8B030D-6E8A-4147-A177-3AD203B41FA5}">
                      <a16:colId xmlns:a16="http://schemas.microsoft.com/office/drawing/2014/main" xmlns="" val="157385660"/>
                    </a:ext>
                  </a:extLst>
                </a:gridCol>
                <a:gridCol w="2375436">
                  <a:extLst>
                    <a:ext uri="{9D8B030D-6E8A-4147-A177-3AD203B41FA5}">
                      <a16:colId xmlns:a16="http://schemas.microsoft.com/office/drawing/2014/main" xmlns="" val="3040283952"/>
                    </a:ext>
                  </a:extLst>
                </a:gridCol>
                <a:gridCol w="2849344">
                  <a:extLst>
                    <a:ext uri="{9D8B030D-6E8A-4147-A177-3AD203B41FA5}">
                      <a16:colId xmlns:a16="http://schemas.microsoft.com/office/drawing/2014/main" xmlns="" val="3042295332"/>
                    </a:ext>
                  </a:extLst>
                </a:gridCol>
                <a:gridCol w="2487249">
                  <a:extLst>
                    <a:ext uri="{9D8B030D-6E8A-4147-A177-3AD203B41FA5}">
                      <a16:colId xmlns:a16="http://schemas.microsoft.com/office/drawing/2014/main" xmlns="" val="3806498783"/>
                    </a:ext>
                  </a:extLst>
                </a:gridCol>
                <a:gridCol w="43914">
                  <a:extLst>
                    <a:ext uri="{9D8B030D-6E8A-4147-A177-3AD203B41FA5}">
                      <a16:colId xmlns:a16="http://schemas.microsoft.com/office/drawing/2014/main" xmlns="" val="1141016237"/>
                    </a:ext>
                  </a:extLst>
                </a:gridCol>
              </a:tblGrid>
              <a:tr h="596348">
                <a:tc>
                  <a:txBody>
                    <a:bodyPr/>
                    <a:lstStyle/>
                    <a:p>
                      <a:pPr algn="l" fontAlgn="b"/>
                      <a:r>
                        <a:rPr lang="tr-TR" sz="1400" u="none" strike="noStrike">
                          <a:effectLst/>
                        </a:rPr>
                        <a:t> </a:t>
                      </a:r>
                      <a:endParaRPr lang="tr-TR" sz="1400" b="0" i="0" u="none" strike="noStrike">
                        <a:solidFill>
                          <a:srgbClr val="000000"/>
                        </a:solidFill>
                        <a:effectLst/>
                        <a:latin typeface="Calibri" panose="020F0502020204030204" pitchFamily="34" charset="0"/>
                      </a:endParaRPr>
                    </a:p>
                  </a:txBody>
                  <a:tcPr marL="9257" marR="9257" marT="9257" marB="0" anchor="b"/>
                </a:tc>
                <a:tc>
                  <a:txBody>
                    <a:bodyPr/>
                    <a:lstStyle/>
                    <a:p>
                      <a:pPr algn="ctr" fontAlgn="ctr"/>
                      <a:r>
                        <a:rPr lang="tr-TR" sz="1400" u="none" strike="noStrike" dirty="0">
                          <a:solidFill>
                            <a:srgbClr val="C00000"/>
                          </a:solidFill>
                          <a:effectLst/>
                        </a:rPr>
                        <a:t>İLAÇ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ENDİKASYON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KONTRENDİKASYON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VERLİŞ YOLU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YAN ETKİ </a:t>
                      </a:r>
                      <a:endParaRPr lang="tr-TR" sz="1400" b="0" i="0" u="none" strike="noStrike" dirty="0">
                        <a:solidFill>
                          <a:srgbClr val="C00000"/>
                        </a:solidFill>
                        <a:effectLst/>
                        <a:latin typeface="Calibri" panose="020F0502020204030204" pitchFamily="34" charset="0"/>
                      </a:endParaRPr>
                    </a:p>
                  </a:txBody>
                  <a:tcPr marL="9257" marR="9257" marT="9257" marB="0" anchor="ctr"/>
                </a:tc>
                <a:tc>
                  <a:txBody>
                    <a:bodyPr/>
                    <a:lstStyle/>
                    <a:p>
                      <a:pPr algn="l" fontAlgn="b"/>
                      <a:endParaRPr lang="tr-TR" sz="1100" b="0" i="0" u="none" strike="noStrike" dirty="0">
                        <a:solidFill>
                          <a:srgbClr val="000000"/>
                        </a:solidFill>
                        <a:effectLst/>
                        <a:latin typeface="Calibri" panose="020F0502020204030204" pitchFamily="34" charset="0"/>
                      </a:endParaRPr>
                    </a:p>
                  </a:txBody>
                  <a:tcPr marL="9257" marR="9257" marT="9257" marB="0" anchor="b"/>
                </a:tc>
                <a:extLst>
                  <a:ext uri="{0D108BD9-81ED-4DB2-BD59-A6C34878D82A}">
                    <a16:rowId xmlns:a16="http://schemas.microsoft.com/office/drawing/2014/main" xmlns="" val="2473980485"/>
                  </a:ext>
                </a:extLst>
              </a:tr>
              <a:tr h="6341807">
                <a:tc>
                  <a:txBody>
                    <a:bodyPr/>
                    <a:lstStyle/>
                    <a:p>
                      <a:pPr algn="ctr" fontAlgn="ctr"/>
                      <a:r>
                        <a:rPr lang="tr-TR" sz="1400" u="none" strike="noStrike" dirty="0">
                          <a:solidFill>
                            <a:srgbClr val="7030A0"/>
                          </a:solidFill>
                          <a:effectLst/>
                        </a:rPr>
                        <a:t>ANTİTROMBOTİK İLAÇLAR/2. ANTİTROMBOSİTLER/ DİĞER ANTAGONİSTLER </a:t>
                      </a:r>
                      <a:endParaRPr lang="tr-TR" sz="1400" b="1" i="0" u="none" strike="noStrike" dirty="0">
                        <a:solidFill>
                          <a:srgbClr val="7030A0"/>
                        </a:solidFill>
                        <a:effectLst/>
                        <a:latin typeface="Calibri" panose="020F0502020204030204" pitchFamily="34" charset="0"/>
                      </a:endParaRPr>
                    </a:p>
                  </a:txBody>
                  <a:tcPr marL="9257" marR="9257" marT="9257" marB="0" vert="vert270" anchor="ctr"/>
                </a:tc>
                <a:tc>
                  <a:txBody>
                    <a:bodyPr/>
                    <a:lstStyle/>
                    <a:p>
                      <a:pPr algn="ctr" fontAlgn="ctr"/>
                      <a:r>
                        <a:rPr lang="tr-TR" sz="1400" b="1" i="0" u="none" strike="noStrike" dirty="0">
                          <a:solidFill>
                            <a:srgbClr val="FF33CC"/>
                          </a:solidFill>
                          <a:effectLst/>
                          <a:latin typeface="Calibri" panose="020F0502020204030204" pitchFamily="34" charset="0"/>
                        </a:rPr>
                        <a:t>TİROFİBAN</a:t>
                      </a:r>
                    </a:p>
                  </a:txBody>
                  <a:tcPr marL="9257" marR="9257" marT="9257" marB="0" anchor="ctr"/>
                </a:tc>
                <a:tc>
                  <a:txBody>
                    <a:bodyPr/>
                    <a:lstStyle/>
                    <a:p>
                      <a:pPr algn="l" fontAlgn="t"/>
                      <a:r>
                        <a:rPr lang="tr-TR" sz="1400" u="none" strike="noStrike" dirty="0">
                          <a:effectLst/>
                        </a:rPr>
                        <a:t> Göğüs ağrısı, Kalp krizi, Kan damarı hastalıkları gibi hastalıkların tedavisinde ve diğer durumlarda </a:t>
                      </a:r>
                      <a:r>
                        <a:rPr lang="tr-TR" sz="1400" u="none" strike="noStrike" dirty="0" err="1">
                          <a:effectLst/>
                        </a:rPr>
                        <a:t>endikedir</a:t>
                      </a:r>
                      <a:r>
                        <a:rPr lang="tr-TR" sz="1400" u="none" strike="noStrike" dirty="0">
                          <a:effectLst/>
                        </a:rPr>
                        <a:t>.</a:t>
                      </a:r>
                      <a:endParaRPr lang="tr-TR" sz="1400" b="0" i="0" u="none" strike="noStrike" dirty="0">
                        <a:solidFill>
                          <a:srgbClr val="000000"/>
                        </a:solidFill>
                        <a:effectLst/>
                        <a:latin typeface="Calibri" panose="020F0502020204030204" pitchFamily="34" charset="0"/>
                      </a:endParaRPr>
                    </a:p>
                  </a:txBody>
                  <a:tcPr marL="9257" marR="9257" marT="9257" marB="0"/>
                </a:tc>
                <a:tc>
                  <a:txBody>
                    <a:bodyPr/>
                    <a:lstStyle/>
                    <a:p>
                      <a:pPr algn="l" fontAlgn="t"/>
                      <a:r>
                        <a:rPr lang="tr-TR" sz="1400" u="none" strike="noStrike" dirty="0">
                          <a:effectLst/>
                        </a:rPr>
                        <a:t>Akut </a:t>
                      </a:r>
                      <a:r>
                        <a:rPr lang="tr-TR" sz="1400" u="none" strike="noStrike" dirty="0" err="1">
                          <a:effectLst/>
                        </a:rPr>
                        <a:t>pankreatit</a:t>
                      </a:r>
                      <a:r>
                        <a:rPr lang="tr-TR" sz="1400" u="none" strike="noStrike" dirty="0">
                          <a:effectLst/>
                        </a:rPr>
                        <a:t/>
                      </a:r>
                      <a:br>
                        <a:rPr lang="tr-TR" sz="1400" u="none" strike="noStrike" dirty="0">
                          <a:effectLst/>
                        </a:rPr>
                      </a:br>
                      <a:r>
                        <a:rPr lang="tr-TR" sz="1400" u="none" strike="noStrike" dirty="0">
                          <a:effectLst/>
                        </a:rPr>
                        <a:t>Anevrizma</a:t>
                      </a:r>
                      <a:br>
                        <a:rPr lang="tr-TR" sz="1400" u="none" strike="noStrike" dirty="0">
                          <a:effectLst/>
                        </a:rPr>
                      </a:br>
                      <a:r>
                        <a:rPr lang="tr-TR" sz="1400" u="none" strike="noStrike" dirty="0">
                          <a:effectLst/>
                        </a:rPr>
                        <a:t>Aort Bölme</a:t>
                      </a:r>
                      <a:br>
                        <a:rPr lang="tr-TR" sz="1400" u="none" strike="noStrike" dirty="0">
                          <a:effectLst/>
                        </a:rPr>
                      </a:br>
                      <a:r>
                        <a:rPr lang="tr-TR" sz="1400" u="none" strike="noStrike" dirty="0">
                          <a:effectLst/>
                        </a:rPr>
                        <a:t>Aort </a:t>
                      </a:r>
                      <a:r>
                        <a:rPr lang="tr-TR" sz="1400" u="none" strike="noStrike" dirty="0" err="1">
                          <a:effectLst/>
                        </a:rPr>
                        <a:t>diseksiyonu</a:t>
                      </a:r>
                      <a:r>
                        <a:rPr lang="tr-TR" sz="1400" u="none" strike="noStrike" dirty="0">
                          <a:effectLst/>
                        </a:rPr>
                        <a:t/>
                      </a:r>
                      <a:br>
                        <a:rPr lang="tr-TR" sz="1400" u="none" strike="noStrike" dirty="0">
                          <a:effectLst/>
                        </a:rPr>
                      </a:br>
                      <a:r>
                        <a:rPr lang="tr-TR" sz="1400" u="none" strike="noStrike" dirty="0">
                          <a:effectLst/>
                        </a:rPr>
                        <a:t>Ağır yaralanma</a:t>
                      </a:r>
                      <a:br>
                        <a:rPr lang="tr-TR" sz="1400" u="none" strike="noStrike" dirty="0">
                          <a:effectLst/>
                        </a:rPr>
                      </a:br>
                      <a:r>
                        <a:rPr lang="tr-TR" sz="1400" u="none" strike="noStrike" dirty="0">
                          <a:effectLst/>
                        </a:rPr>
                        <a:t>Aşırı duyarlılık</a:t>
                      </a:r>
                      <a:br>
                        <a:rPr lang="tr-TR" sz="1400" u="none" strike="noStrike" dirty="0">
                          <a:effectLst/>
                        </a:rPr>
                      </a:br>
                      <a:r>
                        <a:rPr lang="tr-TR" sz="1400" u="none" strike="noStrike" dirty="0">
                          <a:effectLst/>
                        </a:rPr>
                        <a:t>Başlıca operasyon</a:t>
                      </a:r>
                      <a:br>
                        <a:rPr lang="tr-TR" sz="1400" u="none" strike="noStrike" dirty="0">
                          <a:effectLst/>
                        </a:rPr>
                      </a:br>
                      <a:r>
                        <a:rPr lang="tr-TR" sz="1400" u="none" strike="noStrike" dirty="0">
                          <a:effectLst/>
                        </a:rPr>
                        <a:t>Biyopsi</a:t>
                      </a:r>
                      <a:br>
                        <a:rPr lang="tr-TR" sz="1400" u="none" strike="noStrike" dirty="0">
                          <a:effectLst/>
                        </a:rPr>
                      </a:br>
                      <a:r>
                        <a:rPr lang="tr-TR" sz="1400" u="none" strike="noStrike" dirty="0">
                          <a:effectLst/>
                        </a:rPr>
                        <a:t>Düşük kan sayımı veya anemi</a:t>
                      </a:r>
                      <a:br>
                        <a:rPr lang="tr-TR" sz="1400" u="none" strike="noStrike" dirty="0">
                          <a:effectLst/>
                        </a:rPr>
                      </a:br>
                      <a:r>
                        <a:rPr lang="tr-TR" sz="1400" u="none" strike="noStrike" dirty="0">
                          <a:effectLst/>
                        </a:rPr>
                        <a:t>Kafa içi </a:t>
                      </a:r>
                      <a:r>
                        <a:rPr lang="tr-TR" sz="1400" u="none" strike="noStrike" dirty="0" err="1">
                          <a:effectLst/>
                        </a:rPr>
                        <a:t>arteriovenöz</a:t>
                      </a:r>
                      <a:r>
                        <a:rPr lang="tr-TR" sz="1400" u="none" strike="noStrike" dirty="0">
                          <a:effectLst/>
                        </a:rPr>
                        <a:t> </a:t>
                      </a:r>
                      <a:r>
                        <a:rPr lang="tr-TR" sz="1400" u="none" strike="noStrike" dirty="0" err="1">
                          <a:effectLst/>
                        </a:rPr>
                        <a:t>malformasyonda</a:t>
                      </a:r>
                      <a:r>
                        <a:rPr lang="tr-TR" sz="1400" u="none" strike="noStrike" dirty="0">
                          <a:effectLst/>
                        </a:rPr>
                        <a:t> </a:t>
                      </a:r>
                      <a:r>
                        <a:rPr lang="tr-TR" sz="1400" u="none" strike="noStrike" dirty="0" err="1">
                          <a:effectLst/>
                        </a:rPr>
                        <a:t>kontrendikedir</a:t>
                      </a:r>
                      <a:r>
                        <a:rPr lang="tr-TR" sz="1400" u="none" strike="noStrike" dirty="0">
                          <a:effectLst/>
                        </a:rPr>
                        <a:t>.</a:t>
                      </a:r>
                      <a:endParaRPr lang="tr-TR" sz="1400" b="0" i="0" u="none" strike="noStrike" dirty="0">
                        <a:solidFill>
                          <a:srgbClr val="000000"/>
                        </a:solidFill>
                        <a:effectLst/>
                        <a:latin typeface="Calibri" panose="020F0502020204030204" pitchFamily="34" charset="0"/>
                      </a:endParaRPr>
                    </a:p>
                  </a:txBody>
                  <a:tcPr marL="9257" marR="9257" marT="9257" marB="0"/>
                </a:tc>
                <a:tc>
                  <a:txBody>
                    <a:bodyPr/>
                    <a:lstStyle/>
                    <a:p>
                      <a:pPr algn="l" fontAlgn="t"/>
                      <a:r>
                        <a:rPr lang="tr-TR" sz="1400" u="none" strike="noStrike" dirty="0">
                          <a:effectLst/>
                        </a:rPr>
                        <a:t>12.5 mg / 50 mg ml IV   yolla verilir .                     12.5 / 50 ml IV  yolla verilir .</a:t>
                      </a:r>
                      <a:endParaRPr lang="tr-TR" sz="1400" b="0" i="0" u="none" strike="noStrike" dirty="0">
                        <a:solidFill>
                          <a:srgbClr val="000000"/>
                        </a:solidFill>
                        <a:effectLst/>
                        <a:latin typeface="Calibri" panose="020F0502020204030204" pitchFamily="34" charset="0"/>
                      </a:endParaRPr>
                    </a:p>
                  </a:txBody>
                  <a:tcPr marL="9257" marR="9257" marT="9257" marB="0"/>
                </a:tc>
                <a:tc>
                  <a:txBody>
                    <a:bodyPr/>
                    <a:lstStyle/>
                    <a:p>
                      <a:pPr algn="l" fontAlgn="t"/>
                      <a:r>
                        <a:rPr lang="tr-TR" sz="1400" u="none" strike="noStrike" dirty="0" err="1">
                          <a:effectLst/>
                        </a:rPr>
                        <a:t>Hemoptysis</a:t>
                      </a:r>
                      <a:r>
                        <a:rPr lang="tr-TR" sz="1400" u="none" strike="noStrike" dirty="0">
                          <a:effectLst/>
                        </a:rPr>
                        <a:t>  , azalmış eritrositler</a:t>
                      </a:r>
                      <a:br>
                        <a:rPr lang="tr-TR" sz="1400" u="none" strike="noStrike" dirty="0">
                          <a:effectLst/>
                        </a:rPr>
                      </a:br>
                      <a:r>
                        <a:rPr lang="tr-TR" sz="1400" u="none" strike="noStrike" dirty="0" err="1">
                          <a:effectLst/>
                        </a:rPr>
                        <a:t>Ekimoz</a:t>
                      </a:r>
                      <a:r>
                        <a:rPr lang="tr-TR" sz="1400" u="none" strike="noStrike" dirty="0">
                          <a:effectLst/>
                        </a:rPr>
                        <a:t/>
                      </a:r>
                      <a:br>
                        <a:rPr lang="tr-TR" sz="1400" u="none" strike="noStrike" dirty="0">
                          <a:effectLst/>
                        </a:rPr>
                      </a:br>
                      <a:r>
                        <a:rPr lang="tr-TR" sz="1400" u="none" strike="noStrike" dirty="0">
                          <a:effectLst/>
                        </a:rPr>
                        <a:t>Dışkıda veya idrarda kan</a:t>
                      </a:r>
                      <a:br>
                        <a:rPr lang="tr-TR" sz="1400" u="none" strike="noStrike" dirty="0">
                          <a:effectLst/>
                        </a:rPr>
                      </a:br>
                      <a:r>
                        <a:rPr lang="tr-TR" sz="1400" u="none" strike="noStrike" dirty="0">
                          <a:effectLst/>
                        </a:rPr>
                        <a:t>Mide bulantısı</a:t>
                      </a:r>
                      <a:br>
                        <a:rPr lang="tr-TR" sz="1400" u="none" strike="noStrike" dirty="0">
                          <a:effectLst/>
                        </a:rPr>
                      </a:br>
                      <a:r>
                        <a:rPr lang="tr-TR" sz="1400" u="none" strike="noStrike" dirty="0" err="1">
                          <a:effectLst/>
                        </a:rPr>
                        <a:t>Hematom</a:t>
                      </a:r>
                      <a:r>
                        <a:rPr lang="tr-TR" sz="1400" u="none" strike="noStrike" dirty="0">
                          <a:effectLst/>
                        </a:rPr>
                        <a:t/>
                      </a:r>
                      <a:br>
                        <a:rPr lang="tr-TR" sz="1400" u="none" strike="noStrike" dirty="0">
                          <a:effectLst/>
                        </a:rPr>
                      </a:br>
                      <a:r>
                        <a:rPr lang="tr-TR" sz="1400" u="none" strike="noStrike" dirty="0">
                          <a:effectLst/>
                        </a:rPr>
                        <a:t>Baş ağrısı</a:t>
                      </a:r>
                      <a:br>
                        <a:rPr lang="tr-TR" sz="1400" u="none" strike="noStrike" dirty="0">
                          <a:effectLst/>
                        </a:rPr>
                      </a:br>
                      <a:r>
                        <a:rPr lang="tr-TR" sz="1400" u="none" strike="noStrike" dirty="0" err="1">
                          <a:effectLst/>
                        </a:rPr>
                        <a:t>Trombosit</a:t>
                      </a:r>
                      <a:r>
                        <a:rPr lang="tr-TR" sz="1400" u="none" strike="noStrike" dirty="0">
                          <a:effectLst/>
                        </a:rPr>
                        <a:t> sayımı</a:t>
                      </a:r>
                      <a:br>
                        <a:rPr lang="tr-TR" sz="1400" u="none" strike="noStrike" dirty="0">
                          <a:effectLst/>
                        </a:rPr>
                      </a:br>
                      <a:r>
                        <a:rPr lang="tr-TR" sz="1400" u="none" strike="noStrike" dirty="0">
                          <a:effectLst/>
                        </a:rPr>
                        <a:t>Burun kanamaları                                                              </a:t>
                      </a:r>
                      <a:endParaRPr lang="tr-TR" sz="1400" b="0" i="0" u="none" strike="noStrike" dirty="0">
                        <a:solidFill>
                          <a:srgbClr val="000000"/>
                        </a:solidFill>
                        <a:effectLst/>
                        <a:latin typeface="Calibri" panose="020F0502020204030204" pitchFamily="34" charset="0"/>
                      </a:endParaRPr>
                    </a:p>
                  </a:txBody>
                  <a:tcPr marL="9257" marR="9257" marT="9257" marB="0"/>
                </a:tc>
                <a:tc>
                  <a:txBody>
                    <a:bodyPr/>
                    <a:lstStyle/>
                    <a:p>
                      <a:pPr algn="l" fontAlgn="b"/>
                      <a:endParaRPr lang="tr-TR" sz="1100" b="0" i="0" u="none" strike="noStrike" dirty="0">
                        <a:solidFill>
                          <a:srgbClr val="000000"/>
                        </a:solidFill>
                        <a:effectLst/>
                        <a:latin typeface="Calibri" panose="020F0502020204030204" pitchFamily="34" charset="0"/>
                      </a:endParaRPr>
                    </a:p>
                  </a:txBody>
                  <a:tcPr marL="9257" marR="9257" marT="9257" marB="0" anchor="b"/>
                </a:tc>
                <a:extLst>
                  <a:ext uri="{0D108BD9-81ED-4DB2-BD59-A6C34878D82A}">
                    <a16:rowId xmlns:a16="http://schemas.microsoft.com/office/drawing/2014/main" xmlns="" val="2867092710"/>
                  </a:ext>
                </a:extLst>
              </a:tr>
            </a:tbl>
          </a:graphicData>
        </a:graphic>
      </p:graphicFrame>
    </p:spTree>
    <p:extLst>
      <p:ext uri="{BB962C8B-B14F-4D97-AF65-F5344CB8AC3E}">
        <p14:creationId xmlns:p14="http://schemas.microsoft.com/office/powerpoint/2010/main" val="271081695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3C1C060F-38A6-4ACC-9562-316A2AE2A72A}"/>
              </a:ext>
            </a:extLst>
          </p:cNvPr>
          <p:cNvGraphicFramePr>
            <a:graphicFrameLocks noGrp="1"/>
          </p:cNvGraphicFramePr>
          <p:nvPr>
            <p:extLst>
              <p:ext uri="{D42A27DB-BD31-4B8C-83A1-F6EECF244321}">
                <p14:modId xmlns:p14="http://schemas.microsoft.com/office/powerpoint/2010/main" val="3640686915"/>
              </p:ext>
            </p:extLst>
          </p:nvPr>
        </p:nvGraphicFramePr>
        <p:xfrm>
          <a:off x="0" y="0"/>
          <a:ext cx="12191998" cy="6858000"/>
        </p:xfrm>
        <a:graphic>
          <a:graphicData uri="http://schemas.openxmlformats.org/drawingml/2006/table">
            <a:tbl>
              <a:tblPr>
                <a:tableStyleId>{5C22544A-7EE6-4342-B048-85BDC9FD1C3A}</a:tableStyleId>
              </a:tblPr>
              <a:tblGrid>
                <a:gridCol w="622852">
                  <a:extLst>
                    <a:ext uri="{9D8B030D-6E8A-4147-A177-3AD203B41FA5}">
                      <a16:colId xmlns:a16="http://schemas.microsoft.com/office/drawing/2014/main" xmlns="" val="2107646593"/>
                    </a:ext>
                  </a:extLst>
                </a:gridCol>
                <a:gridCol w="1643270">
                  <a:extLst>
                    <a:ext uri="{9D8B030D-6E8A-4147-A177-3AD203B41FA5}">
                      <a16:colId xmlns:a16="http://schemas.microsoft.com/office/drawing/2014/main" xmlns="" val="2240474323"/>
                    </a:ext>
                  </a:extLst>
                </a:gridCol>
                <a:gridCol w="2411895">
                  <a:extLst>
                    <a:ext uri="{9D8B030D-6E8A-4147-A177-3AD203B41FA5}">
                      <a16:colId xmlns:a16="http://schemas.microsoft.com/office/drawing/2014/main" xmlns="" val="1619169821"/>
                    </a:ext>
                  </a:extLst>
                </a:gridCol>
                <a:gridCol w="2319131">
                  <a:extLst>
                    <a:ext uri="{9D8B030D-6E8A-4147-A177-3AD203B41FA5}">
                      <a16:colId xmlns:a16="http://schemas.microsoft.com/office/drawing/2014/main" xmlns="" val="337034876"/>
                    </a:ext>
                  </a:extLst>
                </a:gridCol>
                <a:gridCol w="2623930">
                  <a:extLst>
                    <a:ext uri="{9D8B030D-6E8A-4147-A177-3AD203B41FA5}">
                      <a16:colId xmlns:a16="http://schemas.microsoft.com/office/drawing/2014/main" xmlns="" val="3705201441"/>
                    </a:ext>
                  </a:extLst>
                </a:gridCol>
                <a:gridCol w="2464905">
                  <a:extLst>
                    <a:ext uri="{9D8B030D-6E8A-4147-A177-3AD203B41FA5}">
                      <a16:colId xmlns:a16="http://schemas.microsoft.com/office/drawing/2014/main" xmlns="" val="2891969821"/>
                    </a:ext>
                  </a:extLst>
                </a:gridCol>
                <a:gridCol w="106015">
                  <a:extLst>
                    <a:ext uri="{9D8B030D-6E8A-4147-A177-3AD203B41FA5}">
                      <a16:colId xmlns:a16="http://schemas.microsoft.com/office/drawing/2014/main" xmlns="" val="3044856929"/>
                    </a:ext>
                  </a:extLst>
                </a:gridCol>
              </a:tblGrid>
              <a:tr h="596149">
                <a:tc>
                  <a:txBody>
                    <a:bodyPr/>
                    <a:lstStyle/>
                    <a:p>
                      <a:pPr algn="l" fontAlgn="b"/>
                      <a:r>
                        <a:rPr lang="tr-TR" sz="1400" u="none" strike="noStrike">
                          <a:effectLst/>
                        </a:rPr>
                        <a:t> </a:t>
                      </a:r>
                      <a:endParaRPr lang="tr-TR" sz="1400" b="0" i="0" u="none" strike="noStrike">
                        <a:solidFill>
                          <a:srgbClr val="000000"/>
                        </a:solidFill>
                        <a:effectLst/>
                        <a:latin typeface="Calibri" panose="020F0502020204030204" pitchFamily="34" charset="0"/>
                      </a:endParaRPr>
                    </a:p>
                  </a:txBody>
                  <a:tcPr marL="9257" marR="9257" marT="9257" marB="0" anchor="b"/>
                </a:tc>
                <a:tc>
                  <a:txBody>
                    <a:bodyPr/>
                    <a:lstStyle/>
                    <a:p>
                      <a:pPr algn="ctr" fontAlgn="ctr"/>
                      <a:r>
                        <a:rPr lang="tr-TR" sz="1400" u="none" strike="noStrike" dirty="0">
                          <a:solidFill>
                            <a:srgbClr val="C00000"/>
                          </a:solidFill>
                          <a:effectLst/>
                        </a:rPr>
                        <a:t>İLAÇ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ENDİKASYON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KONTRENDİKASYON</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VERİLİŞ YOLU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ctr" fontAlgn="ctr"/>
                      <a:r>
                        <a:rPr lang="tr-TR" sz="1400" u="none" strike="noStrike" dirty="0">
                          <a:solidFill>
                            <a:srgbClr val="C00000"/>
                          </a:solidFill>
                          <a:effectLst/>
                        </a:rPr>
                        <a:t>YAN ETKİ </a:t>
                      </a:r>
                      <a:endParaRPr lang="tr-TR" sz="1400" b="1" i="0" u="none" strike="noStrike" dirty="0">
                        <a:solidFill>
                          <a:srgbClr val="C00000"/>
                        </a:solidFill>
                        <a:effectLst/>
                        <a:latin typeface="Calibri" panose="020F0502020204030204" pitchFamily="34" charset="0"/>
                      </a:endParaRPr>
                    </a:p>
                  </a:txBody>
                  <a:tcPr marL="9257" marR="9257" marT="9257" marB="0" anchor="ctr"/>
                </a:tc>
                <a:tc>
                  <a:txBody>
                    <a:bodyPr/>
                    <a:lstStyle/>
                    <a:p>
                      <a:pPr algn="l" fontAlgn="b"/>
                      <a:endParaRPr lang="tr-TR" sz="1100" b="0" i="0" u="none" strike="noStrike">
                        <a:solidFill>
                          <a:srgbClr val="000000"/>
                        </a:solidFill>
                        <a:effectLst/>
                        <a:latin typeface="Calibri" panose="020F0502020204030204" pitchFamily="34" charset="0"/>
                      </a:endParaRPr>
                    </a:p>
                  </a:txBody>
                  <a:tcPr marL="9257" marR="9257" marT="9257" marB="0" anchor="b"/>
                </a:tc>
                <a:extLst>
                  <a:ext uri="{0D108BD9-81ED-4DB2-BD59-A6C34878D82A}">
                    <a16:rowId xmlns:a16="http://schemas.microsoft.com/office/drawing/2014/main" xmlns="" val="1796465657"/>
                  </a:ext>
                </a:extLst>
              </a:tr>
              <a:tr h="6261851">
                <a:tc>
                  <a:txBody>
                    <a:bodyPr/>
                    <a:lstStyle/>
                    <a:p>
                      <a:pPr algn="ctr" fontAlgn="ctr"/>
                      <a:r>
                        <a:rPr lang="tr-TR" sz="1400" u="none" strike="noStrike" dirty="0">
                          <a:solidFill>
                            <a:srgbClr val="7030A0"/>
                          </a:solidFill>
                          <a:effectLst/>
                        </a:rPr>
                        <a:t>ANTİTROMBOTİK İLAÇLAR/ 3. FİBRONİLİTİK İLAÇLAR </a:t>
                      </a:r>
                      <a:endParaRPr lang="tr-TR" sz="1400" b="1" i="0" u="none" strike="noStrike" dirty="0">
                        <a:solidFill>
                          <a:srgbClr val="7030A0"/>
                        </a:solidFill>
                        <a:effectLst/>
                        <a:latin typeface="Calibri" panose="020F0502020204030204" pitchFamily="34" charset="0"/>
                      </a:endParaRPr>
                    </a:p>
                  </a:txBody>
                  <a:tcPr marL="9257" marR="9257" marT="9257" marB="0" vert="vert270" anchor="ctr"/>
                </a:tc>
                <a:tc>
                  <a:txBody>
                    <a:bodyPr/>
                    <a:lstStyle/>
                    <a:p>
                      <a:pPr algn="ctr" fontAlgn="ctr"/>
                      <a:r>
                        <a:rPr lang="tr-TR" sz="1400" u="none" strike="noStrike" dirty="0">
                          <a:solidFill>
                            <a:srgbClr val="FF33CC"/>
                          </a:solidFill>
                          <a:effectLst/>
                        </a:rPr>
                        <a:t>ÜROKİNAZ</a:t>
                      </a:r>
                      <a:endParaRPr lang="tr-TR" sz="1400" b="1" i="0" u="none" strike="noStrike" dirty="0">
                        <a:solidFill>
                          <a:srgbClr val="FF33CC"/>
                        </a:solidFill>
                        <a:effectLst/>
                        <a:latin typeface="Calibri" panose="020F0502020204030204" pitchFamily="34" charset="0"/>
                      </a:endParaRPr>
                    </a:p>
                  </a:txBody>
                  <a:tcPr marL="9257" marR="9257" marT="9257" marB="0" anchor="ctr"/>
                </a:tc>
                <a:tc>
                  <a:txBody>
                    <a:bodyPr/>
                    <a:lstStyle/>
                    <a:p>
                      <a:pPr algn="l" fontAlgn="t"/>
                      <a:r>
                        <a:rPr lang="tr-TR" sz="1400" u="none" strike="noStrike">
                          <a:effectLst/>
                        </a:rPr>
                        <a:t>Akut miyokard infarktüsü, Derin ven trombozu, Pulmoner emboli, Periferik damar trombo-embolizm gibi hastalıkların tedavisinde ve diğer durumlarda endikedir.</a:t>
                      </a:r>
                      <a:endParaRPr lang="tr-TR" sz="1400" b="0" i="0" u="none" strike="noStrike">
                        <a:solidFill>
                          <a:srgbClr val="000000"/>
                        </a:solidFill>
                        <a:effectLst/>
                        <a:latin typeface="Calibri" panose="020F0502020204030204" pitchFamily="34" charset="0"/>
                      </a:endParaRPr>
                    </a:p>
                  </a:txBody>
                  <a:tcPr marL="9257" marR="9257" marT="9257" marB="0"/>
                </a:tc>
                <a:tc>
                  <a:txBody>
                    <a:bodyPr/>
                    <a:lstStyle/>
                    <a:p>
                      <a:pPr algn="l" fontAlgn="t"/>
                      <a:r>
                        <a:rPr lang="tr-TR" sz="1400" u="none" strike="noStrike" dirty="0">
                          <a:effectLst/>
                        </a:rPr>
                        <a:t>Anevrizma</a:t>
                      </a:r>
                      <a:br>
                        <a:rPr lang="tr-TR" sz="1400" u="none" strike="noStrike" dirty="0">
                          <a:effectLst/>
                        </a:rPr>
                      </a:br>
                      <a:r>
                        <a:rPr lang="tr-TR" sz="1400" u="none" strike="noStrike" dirty="0">
                          <a:effectLst/>
                        </a:rPr>
                        <a:t>Aşırı duyarlılık</a:t>
                      </a:r>
                      <a:br>
                        <a:rPr lang="tr-TR" sz="1400" u="none" strike="noStrike" dirty="0">
                          <a:effectLst/>
                        </a:rPr>
                      </a:br>
                      <a:r>
                        <a:rPr lang="tr-TR" sz="1400" u="none" strike="noStrike" dirty="0">
                          <a:effectLst/>
                        </a:rPr>
                        <a:t>Kalp problemi</a:t>
                      </a:r>
                      <a:br>
                        <a:rPr lang="tr-TR" sz="1400" u="none" strike="noStrike" dirty="0">
                          <a:effectLst/>
                        </a:rPr>
                      </a:br>
                      <a:r>
                        <a:rPr lang="tr-TR" sz="1400" u="none" strike="noStrike" dirty="0" err="1">
                          <a:effectLst/>
                        </a:rPr>
                        <a:t>Purpurik</a:t>
                      </a:r>
                      <a:r>
                        <a:rPr lang="tr-TR" sz="1400" u="none" strike="noStrike" dirty="0">
                          <a:effectLst/>
                        </a:rPr>
                        <a:t> veya </a:t>
                      </a:r>
                      <a:r>
                        <a:rPr lang="tr-TR" sz="1400" u="none" strike="noStrike" dirty="0" err="1">
                          <a:effectLst/>
                        </a:rPr>
                        <a:t>hemorajik</a:t>
                      </a:r>
                      <a:r>
                        <a:rPr lang="tr-TR" sz="1400" u="none" strike="noStrike" dirty="0">
                          <a:effectLst/>
                        </a:rPr>
                        <a:t> bozukluğu</a:t>
                      </a:r>
                      <a:br>
                        <a:rPr lang="tr-TR" sz="1400" u="none" strike="noStrike" dirty="0">
                          <a:effectLst/>
                        </a:rPr>
                      </a:br>
                      <a:r>
                        <a:rPr lang="tr-TR" sz="1400" u="none" strike="noStrike" dirty="0" err="1">
                          <a:effectLst/>
                        </a:rPr>
                        <a:t>Retinal</a:t>
                      </a:r>
                      <a:r>
                        <a:rPr lang="tr-TR" sz="1400" u="none" strike="noStrike" dirty="0">
                          <a:effectLst/>
                        </a:rPr>
                        <a:t> damar tıkanıklığı</a:t>
                      </a:r>
                      <a:br>
                        <a:rPr lang="tr-TR" sz="1400" u="none" strike="noStrike" dirty="0">
                          <a:effectLst/>
                        </a:rPr>
                      </a:br>
                      <a:r>
                        <a:rPr lang="tr-TR" sz="1400" u="none" strike="noStrike" dirty="0" err="1">
                          <a:effectLst/>
                        </a:rPr>
                        <a:t>Subakut</a:t>
                      </a:r>
                      <a:r>
                        <a:rPr lang="tr-TR" sz="1400" u="none" strike="noStrike" dirty="0">
                          <a:effectLst/>
                        </a:rPr>
                        <a:t> bakteriyel </a:t>
                      </a:r>
                      <a:r>
                        <a:rPr lang="tr-TR" sz="1400" u="none" strike="noStrike" dirty="0" err="1">
                          <a:effectLst/>
                        </a:rPr>
                        <a:t>endokardit</a:t>
                      </a:r>
                      <a:r>
                        <a:rPr lang="tr-TR" sz="1400" u="none" strike="noStrike" dirty="0">
                          <a:effectLst/>
                        </a:rPr>
                        <a:t/>
                      </a:r>
                      <a:br>
                        <a:rPr lang="tr-TR" sz="1400" u="none" strike="noStrike" dirty="0">
                          <a:effectLst/>
                        </a:rPr>
                      </a:br>
                      <a:r>
                        <a:rPr lang="tr-TR" sz="1400" u="none" strike="noStrike" dirty="0">
                          <a:effectLst/>
                        </a:rPr>
                        <a:t>beyindeki şiddetli damar</a:t>
                      </a:r>
                      <a:br>
                        <a:rPr lang="tr-TR" sz="1400" u="none" strike="noStrike" dirty="0">
                          <a:effectLst/>
                        </a:rPr>
                      </a:br>
                      <a:r>
                        <a:rPr lang="tr-TR" sz="1400" u="none" strike="noStrike" dirty="0">
                          <a:effectLst/>
                        </a:rPr>
                        <a:t>hamile</a:t>
                      </a:r>
                      <a:br>
                        <a:rPr lang="tr-TR" sz="1400" u="none" strike="noStrike" dirty="0">
                          <a:effectLst/>
                        </a:rPr>
                      </a:br>
                      <a:r>
                        <a:rPr lang="tr-TR" sz="1400" u="none" strike="noStrike" dirty="0" err="1">
                          <a:effectLst/>
                        </a:rPr>
                        <a:t>pankreatit</a:t>
                      </a:r>
                      <a:r>
                        <a:rPr lang="tr-TR" sz="1400" u="none" strike="noStrike" dirty="0">
                          <a:effectLst/>
                        </a:rPr>
                        <a:t/>
                      </a:r>
                      <a:br>
                        <a:rPr lang="tr-TR" sz="1400" u="none" strike="noStrike" dirty="0">
                          <a:effectLst/>
                        </a:rPr>
                      </a:br>
                      <a:r>
                        <a:rPr lang="tr-TR" sz="1400" u="none" strike="noStrike" dirty="0">
                          <a:effectLst/>
                        </a:rPr>
                        <a:t>yaşlı hastalarda </a:t>
                      </a:r>
                      <a:endParaRPr lang="tr-TR" sz="1400" b="0" i="0" u="none" strike="noStrike" dirty="0">
                        <a:solidFill>
                          <a:srgbClr val="000000"/>
                        </a:solidFill>
                        <a:effectLst/>
                        <a:latin typeface="Calibri" panose="020F0502020204030204" pitchFamily="34" charset="0"/>
                      </a:endParaRPr>
                    </a:p>
                  </a:txBody>
                  <a:tcPr marL="9257" marR="9257" marT="9257" marB="0"/>
                </a:tc>
                <a:tc>
                  <a:txBody>
                    <a:bodyPr/>
                    <a:lstStyle/>
                    <a:p>
                      <a:pPr algn="l" fontAlgn="t"/>
                      <a:r>
                        <a:rPr lang="tr-TR" sz="1400" u="none" strike="noStrike">
                          <a:effectLst/>
                        </a:rPr>
                        <a:t>İNJ. 250,000 IV  flakon steril şeklinde uygulanır </a:t>
                      </a:r>
                      <a:endParaRPr lang="tr-TR" sz="1400" b="0" i="0" u="none" strike="noStrike">
                        <a:solidFill>
                          <a:srgbClr val="000000"/>
                        </a:solidFill>
                        <a:effectLst/>
                        <a:latin typeface="Calibri" panose="020F0502020204030204" pitchFamily="34" charset="0"/>
                      </a:endParaRPr>
                    </a:p>
                  </a:txBody>
                  <a:tcPr marL="9257" marR="9257" marT="9257" marB="0"/>
                </a:tc>
                <a:tc>
                  <a:txBody>
                    <a:bodyPr/>
                    <a:lstStyle/>
                    <a:p>
                      <a:pPr algn="l" fontAlgn="t"/>
                      <a:r>
                        <a:rPr lang="tr-TR" sz="1400" u="none" strike="noStrike" dirty="0">
                          <a:effectLst/>
                        </a:rPr>
                        <a:t>Kolesterol nedeniyle kan damarı tıkanıklığı</a:t>
                      </a:r>
                      <a:br>
                        <a:rPr lang="tr-TR" sz="1400" u="none" strike="noStrike" dirty="0">
                          <a:effectLst/>
                        </a:rPr>
                      </a:br>
                      <a:r>
                        <a:rPr lang="tr-TR" sz="1400" u="none" strike="noStrike" dirty="0">
                          <a:effectLst/>
                        </a:rPr>
                        <a:t>Kan pıhtıları</a:t>
                      </a:r>
                      <a:br>
                        <a:rPr lang="tr-TR" sz="1400" u="none" strike="noStrike" dirty="0">
                          <a:effectLst/>
                        </a:rPr>
                      </a:br>
                      <a:r>
                        <a:rPr lang="tr-TR" sz="1400" u="none" strike="noStrike" dirty="0">
                          <a:effectLst/>
                        </a:rPr>
                        <a:t>Testlere idrarda kan</a:t>
                      </a:r>
                      <a:br>
                        <a:rPr lang="tr-TR" sz="1400" u="none" strike="noStrike" dirty="0">
                          <a:effectLst/>
                        </a:rPr>
                      </a:br>
                      <a:r>
                        <a:rPr lang="tr-TR" sz="1400" u="none" strike="noStrike" dirty="0">
                          <a:effectLst/>
                        </a:rPr>
                        <a:t>Hemoglobin düzeyi azalma</a:t>
                      </a:r>
                      <a:br>
                        <a:rPr lang="tr-TR" sz="1400" u="none" strike="noStrike" dirty="0">
                          <a:effectLst/>
                        </a:rPr>
                      </a:br>
                      <a:r>
                        <a:rPr lang="tr-TR" sz="1400" u="none" strike="noStrike" dirty="0">
                          <a:effectLst/>
                        </a:rPr>
                        <a:t>Geçici karaciğer enzimlerinde artan                                           Titreme</a:t>
                      </a:r>
                      <a:br>
                        <a:rPr lang="tr-TR" sz="1400" u="none" strike="noStrike" dirty="0">
                          <a:effectLst/>
                        </a:rPr>
                      </a:br>
                      <a:r>
                        <a:rPr lang="tr-TR" sz="1400" u="none" strike="noStrike" dirty="0">
                          <a:effectLst/>
                        </a:rPr>
                        <a:t>Delinme yaraları veya burun kanamaları gelen olağan dışı kanama</a:t>
                      </a:r>
                      <a:br>
                        <a:rPr lang="tr-TR" sz="1400" u="none" strike="noStrike" dirty="0">
                          <a:effectLst/>
                        </a:rPr>
                      </a:br>
                      <a:r>
                        <a:rPr lang="tr-TR" sz="1400" u="none" strike="noStrike" dirty="0" err="1">
                          <a:effectLst/>
                        </a:rPr>
                        <a:t>Inme</a:t>
                      </a:r>
                      <a:r>
                        <a:rPr lang="tr-TR" sz="1400" u="none" strike="noStrike" dirty="0">
                          <a:effectLst/>
                        </a:rPr>
                        <a:t/>
                      </a:r>
                      <a:br>
                        <a:rPr lang="tr-TR" sz="1400" u="none" strike="noStrike" dirty="0">
                          <a:effectLst/>
                        </a:rPr>
                      </a:br>
                      <a:r>
                        <a:rPr lang="tr-TR" sz="1400" u="none" strike="noStrike" dirty="0">
                          <a:effectLst/>
                        </a:rPr>
                        <a:t>Atardamar duvarının yırtılma</a:t>
                      </a:r>
                      <a:br>
                        <a:rPr lang="tr-TR" sz="1400" u="none" strike="noStrike" dirty="0">
                          <a:effectLst/>
                        </a:rPr>
                      </a:br>
                      <a:r>
                        <a:rPr lang="tr-TR" sz="1400" u="none" strike="noStrike" dirty="0">
                          <a:effectLst/>
                        </a:rPr>
                        <a:t>Ateş</a:t>
                      </a:r>
                      <a:endParaRPr lang="tr-TR" sz="1400" b="0" i="0" u="none" strike="noStrike" dirty="0">
                        <a:solidFill>
                          <a:srgbClr val="000000"/>
                        </a:solidFill>
                        <a:effectLst/>
                        <a:latin typeface="Calibri" panose="020F0502020204030204" pitchFamily="34" charset="0"/>
                      </a:endParaRPr>
                    </a:p>
                  </a:txBody>
                  <a:tcPr marL="9257" marR="9257" marT="9257" marB="0"/>
                </a:tc>
                <a:tc>
                  <a:txBody>
                    <a:bodyPr/>
                    <a:lstStyle/>
                    <a:p>
                      <a:pPr algn="l" fontAlgn="b"/>
                      <a:endParaRPr lang="tr-TR" sz="1100" b="0" i="0" u="none" strike="noStrike" dirty="0">
                        <a:solidFill>
                          <a:srgbClr val="000000"/>
                        </a:solidFill>
                        <a:effectLst/>
                        <a:latin typeface="Calibri" panose="020F0502020204030204" pitchFamily="34" charset="0"/>
                      </a:endParaRPr>
                    </a:p>
                  </a:txBody>
                  <a:tcPr marL="9257" marR="9257" marT="9257" marB="0" anchor="b"/>
                </a:tc>
                <a:extLst>
                  <a:ext uri="{0D108BD9-81ED-4DB2-BD59-A6C34878D82A}">
                    <a16:rowId xmlns:a16="http://schemas.microsoft.com/office/drawing/2014/main" xmlns="" val="3466842033"/>
                  </a:ext>
                </a:extLst>
              </a:tr>
            </a:tbl>
          </a:graphicData>
        </a:graphic>
      </p:graphicFrame>
    </p:spTree>
    <p:extLst>
      <p:ext uri="{BB962C8B-B14F-4D97-AF65-F5344CB8AC3E}">
        <p14:creationId xmlns:p14="http://schemas.microsoft.com/office/powerpoint/2010/main" val="259941019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6DA15EEB-A5B3-4401-AA8B-62C6F7DED160}"/>
              </a:ext>
            </a:extLst>
          </p:cNvPr>
          <p:cNvGraphicFramePr>
            <a:graphicFrameLocks noGrp="1"/>
          </p:cNvGraphicFramePr>
          <p:nvPr>
            <p:extLst>
              <p:ext uri="{D42A27DB-BD31-4B8C-83A1-F6EECF244321}">
                <p14:modId xmlns:p14="http://schemas.microsoft.com/office/powerpoint/2010/main" val="1015181680"/>
              </p:ext>
            </p:extLst>
          </p:nvPr>
        </p:nvGraphicFramePr>
        <p:xfrm>
          <a:off x="0" y="0"/>
          <a:ext cx="12191998" cy="6858000"/>
        </p:xfrm>
        <a:graphic>
          <a:graphicData uri="http://schemas.openxmlformats.org/drawingml/2006/table">
            <a:tbl>
              <a:tblPr>
                <a:tableStyleId>{5C22544A-7EE6-4342-B048-85BDC9FD1C3A}</a:tableStyleId>
              </a:tblPr>
              <a:tblGrid>
                <a:gridCol w="636104">
                  <a:extLst>
                    <a:ext uri="{9D8B030D-6E8A-4147-A177-3AD203B41FA5}">
                      <a16:colId xmlns:a16="http://schemas.microsoft.com/office/drawing/2014/main" xmlns="" val="444595652"/>
                    </a:ext>
                  </a:extLst>
                </a:gridCol>
                <a:gridCol w="1497496">
                  <a:extLst>
                    <a:ext uri="{9D8B030D-6E8A-4147-A177-3AD203B41FA5}">
                      <a16:colId xmlns:a16="http://schemas.microsoft.com/office/drawing/2014/main" xmlns="" val="1722310121"/>
                    </a:ext>
                  </a:extLst>
                </a:gridCol>
                <a:gridCol w="2491409">
                  <a:extLst>
                    <a:ext uri="{9D8B030D-6E8A-4147-A177-3AD203B41FA5}">
                      <a16:colId xmlns:a16="http://schemas.microsoft.com/office/drawing/2014/main" xmlns="" val="574783524"/>
                    </a:ext>
                  </a:extLst>
                </a:gridCol>
                <a:gridCol w="2438400">
                  <a:extLst>
                    <a:ext uri="{9D8B030D-6E8A-4147-A177-3AD203B41FA5}">
                      <a16:colId xmlns:a16="http://schemas.microsoft.com/office/drawing/2014/main" xmlns="" val="291667451"/>
                    </a:ext>
                  </a:extLst>
                </a:gridCol>
                <a:gridCol w="2597426">
                  <a:extLst>
                    <a:ext uri="{9D8B030D-6E8A-4147-A177-3AD203B41FA5}">
                      <a16:colId xmlns:a16="http://schemas.microsoft.com/office/drawing/2014/main" xmlns="" val="3738786753"/>
                    </a:ext>
                  </a:extLst>
                </a:gridCol>
                <a:gridCol w="2491235">
                  <a:extLst>
                    <a:ext uri="{9D8B030D-6E8A-4147-A177-3AD203B41FA5}">
                      <a16:colId xmlns:a16="http://schemas.microsoft.com/office/drawing/2014/main" xmlns="" val="1586727643"/>
                    </a:ext>
                  </a:extLst>
                </a:gridCol>
                <a:gridCol w="39928">
                  <a:extLst>
                    <a:ext uri="{9D8B030D-6E8A-4147-A177-3AD203B41FA5}">
                      <a16:colId xmlns:a16="http://schemas.microsoft.com/office/drawing/2014/main" xmlns="" val="824226611"/>
                    </a:ext>
                  </a:extLst>
                </a:gridCol>
              </a:tblGrid>
              <a:tr h="511278">
                <a:tc>
                  <a:txBody>
                    <a:bodyPr/>
                    <a:lstStyle/>
                    <a:p>
                      <a:pPr algn="l" fontAlgn="b"/>
                      <a:r>
                        <a:rPr lang="tr-TR" sz="1400" u="none" strike="noStrike">
                          <a:effectLst/>
                        </a:rPr>
                        <a:t> </a:t>
                      </a:r>
                      <a:endParaRPr lang="tr-TR" sz="1400" b="0" i="0" u="none" strike="noStrike">
                        <a:solidFill>
                          <a:srgbClr val="000000"/>
                        </a:solidFill>
                        <a:effectLst/>
                        <a:latin typeface="Calibri" panose="020F0502020204030204" pitchFamily="34" charset="0"/>
                      </a:endParaRPr>
                    </a:p>
                  </a:txBody>
                  <a:tcPr marL="7264" marR="7264" marT="7264" marB="0" anchor="b"/>
                </a:tc>
                <a:tc>
                  <a:txBody>
                    <a:bodyPr/>
                    <a:lstStyle/>
                    <a:p>
                      <a:pPr algn="ctr" fontAlgn="ctr"/>
                      <a:r>
                        <a:rPr lang="tr-TR" sz="1400" u="none" strike="noStrike" dirty="0">
                          <a:solidFill>
                            <a:srgbClr val="C00000"/>
                          </a:solidFill>
                          <a:effectLst/>
                        </a:rPr>
                        <a:t>İLAÇ </a:t>
                      </a:r>
                      <a:endParaRPr lang="tr-TR" sz="1400" b="1" i="0" u="none" strike="noStrike" dirty="0">
                        <a:solidFill>
                          <a:srgbClr val="C00000"/>
                        </a:solidFill>
                        <a:effectLst/>
                        <a:latin typeface="Calibri" panose="020F0502020204030204" pitchFamily="34" charset="0"/>
                      </a:endParaRPr>
                    </a:p>
                  </a:txBody>
                  <a:tcPr marL="7264" marR="7264" marT="7264" marB="0" anchor="ctr"/>
                </a:tc>
                <a:tc>
                  <a:txBody>
                    <a:bodyPr/>
                    <a:lstStyle/>
                    <a:p>
                      <a:pPr algn="ctr" fontAlgn="ctr"/>
                      <a:r>
                        <a:rPr lang="tr-TR" sz="1400" u="none" strike="noStrike" dirty="0">
                          <a:solidFill>
                            <a:srgbClr val="C00000"/>
                          </a:solidFill>
                          <a:effectLst/>
                        </a:rPr>
                        <a:t>ENDİKASYON </a:t>
                      </a:r>
                      <a:endParaRPr lang="tr-TR" sz="1400" b="1" i="0" u="none" strike="noStrike" dirty="0">
                        <a:solidFill>
                          <a:srgbClr val="C00000"/>
                        </a:solidFill>
                        <a:effectLst/>
                        <a:latin typeface="Calibri" panose="020F0502020204030204" pitchFamily="34" charset="0"/>
                      </a:endParaRPr>
                    </a:p>
                  </a:txBody>
                  <a:tcPr marL="7264" marR="7264" marT="7264" marB="0" anchor="ctr"/>
                </a:tc>
                <a:tc>
                  <a:txBody>
                    <a:bodyPr/>
                    <a:lstStyle/>
                    <a:p>
                      <a:pPr algn="ctr" fontAlgn="ctr"/>
                      <a:r>
                        <a:rPr lang="tr-TR" sz="1400" u="none" strike="noStrike" dirty="0">
                          <a:solidFill>
                            <a:srgbClr val="C00000"/>
                          </a:solidFill>
                          <a:effectLst/>
                        </a:rPr>
                        <a:t>KONTRENDİKASYON </a:t>
                      </a:r>
                      <a:endParaRPr lang="tr-TR" sz="1400" b="1" i="0" u="none" strike="noStrike" dirty="0">
                        <a:solidFill>
                          <a:srgbClr val="C00000"/>
                        </a:solidFill>
                        <a:effectLst/>
                        <a:latin typeface="Calibri" panose="020F0502020204030204" pitchFamily="34" charset="0"/>
                      </a:endParaRPr>
                    </a:p>
                  </a:txBody>
                  <a:tcPr marL="7264" marR="7264" marT="7264" marB="0" anchor="ctr"/>
                </a:tc>
                <a:tc>
                  <a:txBody>
                    <a:bodyPr/>
                    <a:lstStyle/>
                    <a:p>
                      <a:pPr algn="ctr" fontAlgn="ctr"/>
                      <a:r>
                        <a:rPr lang="tr-TR" sz="1400" u="none" strike="noStrike" dirty="0">
                          <a:solidFill>
                            <a:srgbClr val="C00000"/>
                          </a:solidFill>
                          <a:effectLst/>
                        </a:rPr>
                        <a:t>VERİLİŞ YOLU </a:t>
                      </a:r>
                      <a:endParaRPr lang="tr-TR" sz="1400" b="1" i="0" u="none" strike="noStrike" dirty="0">
                        <a:solidFill>
                          <a:srgbClr val="C00000"/>
                        </a:solidFill>
                        <a:effectLst/>
                        <a:latin typeface="Calibri" panose="020F0502020204030204" pitchFamily="34" charset="0"/>
                      </a:endParaRPr>
                    </a:p>
                  </a:txBody>
                  <a:tcPr marL="7264" marR="7264" marT="7264" marB="0" anchor="ctr"/>
                </a:tc>
                <a:tc>
                  <a:txBody>
                    <a:bodyPr/>
                    <a:lstStyle/>
                    <a:p>
                      <a:pPr algn="ctr" fontAlgn="ctr"/>
                      <a:r>
                        <a:rPr lang="tr-TR" sz="1400" u="none" strike="noStrike" dirty="0">
                          <a:solidFill>
                            <a:srgbClr val="C00000"/>
                          </a:solidFill>
                          <a:effectLst/>
                        </a:rPr>
                        <a:t>YAN ETKİ </a:t>
                      </a:r>
                      <a:endParaRPr lang="tr-TR" sz="1400" b="1" i="0" u="none" strike="noStrike" dirty="0">
                        <a:solidFill>
                          <a:srgbClr val="C00000"/>
                        </a:solidFill>
                        <a:effectLst/>
                        <a:latin typeface="Calibri" panose="020F0502020204030204" pitchFamily="34" charset="0"/>
                      </a:endParaRPr>
                    </a:p>
                  </a:txBody>
                  <a:tcPr marL="7264" marR="7264" marT="7264" marB="0" anchor="ctr"/>
                </a:tc>
                <a:tc>
                  <a:txBody>
                    <a:bodyPr/>
                    <a:lstStyle/>
                    <a:p>
                      <a:pPr algn="l" fontAlgn="b"/>
                      <a:endParaRPr lang="tr-TR" sz="800" b="0" i="0" u="none" strike="noStrike">
                        <a:solidFill>
                          <a:srgbClr val="000000"/>
                        </a:solidFill>
                        <a:effectLst/>
                        <a:latin typeface="Calibri" panose="020F0502020204030204" pitchFamily="34" charset="0"/>
                      </a:endParaRPr>
                    </a:p>
                  </a:txBody>
                  <a:tcPr marL="7264" marR="7264" marT="7264" marB="0" anchor="b"/>
                </a:tc>
                <a:extLst>
                  <a:ext uri="{0D108BD9-81ED-4DB2-BD59-A6C34878D82A}">
                    <a16:rowId xmlns:a16="http://schemas.microsoft.com/office/drawing/2014/main" xmlns="" val="2675066168"/>
                  </a:ext>
                </a:extLst>
              </a:tr>
              <a:tr h="6346722">
                <a:tc>
                  <a:txBody>
                    <a:bodyPr/>
                    <a:lstStyle/>
                    <a:p>
                      <a:pPr algn="ctr" fontAlgn="ctr"/>
                      <a:r>
                        <a:rPr lang="tr-TR" sz="1400" u="none" strike="noStrike" dirty="0">
                          <a:solidFill>
                            <a:srgbClr val="7030A0"/>
                          </a:solidFill>
                          <a:effectLst/>
                        </a:rPr>
                        <a:t>ANTİTROMBOTİK İLAÇLAR /3. FİBRİNOLİTİK İLAÇLAR </a:t>
                      </a:r>
                      <a:endParaRPr lang="tr-TR" sz="1400" b="1" i="0" u="none" strike="noStrike" dirty="0">
                        <a:solidFill>
                          <a:srgbClr val="7030A0"/>
                        </a:solidFill>
                        <a:effectLst/>
                        <a:latin typeface="Calibri" panose="020F0502020204030204" pitchFamily="34" charset="0"/>
                      </a:endParaRPr>
                    </a:p>
                  </a:txBody>
                  <a:tcPr marL="7264" marR="7264" marT="7264" marB="0" vert="vert270" anchor="ctr"/>
                </a:tc>
                <a:tc>
                  <a:txBody>
                    <a:bodyPr/>
                    <a:lstStyle/>
                    <a:p>
                      <a:pPr algn="ctr" fontAlgn="ctr"/>
                      <a:r>
                        <a:rPr lang="tr-TR" sz="1400" u="none" strike="noStrike" dirty="0">
                          <a:solidFill>
                            <a:srgbClr val="FF33CC"/>
                          </a:solidFill>
                          <a:effectLst/>
                        </a:rPr>
                        <a:t>STREPTOKİNAZ</a:t>
                      </a:r>
                      <a:endParaRPr lang="tr-TR" sz="1400" b="1" i="0" u="none" strike="noStrike" dirty="0">
                        <a:solidFill>
                          <a:srgbClr val="FF33CC"/>
                        </a:solidFill>
                        <a:effectLst/>
                        <a:latin typeface="Calibri" panose="020F0502020204030204" pitchFamily="34" charset="0"/>
                      </a:endParaRPr>
                    </a:p>
                  </a:txBody>
                  <a:tcPr marL="7264" marR="7264" marT="7264" marB="0" anchor="ctr"/>
                </a:tc>
                <a:tc>
                  <a:txBody>
                    <a:bodyPr/>
                    <a:lstStyle/>
                    <a:p>
                      <a:pPr algn="l" fontAlgn="t"/>
                      <a:r>
                        <a:rPr lang="tr-TR" sz="1400" u="none" strike="noStrike" dirty="0" err="1">
                          <a:effectLst/>
                        </a:rPr>
                        <a:t>Streptokinase</a:t>
                      </a:r>
                      <a:r>
                        <a:rPr lang="tr-TR" sz="1400" u="none" strike="noStrike" dirty="0">
                          <a:effectLst/>
                        </a:rPr>
                        <a:t>, Kalp krizi, </a:t>
                      </a:r>
                      <a:r>
                        <a:rPr lang="tr-TR" sz="1400" u="none" strike="noStrike" dirty="0" err="1">
                          <a:effectLst/>
                        </a:rPr>
                        <a:t>Lung'un</a:t>
                      </a:r>
                      <a:r>
                        <a:rPr lang="tr-TR" sz="1400" u="none" strike="noStrike" dirty="0">
                          <a:effectLst/>
                        </a:rPr>
                        <a:t> arterler tıkanıklık, </a:t>
                      </a:r>
                      <a:r>
                        <a:rPr lang="tr-TR" sz="1400" u="none" strike="noStrike" dirty="0" err="1">
                          <a:effectLst/>
                        </a:rPr>
                        <a:t>Arteryovenöz</a:t>
                      </a:r>
                      <a:r>
                        <a:rPr lang="tr-TR" sz="1400" u="none" strike="noStrike" dirty="0">
                          <a:effectLst/>
                        </a:rPr>
                        <a:t> tıkanıklık gibi hastalıkların tedavisinde ve diğer durumlarda </a:t>
                      </a:r>
                      <a:r>
                        <a:rPr lang="tr-TR" sz="1400" u="none" strike="noStrike" dirty="0" err="1">
                          <a:effectLst/>
                        </a:rPr>
                        <a:t>endikedir</a:t>
                      </a:r>
                      <a:endParaRPr lang="tr-TR" sz="1400" b="0" i="0" u="none" strike="noStrike" dirty="0">
                        <a:solidFill>
                          <a:srgbClr val="000000"/>
                        </a:solidFill>
                        <a:effectLst/>
                        <a:latin typeface="Calibri" panose="020F0502020204030204" pitchFamily="34" charset="0"/>
                      </a:endParaRPr>
                    </a:p>
                  </a:txBody>
                  <a:tcPr marL="7264" marR="7264" marT="7264" marB="0"/>
                </a:tc>
                <a:tc>
                  <a:txBody>
                    <a:bodyPr/>
                    <a:lstStyle/>
                    <a:p>
                      <a:pPr algn="l" fontAlgn="t"/>
                      <a:r>
                        <a:rPr lang="tr-TR" sz="1400" u="none" strike="noStrike" dirty="0" err="1">
                          <a:effectLst/>
                        </a:rPr>
                        <a:t>Streptokinase</a:t>
                      </a:r>
                      <a:r>
                        <a:rPr lang="tr-TR" sz="1400" u="none" strike="noStrike" dirty="0">
                          <a:effectLst/>
                        </a:rPr>
                        <a:t> ilacına karşı aşırı duyarlılık bir </a:t>
                      </a:r>
                      <a:r>
                        <a:rPr lang="tr-TR" sz="1400" u="none" strike="noStrike" dirty="0" err="1">
                          <a:effectLst/>
                        </a:rPr>
                        <a:t>kontrendikasyondur</a:t>
                      </a:r>
                      <a:r>
                        <a:rPr lang="tr-TR" sz="1400" u="none" strike="noStrike" dirty="0">
                          <a:effectLst/>
                        </a:rPr>
                        <a:t/>
                      </a:r>
                      <a:br>
                        <a:rPr lang="tr-TR" sz="1400" u="none" strike="noStrike" dirty="0">
                          <a:effectLst/>
                        </a:rPr>
                      </a:br>
                      <a:r>
                        <a:rPr lang="tr-TR" sz="1400" u="none" strike="noStrike" dirty="0">
                          <a:effectLst/>
                        </a:rPr>
                        <a:t>Akut </a:t>
                      </a:r>
                      <a:r>
                        <a:rPr lang="tr-TR" sz="1400" u="none" strike="noStrike" dirty="0" err="1">
                          <a:effectLst/>
                        </a:rPr>
                        <a:t>pankreatit</a:t>
                      </a:r>
                      <a:r>
                        <a:rPr lang="tr-TR" sz="1400" u="none" strike="noStrike" dirty="0">
                          <a:effectLst/>
                        </a:rPr>
                        <a:t/>
                      </a:r>
                      <a:br>
                        <a:rPr lang="tr-TR" sz="1400" u="none" strike="noStrike" dirty="0">
                          <a:effectLst/>
                        </a:rPr>
                      </a:br>
                      <a:r>
                        <a:rPr lang="tr-TR" sz="1400" u="none" strike="noStrike" dirty="0">
                          <a:effectLst/>
                        </a:rPr>
                        <a:t>Aşırı duyarlılık</a:t>
                      </a:r>
                      <a:br>
                        <a:rPr lang="tr-TR" sz="1400" u="none" strike="noStrike" dirty="0">
                          <a:effectLst/>
                        </a:rPr>
                      </a:br>
                      <a:r>
                        <a:rPr lang="tr-TR" sz="1400" u="none" strike="noStrike" dirty="0">
                          <a:effectLst/>
                        </a:rPr>
                        <a:t>Sindirim sistemi kanaması</a:t>
                      </a:r>
                      <a:br>
                        <a:rPr lang="tr-TR" sz="1400" u="none" strike="noStrike" dirty="0">
                          <a:effectLst/>
                        </a:rPr>
                      </a:br>
                      <a:r>
                        <a:rPr lang="tr-TR" sz="1400" u="none" strike="noStrike" dirty="0" err="1">
                          <a:effectLst/>
                        </a:rPr>
                        <a:t>Subakut</a:t>
                      </a:r>
                      <a:r>
                        <a:rPr lang="tr-TR" sz="1400" u="none" strike="noStrike" dirty="0">
                          <a:effectLst/>
                        </a:rPr>
                        <a:t> bakteriyel </a:t>
                      </a:r>
                      <a:r>
                        <a:rPr lang="tr-TR" sz="1400" u="none" strike="noStrike" dirty="0" err="1">
                          <a:effectLst/>
                        </a:rPr>
                        <a:t>endokardit</a:t>
                      </a:r>
                      <a:r>
                        <a:rPr lang="tr-TR" sz="1400" u="none" strike="noStrike" dirty="0">
                          <a:effectLst/>
                        </a:rPr>
                        <a:t/>
                      </a:r>
                      <a:br>
                        <a:rPr lang="tr-TR" sz="1400" u="none" strike="noStrike" dirty="0">
                          <a:effectLst/>
                        </a:rPr>
                      </a:br>
                      <a:r>
                        <a:rPr lang="tr-TR" sz="1400" u="none" strike="noStrike" dirty="0">
                          <a:effectLst/>
                        </a:rPr>
                        <a:t>beyin kanaması</a:t>
                      </a:r>
                      <a:br>
                        <a:rPr lang="tr-TR" sz="1400" u="none" strike="noStrike" dirty="0">
                          <a:effectLst/>
                        </a:rPr>
                      </a:br>
                      <a:r>
                        <a:rPr lang="tr-TR" sz="1400" u="none" strike="noStrike" dirty="0">
                          <a:effectLst/>
                        </a:rPr>
                        <a:t>kanama</a:t>
                      </a:r>
                      <a:br>
                        <a:rPr lang="tr-TR" sz="1400" u="none" strike="noStrike" dirty="0">
                          <a:effectLst/>
                        </a:rPr>
                      </a:br>
                      <a:r>
                        <a:rPr lang="tr-TR" sz="1400" u="none" strike="noStrike" dirty="0">
                          <a:effectLst/>
                        </a:rPr>
                        <a:t>Şiddetli hipertansiyon</a:t>
                      </a:r>
                      <a:br>
                        <a:rPr lang="tr-TR" sz="1400" u="none" strike="noStrike" dirty="0">
                          <a:effectLst/>
                        </a:rPr>
                      </a:br>
                      <a:r>
                        <a:rPr lang="tr-TR" sz="1400" u="none" strike="noStrike" dirty="0">
                          <a:effectLst/>
                        </a:rPr>
                        <a:t>Akciğerler veya karaciğer hastalıklarında </a:t>
                      </a:r>
                      <a:r>
                        <a:rPr lang="tr-TR" sz="1400" u="none" strike="noStrike" dirty="0" err="1">
                          <a:effectLst/>
                        </a:rPr>
                        <a:t>endikedir</a:t>
                      </a:r>
                      <a:r>
                        <a:rPr lang="tr-TR" sz="1400" u="none" strike="noStrike" dirty="0">
                          <a:effectLst/>
                        </a:rPr>
                        <a:t>.</a:t>
                      </a:r>
                      <a:endParaRPr lang="tr-TR" sz="1400" b="0" i="0" u="none" strike="noStrike" dirty="0">
                        <a:solidFill>
                          <a:srgbClr val="000000"/>
                        </a:solidFill>
                        <a:effectLst/>
                        <a:latin typeface="Calibri" panose="020F0502020204030204" pitchFamily="34" charset="0"/>
                      </a:endParaRPr>
                    </a:p>
                  </a:txBody>
                  <a:tcPr marL="7264" marR="7264" marT="7264" marB="0"/>
                </a:tc>
                <a:tc>
                  <a:txBody>
                    <a:bodyPr/>
                    <a:lstStyle/>
                    <a:p>
                      <a:pPr algn="l" fontAlgn="t"/>
                      <a:r>
                        <a:rPr lang="tr-TR" sz="1400" u="none" strike="noStrike">
                          <a:effectLst/>
                        </a:rPr>
                        <a:t>Başlıngıç dozu olarak 30 dk içinde 250.000 IV streptaze verildikten sonra ilave dozu olarak 6 saat süresince 1.500.000 IV uygulanmalıdır.</a:t>
                      </a:r>
                      <a:endParaRPr lang="tr-TR" sz="1400" b="0" i="0" u="none" strike="noStrike">
                        <a:solidFill>
                          <a:srgbClr val="000000"/>
                        </a:solidFill>
                        <a:effectLst/>
                        <a:latin typeface="Calibri" panose="020F0502020204030204" pitchFamily="34" charset="0"/>
                      </a:endParaRPr>
                    </a:p>
                  </a:txBody>
                  <a:tcPr marL="7264" marR="7264" marT="7264" marB="0"/>
                </a:tc>
                <a:tc>
                  <a:txBody>
                    <a:bodyPr/>
                    <a:lstStyle/>
                    <a:p>
                      <a:pPr algn="l" fontAlgn="t"/>
                      <a:r>
                        <a:rPr lang="tr-TR" sz="1400" u="none" strike="noStrike" dirty="0">
                          <a:effectLst/>
                        </a:rPr>
                        <a:t>Ateş</a:t>
                      </a:r>
                      <a:br>
                        <a:rPr lang="tr-TR" sz="1400" u="none" strike="noStrike" dirty="0">
                          <a:effectLst/>
                        </a:rPr>
                      </a:br>
                      <a:r>
                        <a:rPr lang="tr-TR" sz="1400" u="none" strike="noStrike" dirty="0">
                          <a:effectLst/>
                        </a:rPr>
                        <a:t>Titreme</a:t>
                      </a:r>
                      <a:br>
                        <a:rPr lang="tr-TR" sz="1400" u="none" strike="noStrike" dirty="0">
                          <a:effectLst/>
                        </a:rPr>
                      </a:br>
                      <a:r>
                        <a:rPr lang="tr-TR" sz="1400" u="none" strike="noStrike" dirty="0">
                          <a:effectLst/>
                        </a:rPr>
                        <a:t>Karın ağrısı</a:t>
                      </a:r>
                      <a:br>
                        <a:rPr lang="tr-TR" sz="1400" u="none" strike="noStrike" dirty="0">
                          <a:effectLst/>
                        </a:rPr>
                      </a:br>
                      <a:r>
                        <a:rPr lang="tr-TR" sz="1400" u="none" strike="noStrike" dirty="0">
                          <a:effectLst/>
                        </a:rPr>
                        <a:t>Mide bulantısı</a:t>
                      </a:r>
                      <a:br>
                        <a:rPr lang="tr-TR" sz="1400" u="none" strike="noStrike" dirty="0">
                          <a:effectLst/>
                        </a:rPr>
                      </a:br>
                      <a:r>
                        <a:rPr lang="tr-TR" sz="1400" u="none" strike="noStrike" dirty="0">
                          <a:effectLst/>
                        </a:rPr>
                        <a:t>Kusma</a:t>
                      </a:r>
                      <a:br>
                        <a:rPr lang="tr-TR" sz="1400" u="none" strike="noStrike" dirty="0">
                          <a:effectLst/>
                        </a:rPr>
                      </a:br>
                      <a:r>
                        <a:rPr lang="tr-TR" sz="1400" u="none" strike="noStrike" dirty="0">
                          <a:effectLst/>
                        </a:rPr>
                        <a:t>Aritmiler</a:t>
                      </a:r>
                      <a:br>
                        <a:rPr lang="tr-TR" sz="1400" u="none" strike="noStrike" dirty="0">
                          <a:effectLst/>
                        </a:rPr>
                      </a:br>
                      <a:r>
                        <a:rPr lang="tr-TR" sz="1400" u="none" strike="noStrike" dirty="0">
                          <a:effectLst/>
                        </a:rPr>
                        <a:t>Morarma</a:t>
                      </a:r>
                      <a:br>
                        <a:rPr lang="tr-TR" sz="1400" u="none" strike="noStrike" dirty="0">
                          <a:effectLst/>
                        </a:rPr>
                      </a:br>
                      <a:r>
                        <a:rPr lang="tr-TR" sz="1400" u="none" strike="noStrike" dirty="0" err="1">
                          <a:effectLst/>
                        </a:rPr>
                        <a:t>Isilik</a:t>
                      </a:r>
                      <a:r>
                        <a:rPr lang="tr-TR" sz="1400" u="none" strike="noStrike" dirty="0">
                          <a:effectLst/>
                        </a:rPr>
                        <a:t/>
                      </a:r>
                      <a:br>
                        <a:rPr lang="tr-TR" sz="1400" u="none" strike="noStrike" dirty="0">
                          <a:effectLst/>
                        </a:rPr>
                      </a:br>
                      <a:r>
                        <a:rPr lang="tr-TR" sz="1400" u="none" strike="noStrike" dirty="0">
                          <a:effectLst/>
                        </a:rPr>
                        <a:t>Derinin şiddetli kaşıntı</a:t>
                      </a:r>
                      <a:br>
                        <a:rPr lang="tr-TR" sz="1400" u="none" strike="noStrike" dirty="0">
                          <a:effectLst/>
                        </a:rPr>
                      </a:br>
                      <a:r>
                        <a:rPr lang="tr-TR" sz="1400" u="none" strike="noStrike" dirty="0" err="1">
                          <a:effectLst/>
                        </a:rPr>
                        <a:t>Emboli</a:t>
                      </a:r>
                      <a:r>
                        <a:rPr lang="tr-TR" sz="1400" u="none" strike="noStrike" dirty="0">
                          <a:effectLst/>
                        </a:rPr>
                        <a:t> nedeniyle akut böbrek yetmezliği</a:t>
                      </a:r>
                      <a:endParaRPr lang="tr-TR" sz="1400" b="0" i="0" u="none" strike="noStrike" dirty="0">
                        <a:solidFill>
                          <a:srgbClr val="000000"/>
                        </a:solidFill>
                        <a:effectLst/>
                        <a:latin typeface="Calibri" panose="020F0502020204030204" pitchFamily="34" charset="0"/>
                      </a:endParaRPr>
                    </a:p>
                  </a:txBody>
                  <a:tcPr marL="7264" marR="7264" marT="7264" marB="0"/>
                </a:tc>
                <a:tc>
                  <a:txBody>
                    <a:bodyPr/>
                    <a:lstStyle/>
                    <a:p>
                      <a:pPr algn="l" fontAlgn="b"/>
                      <a:endParaRPr lang="tr-TR" sz="800" b="0" i="0" u="none" strike="noStrike" dirty="0">
                        <a:solidFill>
                          <a:srgbClr val="000000"/>
                        </a:solidFill>
                        <a:effectLst/>
                        <a:latin typeface="Calibri" panose="020F0502020204030204" pitchFamily="34" charset="0"/>
                      </a:endParaRPr>
                    </a:p>
                  </a:txBody>
                  <a:tcPr marL="7264" marR="7264" marT="7264" marB="0" anchor="b"/>
                </a:tc>
                <a:extLst>
                  <a:ext uri="{0D108BD9-81ED-4DB2-BD59-A6C34878D82A}">
                    <a16:rowId xmlns:a16="http://schemas.microsoft.com/office/drawing/2014/main" xmlns="" val="3396314735"/>
                  </a:ext>
                </a:extLst>
              </a:tr>
            </a:tbl>
          </a:graphicData>
        </a:graphic>
      </p:graphicFrame>
    </p:spTree>
    <p:extLst>
      <p:ext uri="{BB962C8B-B14F-4D97-AF65-F5344CB8AC3E}">
        <p14:creationId xmlns:p14="http://schemas.microsoft.com/office/powerpoint/2010/main" val="14574674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
            <a:ext cx="10515600" cy="787792"/>
          </a:xfrm>
        </p:spPr>
        <p:txBody>
          <a:bodyPr anchor="ctr" anchorCtr="1">
            <a:normAutofit/>
          </a:bodyPr>
          <a:lstStyle/>
          <a:p>
            <a:r>
              <a:rPr lang="tr-TR" sz="2400" dirty="0">
                <a:solidFill>
                  <a:srgbClr val="002060"/>
                </a:solidFill>
                <a:latin typeface="Bahnschrift" panose="020B0502040204020203" pitchFamily="34" charset="0"/>
              </a:rPr>
              <a:t>KAYNAKÇA</a:t>
            </a:r>
          </a:p>
        </p:txBody>
      </p:sp>
      <p:sp>
        <p:nvSpPr>
          <p:cNvPr id="3" name="İçerik Yer Tutucusu 2"/>
          <p:cNvSpPr>
            <a:spLocks noGrp="1"/>
          </p:cNvSpPr>
          <p:nvPr>
            <p:ph idx="1"/>
          </p:nvPr>
        </p:nvSpPr>
        <p:spPr>
          <a:xfrm>
            <a:off x="838200" y="618978"/>
            <a:ext cx="10515600" cy="6239022"/>
          </a:xfrm>
        </p:spPr>
        <p:txBody>
          <a:bodyPr>
            <a:normAutofit lnSpcReduction="10000"/>
          </a:bodyPr>
          <a:lstStyle/>
          <a:p>
            <a:r>
              <a:rPr lang="tr-TR" sz="1600" dirty="0"/>
              <a:t>Farmakoloji Prof. </a:t>
            </a:r>
            <a:r>
              <a:rPr lang="tr-TR" sz="1600" dirty="0" err="1"/>
              <a:t>Dr</a:t>
            </a:r>
            <a:r>
              <a:rPr lang="tr-TR" sz="1600" dirty="0"/>
              <a:t> Ahmet ULUGÖL, Prof. Dr. Ç. Hakan KARADAĞ, Prof. Dr. Dikmen DÖKMECİ, Doç. Dr. Özgür GÜNDÜZ, </a:t>
            </a:r>
            <a:r>
              <a:rPr lang="tr-TR" sz="1600" dirty="0" err="1"/>
              <a:t>Yard</a:t>
            </a:r>
            <a:r>
              <a:rPr lang="tr-TR" sz="1600" dirty="0"/>
              <a:t>. Doç. Dr. Ruhan Deniz TOPUZ. Nobel tıp kitabevleri, Eylül 2017 İstanbul </a:t>
            </a:r>
          </a:p>
          <a:p>
            <a:r>
              <a:rPr lang="tr-TR" sz="1600" dirty="0">
                <a:hlinkClick r:id="rId2"/>
              </a:rPr>
              <a:t>https://www.ilacabak.com/etkengoster.php?Id=327</a:t>
            </a:r>
            <a:endParaRPr lang="tr-TR" sz="1600" dirty="0"/>
          </a:p>
          <a:p>
            <a:r>
              <a:rPr lang="tr-TR" sz="1600" dirty="0">
                <a:hlinkClick r:id="rId2"/>
              </a:rPr>
              <a:t>www.ilacabak.com/etkengoster.php?Id=327</a:t>
            </a:r>
            <a:endParaRPr lang="tr-TR" sz="1600" dirty="0"/>
          </a:p>
          <a:p>
            <a:r>
              <a:rPr lang="tr-TR" sz="1600" dirty="0">
                <a:hlinkClick r:id="rId3"/>
              </a:rPr>
              <a:t>https://www.ilacabak.com/etkengoster.php?Id=284</a:t>
            </a:r>
            <a:endParaRPr lang="tr-TR" sz="1600" dirty="0"/>
          </a:p>
          <a:p>
            <a:r>
              <a:rPr lang="tr-TR" sz="1600" dirty="0">
                <a:hlinkClick r:id="rId4"/>
              </a:rPr>
              <a:t>https://www.tabletwise.com/medicine-tr/streptokinase?#contraindications</a:t>
            </a:r>
            <a:endParaRPr lang="tr-TR" sz="1600" dirty="0"/>
          </a:p>
          <a:p>
            <a:r>
              <a:rPr lang="tr-TR" sz="1600" dirty="0">
                <a:hlinkClick r:id="rId5"/>
              </a:rPr>
              <a:t>https://www.tabletwise.com/medicine-tr/urokinase?#side-effects</a:t>
            </a:r>
            <a:endParaRPr lang="tr-TR" sz="1600" dirty="0"/>
          </a:p>
          <a:p>
            <a:r>
              <a:rPr lang="tr-TR" sz="1600" dirty="0">
                <a:hlinkClick r:id="rId6"/>
              </a:rPr>
              <a:t>https://www.tabletwise.com/medicine-tr/tirofiban?#contraindications</a:t>
            </a:r>
            <a:endParaRPr lang="tr-TR" sz="1600" dirty="0"/>
          </a:p>
          <a:p>
            <a:r>
              <a:rPr lang="tr-TR" sz="1600" dirty="0">
                <a:hlinkClick r:id="rId7"/>
              </a:rPr>
              <a:t>https://www.tabletwise.com/medicine-tr/eptifibatide?#contraindications</a:t>
            </a:r>
            <a:endParaRPr lang="tr-TR" sz="1600" dirty="0"/>
          </a:p>
          <a:p>
            <a:r>
              <a:rPr lang="tr-TR" sz="1600" dirty="0">
                <a:hlinkClick r:id="rId8"/>
              </a:rPr>
              <a:t>https://www.ilacabak.com/etkengoster.php?Id=488</a:t>
            </a:r>
            <a:endParaRPr lang="tr-TR" sz="1600" dirty="0"/>
          </a:p>
          <a:p>
            <a:r>
              <a:rPr lang="tr-TR" sz="1600" dirty="0">
                <a:hlinkClick r:id="rId9"/>
              </a:rPr>
              <a:t>https://www.medikalakademi.com.tr/heparin-nedir-neden-kullanilir-yan-etkileri-nelerdir/</a:t>
            </a:r>
            <a:endParaRPr lang="tr-TR" sz="1600" dirty="0"/>
          </a:p>
          <a:p>
            <a:r>
              <a:rPr lang="tr-TR" sz="1600" dirty="0">
                <a:hlinkClick r:id="rId10"/>
              </a:rPr>
              <a:t>https://www.medikalakademi.com.tr/aspirin-nedir-nasil-ve-ne-icin-kullanilir-faydalari-ve-zararlari-nelerdir/</a:t>
            </a:r>
            <a:endParaRPr lang="tr-TR" sz="1600" dirty="0"/>
          </a:p>
          <a:p>
            <a:r>
              <a:rPr lang="tr-TR" sz="1600" dirty="0">
                <a:hlinkClick r:id="rId11"/>
              </a:rPr>
              <a:t>https://www.medikalakademi.com.tr/varfarin-coumadin-nedir-ne-icin-kullanilir-yan-etkileri-nelerdir/</a:t>
            </a:r>
            <a:endParaRPr lang="tr-TR" sz="1600" dirty="0"/>
          </a:p>
          <a:p>
            <a:r>
              <a:rPr lang="tr-TR" sz="1600" dirty="0">
                <a:hlinkClick r:id="rId12"/>
              </a:rPr>
              <a:t>https://kt.ilacprospektusu.com/ilac/6300-hirudoid-forte-krem-kt</a:t>
            </a:r>
            <a:endParaRPr lang="tr-TR" sz="1600" dirty="0"/>
          </a:p>
          <a:p>
            <a:r>
              <a:rPr lang="tr-TR" sz="1600" dirty="0">
                <a:hlinkClick r:id="rId13"/>
              </a:rPr>
              <a:t>https://www-tabletwise-com.cdn.ampproject.org/v/s/www.tabletwise.com/medicine-tr/argatroban/amp?amp_js_v=a3&amp;amp_gsa=1&amp;usqp=mq331AQFKAGwASA%3D#aoh=15834350790505&amp;csi=1&amp;referrer=https%3A%2F%2Fwww.google.com&amp;amp_tf=%251%24s%20alan%C4%B1ndan&amp;ampshare=https%3A%2F%2Fwww.tabletwise.com%2Fmedicine-tr%2Fargatroban</a:t>
            </a:r>
            <a:endParaRPr lang="tr-TR" sz="1600" dirty="0"/>
          </a:p>
          <a:p>
            <a:r>
              <a:rPr lang="tr-TR" sz="1600" dirty="0">
                <a:hlinkClick r:id="rId14"/>
              </a:rPr>
              <a:t>https://www.doktortakvimi.com/blog/hafta-hafta-fetus-ne-yapar  </a:t>
            </a:r>
            <a:r>
              <a:rPr lang="tr-TR" sz="1600" dirty="0"/>
              <a:t>     (FETÜS GÖRSELİ)</a:t>
            </a:r>
          </a:p>
          <a:p>
            <a:r>
              <a:rPr lang="tr-TR" sz="1600" dirty="0"/>
              <a:t>ERİŞİM TARİHLERİ:05.03.2020</a:t>
            </a:r>
          </a:p>
          <a:p>
            <a:endParaRPr lang="tr-TR" sz="1600" dirty="0"/>
          </a:p>
          <a:p>
            <a:endParaRPr lang="tr-TR" sz="1600" dirty="0"/>
          </a:p>
          <a:p>
            <a:endParaRPr lang="tr-TR" sz="1600" dirty="0"/>
          </a:p>
          <a:p>
            <a:endParaRPr lang="tr-TR" sz="1600" dirty="0"/>
          </a:p>
          <a:p>
            <a:endParaRPr lang="tr-TR" sz="1600" dirty="0"/>
          </a:p>
        </p:txBody>
      </p:sp>
    </p:spTree>
    <p:extLst>
      <p:ext uri="{BB962C8B-B14F-4D97-AF65-F5344CB8AC3E}">
        <p14:creationId xmlns:p14="http://schemas.microsoft.com/office/powerpoint/2010/main" val="7009269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5647" y="1104405"/>
            <a:ext cx="10712532" cy="4811301"/>
          </a:xfrm>
        </p:spPr>
        <p:txBody>
          <a:bodyPr anchor="ctr" anchorCtr="1">
            <a:normAutofit/>
          </a:bodyPr>
          <a:lstStyle/>
          <a:p>
            <a:r>
              <a:rPr lang="tr-TR" sz="1600" dirty="0" err="1"/>
              <a:t>Kompartmanlardaki</a:t>
            </a:r>
            <a:r>
              <a:rPr lang="tr-TR" sz="1600" dirty="0"/>
              <a:t> dağılım </a:t>
            </a:r>
            <a:r>
              <a:rPr lang="tr-TR" sz="1600" b="1" dirty="0">
                <a:solidFill>
                  <a:srgbClr val="FFCC00"/>
                </a:solidFill>
              </a:rPr>
              <a:t>homojen</a:t>
            </a:r>
            <a:r>
              <a:rPr lang="tr-TR" sz="1600" dirty="0"/>
              <a:t> değildir.</a:t>
            </a:r>
          </a:p>
          <a:p>
            <a:r>
              <a:rPr lang="tr-TR" sz="1600" dirty="0"/>
              <a:t>Bazı ilaçlar sadece plazmada dağılırlar; </a:t>
            </a:r>
            <a:r>
              <a:rPr lang="tr-TR" sz="1600" dirty="0" err="1"/>
              <a:t>aminoglikozitler</a:t>
            </a:r>
            <a:r>
              <a:rPr lang="tr-TR" sz="1600" dirty="0"/>
              <a:t> ,</a:t>
            </a:r>
            <a:r>
              <a:rPr lang="tr-TR" sz="1600" dirty="0" err="1"/>
              <a:t>dekstra</a:t>
            </a:r>
            <a:r>
              <a:rPr lang="tr-TR" sz="1600" dirty="0"/>
              <a:t>, </a:t>
            </a:r>
            <a:r>
              <a:rPr lang="tr-TR" sz="1600" dirty="0" err="1"/>
              <a:t>heparin,süramin,evans</a:t>
            </a:r>
            <a:r>
              <a:rPr lang="tr-TR" sz="1600" dirty="0"/>
              <a:t> mavisi</a:t>
            </a:r>
            <a:r>
              <a:rPr lang="tr-TR" sz="1600" dirty="0">
                <a:solidFill>
                  <a:srgbClr val="FF0000"/>
                </a:solidFill>
              </a:rPr>
              <a:t> </a:t>
            </a:r>
            <a:r>
              <a:rPr lang="tr-TR" sz="1600" dirty="0"/>
              <a:t>örnek verilebilir</a:t>
            </a:r>
          </a:p>
          <a:p>
            <a:r>
              <a:rPr lang="tr-TR" sz="1600" dirty="0" err="1"/>
              <a:t>Bromit</a:t>
            </a:r>
            <a:r>
              <a:rPr lang="tr-TR" sz="1600" dirty="0"/>
              <a:t> sadece </a:t>
            </a:r>
            <a:r>
              <a:rPr lang="tr-TR" sz="1600" dirty="0" err="1"/>
              <a:t>ekstraselüler</a:t>
            </a:r>
            <a:r>
              <a:rPr lang="tr-TR" sz="1600" dirty="0"/>
              <a:t> sıvıya dağılırken; etanol , </a:t>
            </a:r>
            <a:r>
              <a:rPr lang="tr-TR" sz="1600" dirty="0" err="1"/>
              <a:t>fenitoin</a:t>
            </a:r>
            <a:r>
              <a:rPr lang="tr-TR" sz="1600" dirty="0"/>
              <a:t>, </a:t>
            </a:r>
            <a:r>
              <a:rPr lang="tr-TR" sz="1600" dirty="0" err="1"/>
              <a:t>antiprin</a:t>
            </a:r>
            <a:r>
              <a:rPr lang="tr-TR" sz="1600" dirty="0"/>
              <a:t>, </a:t>
            </a:r>
            <a:r>
              <a:rPr lang="tr-TR" sz="1600" dirty="0" err="1"/>
              <a:t>neostigmin</a:t>
            </a:r>
            <a:r>
              <a:rPr lang="tr-TR" sz="1600" dirty="0"/>
              <a:t> ve lityum bütün vücut sıvılarına dağılmaktadır.</a:t>
            </a:r>
          </a:p>
        </p:txBody>
      </p:sp>
    </p:spTree>
    <p:extLst>
      <p:ext uri="{BB962C8B-B14F-4D97-AF65-F5344CB8AC3E}">
        <p14:creationId xmlns:p14="http://schemas.microsoft.com/office/powerpoint/2010/main" val="26578418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967036"/>
            <a:ext cx="10515600" cy="1325563"/>
          </a:xfrm>
        </p:spPr>
        <p:txBody>
          <a:bodyPr anchor="ctr" anchorCtr="1">
            <a:normAutofit/>
          </a:bodyPr>
          <a:lstStyle/>
          <a:p>
            <a:r>
              <a:rPr lang="tr-TR" sz="2400" dirty="0">
                <a:solidFill>
                  <a:srgbClr val="002060"/>
                </a:solidFill>
                <a:latin typeface="Bahnschrift" panose="020B0502040204020203" pitchFamily="34" charset="0"/>
              </a:rPr>
              <a:t>DAĞILIMI ETKİLEYEN FAKTÖRLER</a:t>
            </a:r>
          </a:p>
        </p:txBody>
      </p:sp>
      <p:sp>
        <p:nvSpPr>
          <p:cNvPr id="3" name="İçerik Yer Tutucusu 2"/>
          <p:cNvSpPr>
            <a:spLocks noGrp="1"/>
          </p:cNvSpPr>
          <p:nvPr>
            <p:ph idx="1"/>
          </p:nvPr>
        </p:nvSpPr>
        <p:spPr/>
        <p:txBody>
          <a:bodyPr anchor="ctr" anchorCtr="1">
            <a:normAutofit/>
          </a:bodyPr>
          <a:lstStyle/>
          <a:p>
            <a:r>
              <a:rPr lang="tr-TR" sz="1600" dirty="0"/>
              <a:t>Plazma proteinlerine bağlanma </a:t>
            </a:r>
          </a:p>
          <a:p>
            <a:r>
              <a:rPr lang="tr-TR" sz="1600" dirty="0" err="1"/>
              <a:t>Sekestrasyon</a:t>
            </a:r>
            <a:endParaRPr lang="tr-TR" sz="1600" dirty="0"/>
          </a:p>
          <a:p>
            <a:r>
              <a:rPr lang="tr-TR" sz="1600" dirty="0"/>
              <a:t>İyon tuzağı</a:t>
            </a:r>
          </a:p>
          <a:p>
            <a:r>
              <a:rPr lang="tr-TR" sz="1600" dirty="0"/>
              <a:t>Organ büyüklüğü</a:t>
            </a:r>
          </a:p>
          <a:p>
            <a:r>
              <a:rPr lang="tr-TR" sz="1600" dirty="0"/>
              <a:t>Kan akımı</a:t>
            </a:r>
          </a:p>
          <a:p>
            <a:r>
              <a:rPr lang="tr-TR" sz="1600" dirty="0"/>
              <a:t>Yaş ve cinsiyet</a:t>
            </a:r>
          </a:p>
          <a:p>
            <a:r>
              <a:rPr lang="tr-TR" sz="1600" dirty="0"/>
              <a:t>Difüzyon hızı</a:t>
            </a:r>
          </a:p>
          <a:p>
            <a:r>
              <a:rPr lang="tr-TR" sz="1600" dirty="0"/>
              <a:t>Doku </a:t>
            </a:r>
            <a:r>
              <a:rPr lang="tr-TR" sz="1600" dirty="0" err="1"/>
              <a:t>perfüzyon</a:t>
            </a:r>
            <a:r>
              <a:rPr lang="tr-TR" sz="1600" dirty="0"/>
              <a:t> hızı</a:t>
            </a:r>
          </a:p>
          <a:p>
            <a:r>
              <a:rPr lang="tr-TR" sz="1600" dirty="0" err="1"/>
              <a:t>Lipofilite</a:t>
            </a:r>
            <a:endParaRPr lang="tr-TR" sz="1800" dirty="0"/>
          </a:p>
        </p:txBody>
      </p:sp>
    </p:spTree>
    <p:extLst>
      <p:ext uri="{BB962C8B-B14F-4D97-AF65-F5344CB8AC3E}">
        <p14:creationId xmlns:p14="http://schemas.microsoft.com/office/powerpoint/2010/main" val="26780890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2580" y="2633312"/>
            <a:ext cx="10515600" cy="1325563"/>
          </a:xfrm>
        </p:spPr>
        <p:txBody>
          <a:bodyPr anchor="ctr" anchorCtr="1">
            <a:normAutofit/>
          </a:bodyPr>
          <a:lstStyle/>
          <a:p>
            <a:r>
              <a:rPr lang="tr-TR" sz="2400" dirty="0">
                <a:solidFill>
                  <a:srgbClr val="002060"/>
                </a:solidFill>
                <a:latin typeface="Bell MT" panose="02020503060305020303" pitchFamily="18" charset="0"/>
              </a:rPr>
              <a:t>KAN İÇİNDEKİ DAĞILIM</a:t>
            </a:r>
            <a:endParaRPr lang="tr-TR" sz="4000" dirty="0">
              <a:latin typeface="Bell MT" panose="02020503060305020303" pitchFamily="18" charset="0"/>
            </a:endParaRPr>
          </a:p>
        </p:txBody>
      </p:sp>
    </p:spTree>
    <p:extLst>
      <p:ext uri="{BB962C8B-B14F-4D97-AF65-F5344CB8AC3E}">
        <p14:creationId xmlns:p14="http://schemas.microsoft.com/office/powerpoint/2010/main" val="30365100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99457" y="1445615"/>
            <a:ext cx="10515600" cy="4351338"/>
          </a:xfrm>
        </p:spPr>
        <p:txBody>
          <a:bodyPr anchor="ctr" anchorCtr="1">
            <a:normAutofit/>
          </a:bodyPr>
          <a:lstStyle/>
          <a:p>
            <a:r>
              <a:rPr lang="tr-TR" sz="1600" dirty="0"/>
              <a:t>İlaç molekülleri kan içinde plazma proteinlerine </a:t>
            </a:r>
          </a:p>
          <a:p>
            <a:r>
              <a:rPr lang="tr-TR" sz="1600" dirty="0"/>
              <a:t>Albümin, plazma protein fraksiyonunun yaklaşık yarısını oluşturur.</a:t>
            </a:r>
          </a:p>
          <a:p>
            <a:r>
              <a:rPr lang="tr-TR" sz="1600" dirty="0"/>
              <a:t>Asidik ilaçlar genellikle albümine, bazik ilaçlar ise a1- </a:t>
            </a:r>
            <a:r>
              <a:rPr lang="tr-TR" sz="1600" dirty="0" err="1"/>
              <a:t>asid</a:t>
            </a:r>
            <a:r>
              <a:rPr lang="tr-TR" sz="1600" dirty="0"/>
              <a:t> </a:t>
            </a:r>
            <a:r>
              <a:rPr lang="tr-TR" sz="1600" dirty="0" err="1"/>
              <a:t>plikoproteine</a:t>
            </a:r>
            <a:r>
              <a:rPr lang="tr-TR" sz="1600" dirty="0"/>
              <a:t> bağlanma eğilimindedirler.</a:t>
            </a:r>
          </a:p>
          <a:p>
            <a:r>
              <a:rPr lang="tr-TR" sz="1600" dirty="0"/>
              <a:t>Proteinlere bağlanma yağda çözünen (</a:t>
            </a:r>
            <a:r>
              <a:rPr lang="tr-TR" sz="1600" dirty="0" err="1"/>
              <a:t>lipofilik</a:t>
            </a:r>
            <a:r>
              <a:rPr lang="tr-TR" sz="1600" dirty="0"/>
              <a:t>) ilaçların kanda taşınması için gereklidir.</a:t>
            </a:r>
          </a:p>
          <a:p>
            <a:r>
              <a:rPr lang="tr-TR" sz="1600" dirty="0"/>
              <a:t>İlaç molekülleri, albümin ve diğer </a:t>
            </a:r>
            <a:r>
              <a:rPr lang="tr-TR" sz="1600" dirty="0" err="1"/>
              <a:t>makromoleküllere</a:t>
            </a:r>
            <a:r>
              <a:rPr lang="tr-TR" sz="1600" dirty="0"/>
              <a:t> </a:t>
            </a:r>
            <a:r>
              <a:rPr lang="tr-TR" sz="1600" dirty="0" err="1"/>
              <a:t>reversibl</a:t>
            </a:r>
            <a:r>
              <a:rPr lang="tr-TR" sz="1600" dirty="0"/>
              <a:t> olarak bağlanırlar.</a:t>
            </a:r>
          </a:p>
          <a:p>
            <a:r>
              <a:rPr lang="tr-TR" sz="1600" dirty="0"/>
              <a:t>Hidrojen bağları, iyonik bağlar, </a:t>
            </a:r>
            <a:r>
              <a:rPr lang="tr-TR" sz="1600" dirty="0" err="1"/>
              <a:t>van</a:t>
            </a:r>
            <a:r>
              <a:rPr lang="tr-TR" sz="1600" dirty="0"/>
              <a:t> der </a:t>
            </a:r>
            <a:r>
              <a:rPr lang="tr-TR" sz="1600" dirty="0" err="1"/>
              <a:t>waals</a:t>
            </a:r>
            <a:r>
              <a:rPr lang="tr-TR" sz="1600" dirty="0"/>
              <a:t> bağları gibi zayıf bağlar bu bağlanmada rol oynar.</a:t>
            </a:r>
          </a:p>
          <a:p>
            <a:r>
              <a:rPr lang="tr-TR" sz="1600" dirty="0"/>
              <a:t>Albümin üzerindeki ilaçları bağlanabileceği kısıtlı sayıda nokta vardır ve bağlanma </a:t>
            </a:r>
            <a:r>
              <a:rPr lang="tr-TR" sz="1600" dirty="0" err="1"/>
              <a:t>nonselektiftir</a:t>
            </a:r>
            <a:r>
              <a:rPr lang="tr-TR" sz="1600" dirty="0"/>
              <a:t>.</a:t>
            </a:r>
          </a:p>
          <a:p>
            <a:r>
              <a:rPr lang="tr-TR" sz="1600" dirty="0"/>
              <a:t>Birbirine benzemeyen birçok ilaç albümine bağlanabilir.</a:t>
            </a:r>
          </a:p>
        </p:txBody>
      </p:sp>
    </p:spTree>
    <p:extLst>
      <p:ext uri="{BB962C8B-B14F-4D97-AF65-F5344CB8AC3E}">
        <p14:creationId xmlns:p14="http://schemas.microsoft.com/office/powerpoint/2010/main" val="38012985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463</TotalTime>
  <Words>4146</Words>
  <Application>Microsoft Office PowerPoint</Application>
  <PresentationFormat>Geniş ekran</PresentationFormat>
  <Paragraphs>429</Paragraphs>
  <Slides>53</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53</vt:i4>
      </vt:variant>
    </vt:vector>
  </HeadingPairs>
  <TitlesOfParts>
    <vt:vector size="60" baseType="lpstr">
      <vt:lpstr>Arial</vt:lpstr>
      <vt:lpstr>Bahnschrift</vt:lpstr>
      <vt:lpstr>Bell MT</vt:lpstr>
      <vt:lpstr>Calibri</vt:lpstr>
      <vt:lpstr>Calibri Light</vt:lpstr>
      <vt:lpstr>Wingdings</vt:lpstr>
      <vt:lpstr>Office Teması</vt:lpstr>
      <vt:lpstr>İLAÇLARIN VÜCUTTAKİ DAĞILIMI</vt:lpstr>
      <vt:lpstr>PowerPoint Sunusu</vt:lpstr>
      <vt:lpstr>İlacın kan akımı yüksek ve düşük dokulara dağılımı</vt:lpstr>
      <vt:lpstr>İLACIN DAĞILDIĞI FİZYOLOJİK SIVI KOMPARTMANLARI</vt:lpstr>
      <vt:lpstr>PowerPoint Sunusu</vt:lpstr>
      <vt:lpstr>PowerPoint Sunusu</vt:lpstr>
      <vt:lpstr>DAĞILIMI ETKİLEYEN FAKTÖRLER</vt:lpstr>
      <vt:lpstr>KAN İÇİNDEKİ DAĞILIM</vt:lpstr>
      <vt:lpstr>PowerPoint Sunusu</vt:lpstr>
      <vt:lpstr>PowerPoint Sunusu</vt:lpstr>
      <vt:lpstr>PowerPoint Sunusu</vt:lpstr>
      <vt:lpstr>Plazma proteinlerine yüksek ve düşük oranda bağlanan ilaçlar</vt:lpstr>
      <vt:lpstr>İLAÇLARIN BAĞLANMA ORANINI ETKİLEYEN FAKTÖRLER</vt:lpstr>
      <vt:lpstr>PowerPoint Sunusu</vt:lpstr>
      <vt:lpstr>SEKESTRASYON</vt:lpstr>
      <vt:lpstr>PowerPoint Sunusu</vt:lpstr>
      <vt:lpstr>Bazı ilaçların sekestre edildiği dokular</vt:lpstr>
      <vt:lpstr>İLAÇLARIN SANTRAL SİNİR SİSTEMİNE GEÇİŞİ</vt:lpstr>
      <vt:lpstr>PowerPoint Sunusu</vt:lpstr>
      <vt:lpstr>İLAÇLARIN PLASENTADAN FETÜSE GEÇİŞİ</vt:lpstr>
      <vt:lpstr>PowerPoint Sunusu</vt:lpstr>
      <vt:lpstr>DAĞILIMIN HIZI</vt:lpstr>
      <vt:lpstr>PowerPoint Sunusu</vt:lpstr>
      <vt:lpstr>DİÜRETİK İLAÇLAR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HEMOSTAZ İLAÇLAR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İLAÇLARIN VÜCUTTAKİ DAĞILIMI</dc:title>
  <dc:creator>14</dc:creator>
  <cp:lastModifiedBy>KILIÇ</cp:lastModifiedBy>
  <cp:revision>51</cp:revision>
  <dcterms:created xsi:type="dcterms:W3CDTF">2020-03-04T09:58:35Z</dcterms:created>
  <dcterms:modified xsi:type="dcterms:W3CDTF">2020-03-19T11:51:57Z</dcterms:modified>
</cp:coreProperties>
</file>