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96" r:id="rId2"/>
    <p:sldId id="300" r:id="rId3"/>
    <p:sldId id="301" r:id="rId4"/>
    <p:sldId id="302" r:id="rId5"/>
    <p:sldId id="303"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04" autoAdjust="0"/>
    <p:restoredTop sz="94660"/>
  </p:normalViewPr>
  <p:slideViewPr>
    <p:cSldViewPr>
      <p:cViewPr varScale="1">
        <p:scale>
          <a:sx n="87" d="100"/>
          <a:sy n="87" d="100"/>
        </p:scale>
        <p:origin x="107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60435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4995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8178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976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49207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60405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05190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306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10007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85493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7757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28.11.2017</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84458685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Avrupa Yerel Yönetimler Özerklik Şartı</a:t>
            </a:r>
            <a:br>
              <a:rPr lang="tr-TR" b="1" dirty="0" smtClean="0"/>
            </a:br>
            <a:r>
              <a:rPr lang="tr-TR" b="1" dirty="0" smtClean="0"/>
              <a:t>(VIII. Hafta)</a:t>
            </a:r>
            <a:endParaRPr lang="tr-TR" b="1" dirty="0"/>
          </a:p>
        </p:txBody>
      </p:sp>
      <p:sp>
        <p:nvSpPr>
          <p:cNvPr id="3" name="Content Placeholder 2"/>
          <p:cNvSpPr>
            <a:spLocks noGrp="1"/>
          </p:cNvSpPr>
          <p:nvPr>
            <p:ph idx="1"/>
          </p:nvPr>
        </p:nvSpPr>
        <p:spPr/>
        <p:txBody>
          <a:bodyPr/>
          <a:lstStyle/>
          <a:p>
            <a:r>
              <a:rPr lang="tr-TR" dirty="0"/>
              <a:t>Madde: 1</a:t>
            </a:r>
          </a:p>
          <a:p>
            <a:r>
              <a:rPr lang="tr-TR" dirty="0"/>
              <a:t>Taraflar bu Şart’ın 12. maddesinde belirtilen biçim ve ölçüde kendilerinin aşağıdaki maddelere bağlı kabul edeceklerini taahhüt ederler.</a:t>
            </a:r>
          </a:p>
          <a:p>
            <a:r>
              <a:rPr lang="tr-TR" dirty="0"/>
              <a:t> </a:t>
            </a:r>
          </a:p>
          <a:p>
            <a:r>
              <a:rPr lang="tr-TR" dirty="0"/>
              <a:t>I. BÖLÜM</a:t>
            </a:r>
          </a:p>
          <a:p>
            <a:r>
              <a:rPr lang="tr-TR" dirty="0"/>
              <a:t>Madde: 2</a:t>
            </a:r>
          </a:p>
          <a:p>
            <a:r>
              <a:rPr lang="tr-TR" dirty="0"/>
              <a:t>Özerk Yerel Yönetimlerin Anayasal ve Hukuki Dayanağı</a:t>
            </a:r>
          </a:p>
          <a:p>
            <a:r>
              <a:rPr lang="tr-TR" dirty="0"/>
              <a:t>Özerk yerel yönetimler ilkesi, ulusal mevzuatla ve uygun olduğu durumlarda anayasa ile tanımlanacaktır.</a:t>
            </a:r>
          </a:p>
          <a:p>
            <a:endParaRPr lang="tr-TR" dirty="0"/>
          </a:p>
        </p:txBody>
      </p:sp>
    </p:spTree>
    <p:extLst>
      <p:ext uri="{BB962C8B-B14F-4D97-AF65-F5344CB8AC3E}">
        <p14:creationId xmlns:p14="http://schemas.microsoft.com/office/powerpoint/2010/main" val="35879751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a:t>Avrupa Yerel Yönetimler Özerklik Şartı</a:t>
            </a:r>
            <a:br>
              <a:rPr lang="tr-TR" b="1" dirty="0"/>
            </a:br>
            <a:r>
              <a:rPr lang="tr-TR" b="1" dirty="0"/>
              <a:t>(VIII. Hafta)</a:t>
            </a:r>
            <a:endParaRPr lang="tr-TR" dirty="0"/>
          </a:p>
        </p:txBody>
      </p:sp>
      <p:sp>
        <p:nvSpPr>
          <p:cNvPr id="3" name="Content Placeholder 2"/>
          <p:cNvSpPr>
            <a:spLocks noGrp="1"/>
          </p:cNvSpPr>
          <p:nvPr>
            <p:ph idx="1"/>
          </p:nvPr>
        </p:nvSpPr>
        <p:spPr/>
        <p:txBody>
          <a:bodyPr/>
          <a:lstStyle/>
          <a:p>
            <a:r>
              <a:rPr lang="tr-TR" dirty="0"/>
              <a:t>Madde: 3</a:t>
            </a:r>
          </a:p>
          <a:p>
            <a:r>
              <a:rPr lang="tr-TR" dirty="0"/>
              <a:t>Özerk Yerel Yönetim Kavramı</a:t>
            </a:r>
          </a:p>
          <a:p>
            <a:r>
              <a:rPr lang="tr-TR" dirty="0"/>
              <a:t>1) Özerk yerel yönetim kavramı, yerel yönetimlerin yasalarla belirlenen sınırlar çerçevesinde, kamu işlerinin önemli bir bölümünü kendi sorumlulukları altında ve yerel nüfusun çıkarları doğrultusunda düzenleme ve yönetme hakkı ve olanağı anlamını taşır.</a:t>
            </a:r>
          </a:p>
          <a:p>
            <a:r>
              <a:rPr lang="tr-TR" dirty="0"/>
              <a:t>2) Bu hak, doğrudan, eşit ve genel oya dayanan gizli seçim sistemine göre serbestçe seçilmiş üyelerden oluşan ve kendilerine karşı sorumlu yürütme organlarına sahip olabilen meclisler ya da kurul toplantıları tarafından kullanılacaktır. Bu kural, mevzuatın olanak verdiği durumlarda, yurttaşlardan oluşan meclislere, referandumlara ya da yurttaşların doğrudan katılımına olanak veren öteki yöntemlere başvurulabilmesini hiçbir biçimde etkilemeyecektir.</a:t>
            </a:r>
          </a:p>
        </p:txBody>
      </p:sp>
    </p:spTree>
    <p:extLst>
      <p:ext uri="{BB962C8B-B14F-4D97-AF65-F5344CB8AC3E}">
        <p14:creationId xmlns:p14="http://schemas.microsoft.com/office/powerpoint/2010/main" val="28316859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a:t>Avrupa Yerel Yönetimler Özerklik Şartı</a:t>
            </a:r>
            <a:br>
              <a:rPr lang="tr-TR" b="1" dirty="0"/>
            </a:br>
            <a:r>
              <a:rPr lang="tr-TR" b="1" dirty="0"/>
              <a:t>(VIII. Hafta)</a:t>
            </a:r>
            <a:endParaRPr lang="tr-TR" dirty="0"/>
          </a:p>
        </p:txBody>
      </p:sp>
      <p:sp>
        <p:nvSpPr>
          <p:cNvPr id="3" name="Content Placeholder 2"/>
          <p:cNvSpPr>
            <a:spLocks noGrp="1"/>
          </p:cNvSpPr>
          <p:nvPr>
            <p:ph idx="1"/>
          </p:nvPr>
        </p:nvSpPr>
        <p:spPr/>
        <p:txBody>
          <a:bodyPr>
            <a:normAutofit fontScale="77500" lnSpcReduction="20000"/>
          </a:bodyPr>
          <a:lstStyle/>
          <a:p>
            <a:r>
              <a:rPr lang="tr-TR" dirty="0"/>
              <a:t>Madde: 4</a:t>
            </a:r>
          </a:p>
          <a:p>
            <a:r>
              <a:rPr lang="tr-TR" dirty="0"/>
              <a:t>Özerk Yerel Yönetimin Kapsamı</a:t>
            </a:r>
          </a:p>
          <a:p>
            <a:r>
              <a:rPr lang="tr-TR" dirty="0"/>
              <a:t>1) Yerel yönetimlerin temel yetki ve sorumlulukları anayasa ya da yasa ile belirlenecektir. Bununla birlikte, bu kural yerel yönetimlere yasaya uygun olarak belirli amaçlar için yetki ve sorumluluklar verilmesine engel oluşturmayacaktır.</a:t>
            </a:r>
          </a:p>
          <a:p>
            <a:r>
              <a:rPr lang="tr-TR" dirty="0"/>
              <a:t>2) Yerel yönetimler, yasa tarafından belirlenen sınırlar içerisinde, yetki alanlarının dışında bırakılmış olmayan ya da başka herhangi bir makamın görevlendirmemiş olduğu tüm konularda etkinlikte bulunmak açısından tam takdir hakkına sahip olacaklardır.</a:t>
            </a:r>
          </a:p>
          <a:p>
            <a:r>
              <a:rPr lang="tr-TR" dirty="0"/>
              <a:t>3) Kamu sorumlulukları genellikle ve tercihen yurttaşa en yakın yönetimler tarafından kullanılacaktır. Sorumluluğun bir başka yönetime verilmesinde, görevin kapsam ve niteliği ile yetkinlik ve ekonomi gerekleri göz önünde bulundurulmalıdır.</a:t>
            </a:r>
          </a:p>
          <a:p>
            <a:r>
              <a:rPr lang="tr-TR" dirty="0"/>
              <a:t>4) Yerel yönetimlere verilen yetkiler normal olarak tam ve münhasırdır. Yasada öngörülen durumların dışında, bu yetkiler öteki merkezi ya da bölgesel yönetimler tarafından zayıflatılamaz ya da sınırlandırılamaz.</a:t>
            </a:r>
          </a:p>
          <a:p>
            <a:r>
              <a:rPr lang="tr-TR" dirty="0"/>
              <a:t>5) Yerel yönetimlerin merkezi ya da bölgesel bir yönetim tarafından yetkilendirildiği durumlarda, bu yetkilerin yerel koşullara uyumlu olarak kullanılabilmesinde yerel yönetimlere olanaklar ölçüsünde takdir hakkı tanınacaktır.</a:t>
            </a:r>
          </a:p>
          <a:p>
            <a:r>
              <a:rPr lang="tr-TR" dirty="0"/>
              <a:t>6) Yerel yönetimleri doğrudan doğruya ilgilendiren tüm konulara ilişkin planlama ve karar alma süreçleri içinde, olanaklar ölçüsünde zamanında ve uygun biçimde kendilerine danışılacaktır.</a:t>
            </a:r>
          </a:p>
          <a:p>
            <a:endParaRPr lang="tr-TR" dirty="0"/>
          </a:p>
          <a:p>
            <a:endParaRPr lang="tr-TR" dirty="0"/>
          </a:p>
        </p:txBody>
      </p:sp>
    </p:spTree>
    <p:extLst>
      <p:ext uri="{BB962C8B-B14F-4D97-AF65-F5344CB8AC3E}">
        <p14:creationId xmlns:p14="http://schemas.microsoft.com/office/powerpoint/2010/main" val="2397968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a:t>Avrupa Yerel Yönetimler Özerklik Şartı</a:t>
            </a:r>
            <a:br>
              <a:rPr lang="tr-TR" b="1" dirty="0"/>
            </a:br>
            <a:r>
              <a:rPr lang="tr-TR" b="1" dirty="0"/>
              <a:t>(VIII. Hafta)</a:t>
            </a:r>
            <a:endParaRPr lang="tr-TR" dirty="0"/>
          </a:p>
        </p:txBody>
      </p:sp>
      <p:sp>
        <p:nvSpPr>
          <p:cNvPr id="3" name="Content Placeholder 2"/>
          <p:cNvSpPr>
            <a:spLocks noGrp="1"/>
          </p:cNvSpPr>
          <p:nvPr>
            <p:ph idx="1"/>
          </p:nvPr>
        </p:nvSpPr>
        <p:spPr/>
        <p:txBody>
          <a:bodyPr>
            <a:normAutofit fontScale="92500" lnSpcReduction="20000"/>
          </a:bodyPr>
          <a:lstStyle/>
          <a:p>
            <a:r>
              <a:rPr lang="tr-TR" dirty="0"/>
              <a:t>Madde: 5</a:t>
            </a:r>
          </a:p>
          <a:p>
            <a:r>
              <a:rPr lang="tr-TR" dirty="0"/>
              <a:t>Yerel Yönetim Sınırlarının Korunması</a:t>
            </a:r>
          </a:p>
          <a:p>
            <a:r>
              <a:rPr lang="tr-TR" dirty="0"/>
              <a:t>Yerel yönetimlerin sınırlarında, mevzuatın elverdiği durumlarda ve mümkünse bir referandum yoluyla ilgili yerel topluluklara önceden danışılmadan değişiklik yapılamaz.</a:t>
            </a:r>
          </a:p>
          <a:p>
            <a:r>
              <a:rPr lang="tr-TR" dirty="0"/>
              <a:t>Madde: 6</a:t>
            </a:r>
          </a:p>
          <a:p>
            <a:r>
              <a:rPr lang="tr-TR" dirty="0"/>
              <a:t>Yerel Yönetimlerin Görevleri İçin Gereken Uygun Yönetsel</a:t>
            </a:r>
          </a:p>
          <a:p>
            <a:r>
              <a:rPr lang="tr-TR" dirty="0"/>
              <a:t>Örgütlenme ve Kaynaklar</a:t>
            </a:r>
          </a:p>
          <a:p>
            <a:r>
              <a:rPr lang="tr-TR" dirty="0"/>
              <a:t>1) Yasayla düzenlenmiş daha genel kurallara halel getirmemek koşuluyla, yerel yönetimler kendi iç yönetsel örgütlenmelerini, bunları yerel gereksinmelere uyumlu kılmak ve etkin yönetim sağlamak amacıyla, kendileri kararlaştırabileceklerdir.</a:t>
            </a:r>
          </a:p>
          <a:p>
            <a:r>
              <a:rPr lang="tr-TR" dirty="0"/>
              <a:t>2) Yerel yönetimlerdeki görevlilerin çalışma koşulları, liyakat ve yeteneğe göre yüksek nitelikli eleman istihdamına olanak verecek ölçüde olmalıdır; bu amaçla, yeterli eğitim olanaklarıyla ücret ve mesleki ilerleme olanakları sağlanmalıdır.</a:t>
            </a:r>
          </a:p>
        </p:txBody>
      </p:sp>
    </p:spTree>
    <p:extLst>
      <p:ext uri="{BB962C8B-B14F-4D97-AF65-F5344CB8AC3E}">
        <p14:creationId xmlns:p14="http://schemas.microsoft.com/office/powerpoint/2010/main" val="2862352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a:t>Avrupa Yerel Yönetimler Özerklik Şartı</a:t>
            </a:r>
            <a:br>
              <a:rPr lang="tr-TR" b="1" dirty="0"/>
            </a:br>
            <a:r>
              <a:rPr lang="tr-TR" b="1" dirty="0"/>
              <a:t>(VIII. Hafta)</a:t>
            </a:r>
            <a:endParaRPr lang="tr-TR" dirty="0"/>
          </a:p>
        </p:txBody>
      </p:sp>
      <p:sp>
        <p:nvSpPr>
          <p:cNvPr id="3" name="Content Placeholder 2"/>
          <p:cNvSpPr>
            <a:spLocks noGrp="1"/>
          </p:cNvSpPr>
          <p:nvPr>
            <p:ph idx="1"/>
          </p:nvPr>
        </p:nvSpPr>
        <p:spPr/>
        <p:txBody>
          <a:bodyPr>
            <a:normAutofit fontScale="70000" lnSpcReduction="20000"/>
          </a:bodyPr>
          <a:lstStyle/>
          <a:p>
            <a:r>
              <a:rPr lang="tr-TR" dirty="0"/>
              <a:t>Madde: 7</a:t>
            </a:r>
          </a:p>
          <a:p>
            <a:r>
              <a:rPr lang="tr-TR" dirty="0"/>
              <a:t>Yerel Düzeydeki Sorumlulukların Kullanılma Koşulları</a:t>
            </a:r>
          </a:p>
          <a:p>
            <a:r>
              <a:rPr lang="tr-TR" dirty="0"/>
              <a:t>1) Yerel düzeyde seçilmiş temsilcilerin görev koşulları görevlerin serbestçe yerine getirilmesi olanağını sağlayabilmelidir.</a:t>
            </a:r>
          </a:p>
          <a:p>
            <a:r>
              <a:rPr lang="tr-TR" dirty="0"/>
              <a:t>2) Görev koşulları söz konusu görevin yürütülmesi sırasında yapılacak harcamaların akçal yönden uygun biçimde tazminiyle birlikte, uygunsa, kazanç kaybının tazminine veya yapılan iş karşılığında ücret ve buna karşılık olan sosyal sigorta primlerinin ödenmesine olanak sağlayacaktır.</a:t>
            </a:r>
          </a:p>
          <a:p>
            <a:r>
              <a:rPr lang="tr-TR" dirty="0"/>
              <a:t>3) Yerel olarak seçilmiş kişilerin görevleriyle bağdaşmayacak işler ve etkinlikler yasayla ya da temel hukuk ilkelerine göre belirlenir.</a:t>
            </a:r>
          </a:p>
          <a:p>
            <a:r>
              <a:rPr lang="tr-TR" dirty="0"/>
              <a:t>Madde: 8</a:t>
            </a:r>
          </a:p>
          <a:p>
            <a:r>
              <a:rPr lang="tr-TR" dirty="0"/>
              <a:t>Yerel Yönetimler Üzerinde Yönetsel Denetim</a:t>
            </a:r>
          </a:p>
          <a:p>
            <a:r>
              <a:rPr lang="tr-TR" dirty="0"/>
              <a:t>1) Yerel yönetimler üzerinde her türlü yönetsel denetim ancak yasayla ya da anayasa ile belirlenmiş durumlarda ve yöntemlerle gerçekleştirilebilir.</a:t>
            </a:r>
          </a:p>
          <a:p>
            <a:r>
              <a:rPr lang="tr-TR" dirty="0"/>
              <a:t>2) Yerel yönetimlerin etkinliklerinin yönetsel denetimi normal olarak yalnızca yasayla ve anayasal ilkelere uygunluk sağlamak amacıyla (tüzeye uygunluk denetimi) yapılacaktır. Bununla birlikte, üst düzeyde bulunan yönetimler yerel yönetimleri, kendileri adına yapılmak üzere görevlendirmiş oldukları işlerin gereğine göre yapılıp yapılmadığını (yerindelik denetimi) yönünden de yönetsel denetime tabi tutabilirler.</a:t>
            </a:r>
          </a:p>
          <a:p>
            <a:r>
              <a:rPr lang="tr-TR" dirty="0"/>
              <a:t>3) Yerel yönetimlerin yönetsel denetimi, denetleyen yönetimin karışmasının korunması amaçlanan çıkarların önemiyle orantılı olarak sınırlandırılmasını sağlayacak biçimde yapılmalıdır.</a:t>
            </a:r>
          </a:p>
          <a:p>
            <a:endParaRPr lang="tr-TR" dirty="0"/>
          </a:p>
        </p:txBody>
      </p:sp>
    </p:spTree>
    <p:extLst>
      <p:ext uri="{BB962C8B-B14F-4D97-AF65-F5344CB8AC3E}">
        <p14:creationId xmlns:p14="http://schemas.microsoft.com/office/powerpoint/2010/main" val="7443833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371</TotalTime>
  <Words>456</Words>
  <Application>Microsoft Office PowerPoint</Application>
  <PresentationFormat>Ekran Gösterisi (4:3)</PresentationFormat>
  <Paragraphs>42</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Theme</vt:lpstr>
      <vt:lpstr>Avrupa Yerel Yönetimler Özerklik Şartı (VIII. Hafta)</vt:lpstr>
      <vt:lpstr>Avrupa Yerel Yönetimler Özerklik Şartı (VIII. Hafta)</vt:lpstr>
      <vt:lpstr>Avrupa Yerel Yönetimler Özerklik Şartı (VIII. Hafta)</vt:lpstr>
      <vt:lpstr>Avrupa Yerel Yönetimler Özerklik Şartı (VIII. Hafta)</vt:lpstr>
      <vt:lpstr>Avrupa Yerel Yönetimler Özerklik Şartı (VIII. Hafta)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kavramlar </dc:title>
  <dc:creator>AYSEGUL MENGI</dc:creator>
  <cp:lastModifiedBy>CAN GIRAY OZGUL</cp:lastModifiedBy>
  <cp:revision>84</cp:revision>
  <dcterms:created xsi:type="dcterms:W3CDTF">2017-11-06T08:31:13Z</dcterms:created>
  <dcterms:modified xsi:type="dcterms:W3CDTF">2017-11-28T08:16:49Z</dcterms:modified>
</cp:coreProperties>
</file>