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2" autoAdjust="0"/>
    <p:restoredTop sz="94660"/>
  </p:normalViewPr>
  <p:slideViewPr>
    <p:cSldViewPr>
      <p:cViewPr>
        <p:scale>
          <a:sx n="75" d="100"/>
          <a:sy n="75" d="100"/>
        </p:scale>
        <p:origin x="-1848" y="-6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8EA6F-F775-4768-AF7E-3756AE731A3E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944563"/>
            <a:ext cx="360997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1069975" y="3636963"/>
            <a:ext cx="8553450" cy="2974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4F7BA-F886-4C7E-A2AA-1F2E6E3DA7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200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698" y="1671320"/>
            <a:ext cx="2495127" cy="827470"/>
          </a:xfrm>
        </p:spPr>
        <p:txBody>
          <a:bodyPr anchor="b"/>
          <a:lstStyle>
            <a:lvl1pPr algn="l">
              <a:defRPr sz="2645"/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02172" y="6302556"/>
            <a:ext cx="3311390" cy="402314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36859" y="6302556"/>
            <a:ext cx="752732" cy="4023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25620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768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4715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5" dirty="0"/>
              <a:t>2004</a:t>
            </a:r>
            <a:r>
              <a:rPr spc="-60" dirty="0"/>
              <a:t> </a:t>
            </a:r>
            <a:r>
              <a:rPr spc="-5" dirty="0"/>
              <a:t>Fall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5" dirty="0"/>
              <a:t>KM134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1523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5" dirty="0"/>
              <a:t>2004</a:t>
            </a:r>
            <a:r>
              <a:rPr spc="-60" dirty="0"/>
              <a:t> </a:t>
            </a:r>
            <a:r>
              <a:rPr spc="-5" dirty="0"/>
              <a:t>Fall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5" dirty="0"/>
              <a:t>KM134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8273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67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539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58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468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9169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265542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18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1" name="Rectangle 7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rgbClr val="FEFEFE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1970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26" Type="http://schemas.openxmlformats.org/officeDocument/2006/relationships/image" Target="../media/image76.png"/><Relationship Id="rId3" Type="http://schemas.openxmlformats.org/officeDocument/2006/relationships/image" Target="../media/image53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5" Type="http://schemas.openxmlformats.org/officeDocument/2006/relationships/image" Target="../media/image75.png"/><Relationship Id="rId2" Type="http://schemas.openxmlformats.org/officeDocument/2006/relationships/image" Target="../media/image52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29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24" Type="http://schemas.openxmlformats.org/officeDocument/2006/relationships/image" Target="../media/image74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28" Type="http://schemas.openxmlformats.org/officeDocument/2006/relationships/image" Target="../media/image78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31" Type="http://schemas.openxmlformats.org/officeDocument/2006/relationships/image" Target="../media/image81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72.png"/><Relationship Id="rId27" Type="http://schemas.openxmlformats.org/officeDocument/2006/relationships/image" Target="../media/image77.png"/><Relationship Id="rId30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06.png"/><Relationship Id="rId117" Type="http://schemas.openxmlformats.org/officeDocument/2006/relationships/image" Target="../media/image197.png"/><Relationship Id="rId21" Type="http://schemas.openxmlformats.org/officeDocument/2006/relationships/image" Target="../media/image101.png"/><Relationship Id="rId42" Type="http://schemas.openxmlformats.org/officeDocument/2006/relationships/image" Target="../media/image122.png"/><Relationship Id="rId47" Type="http://schemas.openxmlformats.org/officeDocument/2006/relationships/image" Target="../media/image127.png"/><Relationship Id="rId63" Type="http://schemas.openxmlformats.org/officeDocument/2006/relationships/image" Target="../media/image143.png"/><Relationship Id="rId68" Type="http://schemas.openxmlformats.org/officeDocument/2006/relationships/image" Target="../media/image148.png"/><Relationship Id="rId84" Type="http://schemas.openxmlformats.org/officeDocument/2006/relationships/image" Target="../media/image164.png"/><Relationship Id="rId89" Type="http://schemas.openxmlformats.org/officeDocument/2006/relationships/image" Target="../media/image169.png"/><Relationship Id="rId112" Type="http://schemas.openxmlformats.org/officeDocument/2006/relationships/image" Target="../media/image192.png"/><Relationship Id="rId16" Type="http://schemas.openxmlformats.org/officeDocument/2006/relationships/image" Target="../media/image96.png"/><Relationship Id="rId107" Type="http://schemas.openxmlformats.org/officeDocument/2006/relationships/image" Target="../media/image187.png"/><Relationship Id="rId11" Type="http://schemas.openxmlformats.org/officeDocument/2006/relationships/image" Target="../media/image91.png"/><Relationship Id="rId32" Type="http://schemas.openxmlformats.org/officeDocument/2006/relationships/image" Target="../media/image112.png"/><Relationship Id="rId37" Type="http://schemas.openxmlformats.org/officeDocument/2006/relationships/image" Target="../media/image117.png"/><Relationship Id="rId53" Type="http://schemas.openxmlformats.org/officeDocument/2006/relationships/image" Target="../media/image133.png"/><Relationship Id="rId58" Type="http://schemas.openxmlformats.org/officeDocument/2006/relationships/image" Target="../media/image138.png"/><Relationship Id="rId74" Type="http://schemas.openxmlformats.org/officeDocument/2006/relationships/image" Target="../media/image154.png"/><Relationship Id="rId79" Type="http://schemas.openxmlformats.org/officeDocument/2006/relationships/image" Target="../media/image159.png"/><Relationship Id="rId102" Type="http://schemas.openxmlformats.org/officeDocument/2006/relationships/image" Target="../media/image182.png"/><Relationship Id="rId5" Type="http://schemas.openxmlformats.org/officeDocument/2006/relationships/image" Target="../media/image85.png"/><Relationship Id="rId90" Type="http://schemas.openxmlformats.org/officeDocument/2006/relationships/image" Target="../media/image170.png"/><Relationship Id="rId95" Type="http://schemas.openxmlformats.org/officeDocument/2006/relationships/image" Target="../media/image175.png"/><Relationship Id="rId22" Type="http://schemas.openxmlformats.org/officeDocument/2006/relationships/image" Target="../media/image102.png"/><Relationship Id="rId27" Type="http://schemas.openxmlformats.org/officeDocument/2006/relationships/image" Target="../media/image107.png"/><Relationship Id="rId43" Type="http://schemas.openxmlformats.org/officeDocument/2006/relationships/image" Target="../media/image123.png"/><Relationship Id="rId48" Type="http://schemas.openxmlformats.org/officeDocument/2006/relationships/image" Target="../media/image128.png"/><Relationship Id="rId64" Type="http://schemas.openxmlformats.org/officeDocument/2006/relationships/image" Target="../media/image144.png"/><Relationship Id="rId69" Type="http://schemas.openxmlformats.org/officeDocument/2006/relationships/image" Target="../media/image149.png"/><Relationship Id="rId113" Type="http://schemas.openxmlformats.org/officeDocument/2006/relationships/image" Target="../media/image193.png"/><Relationship Id="rId118" Type="http://schemas.openxmlformats.org/officeDocument/2006/relationships/image" Target="../media/image198.png"/><Relationship Id="rId80" Type="http://schemas.openxmlformats.org/officeDocument/2006/relationships/image" Target="../media/image160.png"/><Relationship Id="rId85" Type="http://schemas.openxmlformats.org/officeDocument/2006/relationships/image" Target="../media/image165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33" Type="http://schemas.openxmlformats.org/officeDocument/2006/relationships/image" Target="../media/image113.png"/><Relationship Id="rId38" Type="http://schemas.openxmlformats.org/officeDocument/2006/relationships/image" Target="../media/image118.png"/><Relationship Id="rId59" Type="http://schemas.openxmlformats.org/officeDocument/2006/relationships/image" Target="../media/image139.png"/><Relationship Id="rId103" Type="http://schemas.openxmlformats.org/officeDocument/2006/relationships/image" Target="../media/image183.png"/><Relationship Id="rId108" Type="http://schemas.openxmlformats.org/officeDocument/2006/relationships/image" Target="../media/image188.png"/><Relationship Id="rId54" Type="http://schemas.openxmlformats.org/officeDocument/2006/relationships/image" Target="../media/image134.png"/><Relationship Id="rId70" Type="http://schemas.openxmlformats.org/officeDocument/2006/relationships/image" Target="../media/image150.png"/><Relationship Id="rId75" Type="http://schemas.openxmlformats.org/officeDocument/2006/relationships/image" Target="../media/image155.png"/><Relationship Id="rId91" Type="http://schemas.openxmlformats.org/officeDocument/2006/relationships/image" Target="../media/image171.png"/><Relationship Id="rId96" Type="http://schemas.openxmlformats.org/officeDocument/2006/relationships/image" Target="../media/image17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png"/><Relationship Id="rId23" Type="http://schemas.openxmlformats.org/officeDocument/2006/relationships/image" Target="../media/image103.png"/><Relationship Id="rId28" Type="http://schemas.openxmlformats.org/officeDocument/2006/relationships/image" Target="../media/image108.png"/><Relationship Id="rId49" Type="http://schemas.openxmlformats.org/officeDocument/2006/relationships/image" Target="../media/image129.png"/><Relationship Id="rId114" Type="http://schemas.openxmlformats.org/officeDocument/2006/relationships/image" Target="../media/image194.png"/><Relationship Id="rId119" Type="http://schemas.openxmlformats.org/officeDocument/2006/relationships/image" Target="../media/image199.png"/><Relationship Id="rId44" Type="http://schemas.openxmlformats.org/officeDocument/2006/relationships/image" Target="../media/image124.png"/><Relationship Id="rId60" Type="http://schemas.openxmlformats.org/officeDocument/2006/relationships/image" Target="../media/image140.png"/><Relationship Id="rId65" Type="http://schemas.openxmlformats.org/officeDocument/2006/relationships/image" Target="../media/image145.png"/><Relationship Id="rId81" Type="http://schemas.openxmlformats.org/officeDocument/2006/relationships/image" Target="../media/image161.png"/><Relationship Id="rId86" Type="http://schemas.openxmlformats.org/officeDocument/2006/relationships/image" Target="../media/image166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9" Type="http://schemas.openxmlformats.org/officeDocument/2006/relationships/image" Target="../media/image119.png"/><Relationship Id="rId109" Type="http://schemas.openxmlformats.org/officeDocument/2006/relationships/image" Target="../media/image189.png"/><Relationship Id="rId34" Type="http://schemas.openxmlformats.org/officeDocument/2006/relationships/image" Target="../media/image114.png"/><Relationship Id="rId50" Type="http://schemas.openxmlformats.org/officeDocument/2006/relationships/image" Target="../media/image130.png"/><Relationship Id="rId55" Type="http://schemas.openxmlformats.org/officeDocument/2006/relationships/image" Target="../media/image135.png"/><Relationship Id="rId76" Type="http://schemas.openxmlformats.org/officeDocument/2006/relationships/image" Target="../media/image156.png"/><Relationship Id="rId97" Type="http://schemas.openxmlformats.org/officeDocument/2006/relationships/image" Target="../media/image177.png"/><Relationship Id="rId104" Type="http://schemas.openxmlformats.org/officeDocument/2006/relationships/image" Target="../media/image184.png"/><Relationship Id="rId120" Type="http://schemas.openxmlformats.org/officeDocument/2006/relationships/image" Target="../media/image200.png"/><Relationship Id="rId7" Type="http://schemas.openxmlformats.org/officeDocument/2006/relationships/image" Target="../media/image87.png"/><Relationship Id="rId71" Type="http://schemas.openxmlformats.org/officeDocument/2006/relationships/image" Target="../media/image151.png"/><Relationship Id="rId92" Type="http://schemas.openxmlformats.org/officeDocument/2006/relationships/image" Target="../media/image172.png"/><Relationship Id="rId2" Type="http://schemas.openxmlformats.org/officeDocument/2006/relationships/image" Target="../media/image82.png"/><Relationship Id="rId29" Type="http://schemas.openxmlformats.org/officeDocument/2006/relationships/image" Target="../media/image109.png"/><Relationship Id="rId24" Type="http://schemas.openxmlformats.org/officeDocument/2006/relationships/image" Target="../media/image104.png"/><Relationship Id="rId40" Type="http://schemas.openxmlformats.org/officeDocument/2006/relationships/image" Target="../media/image120.png"/><Relationship Id="rId45" Type="http://schemas.openxmlformats.org/officeDocument/2006/relationships/image" Target="../media/image125.png"/><Relationship Id="rId66" Type="http://schemas.openxmlformats.org/officeDocument/2006/relationships/image" Target="../media/image146.png"/><Relationship Id="rId87" Type="http://schemas.openxmlformats.org/officeDocument/2006/relationships/image" Target="../media/image167.png"/><Relationship Id="rId110" Type="http://schemas.openxmlformats.org/officeDocument/2006/relationships/image" Target="../media/image190.png"/><Relationship Id="rId115" Type="http://schemas.openxmlformats.org/officeDocument/2006/relationships/image" Target="../media/image195.png"/><Relationship Id="rId61" Type="http://schemas.openxmlformats.org/officeDocument/2006/relationships/image" Target="../media/image141.png"/><Relationship Id="rId82" Type="http://schemas.openxmlformats.org/officeDocument/2006/relationships/image" Target="../media/image162.png"/><Relationship Id="rId19" Type="http://schemas.openxmlformats.org/officeDocument/2006/relationships/image" Target="../media/image99.png"/><Relationship Id="rId14" Type="http://schemas.openxmlformats.org/officeDocument/2006/relationships/image" Target="../media/image94.png"/><Relationship Id="rId30" Type="http://schemas.openxmlformats.org/officeDocument/2006/relationships/image" Target="../media/image110.png"/><Relationship Id="rId35" Type="http://schemas.openxmlformats.org/officeDocument/2006/relationships/image" Target="../media/image115.png"/><Relationship Id="rId56" Type="http://schemas.openxmlformats.org/officeDocument/2006/relationships/image" Target="../media/image136.png"/><Relationship Id="rId77" Type="http://schemas.openxmlformats.org/officeDocument/2006/relationships/image" Target="../media/image157.png"/><Relationship Id="rId100" Type="http://schemas.openxmlformats.org/officeDocument/2006/relationships/image" Target="../media/image180.png"/><Relationship Id="rId105" Type="http://schemas.openxmlformats.org/officeDocument/2006/relationships/image" Target="../media/image185.png"/><Relationship Id="rId8" Type="http://schemas.openxmlformats.org/officeDocument/2006/relationships/image" Target="../media/image88.png"/><Relationship Id="rId51" Type="http://schemas.openxmlformats.org/officeDocument/2006/relationships/image" Target="../media/image131.png"/><Relationship Id="rId72" Type="http://schemas.openxmlformats.org/officeDocument/2006/relationships/image" Target="../media/image152.png"/><Relationship Id="rId93" Type="http://schemas.openxmlformats.org/officeDocument/2006/relationships/image" Target="../media/image173.png"/><Relationship Id="rId98" Type="http://schemas.openxmlformats.org/officeDocument/2006/relationships/image" Target="../media/image178.png"/><Relationship Id="rId121" Type="http://schemas.openxmlformats.org/officeDocument/2006/relationships/image" Target="../media/image201.png"/><Relationship Id="rId3" Type="http://schemas.openxmlformats.org/officeDocument/2006/relationships/image" Target="../media/image83.png"/><Relationship Id="rId25" Type="http://schemas.openxmlformats.org/officeDocument/2006/relationships/image" Target="../media/image105.png"/><Relationship Id="rId46" Type="http://schemas.openxmlformats.org/officeDocument/2006/relationships/image" Target="../media/image126.png"/><Relationship Id="rId67" Type="http://schemas.openxmlformats.org/officeDocument/2006/relationships/image" Target="../media/image147.png"/><Relationship Id="rId116" Type="http://schemas.openxmlformats.org/officeDocument/2006/relationships/image" Target="../media/image196.png"/><Relationship Id="rId20" Type="http://schemas.openxmlformats.org/officeDocument/2006/relationships/image" Target="../media/image100.png"/><Relationship Id="rId41" Type="http://schemas.openxmlformats.org/officeDocument/2006/relationships/image" Target="../media/image121.png"/><Relationship Id="rId62" Type="http://schemas.openxmlformats.org/officeDocument/2006/relationships/image" Target="../media/image142.png"/><Relationship Id="rId83" Type="http://schemas.openxmlformats.org/officeDocument/2006/relationships/image" Target="../media/image163.png"/><Relationship Id="rId88" Type="http://schemas.openxmlformats.org/officeDocument/2006/relationships/image" Target="../media/image168.png"/><Relationship Id="rId111" Type="http://schemas.openxmlformats.org/officeDocument/2006/relationships/image" Target="../media/image191.png"/><Relationship Id="rId15" Type="http://schemas.openxmlformats.org/officeDocument/2006/relationships/image" Target="../media/image95.png"/><Relationship Id="rId36" Type="http://schemas.openxmlformats.org/officeDocument/2006/relationships/image" Target="../media/image116.png"/><Relationship Id="rId57" Type="http://schemas.openxmlformats.org/officeDocument/2006/relationships/image" Target="../media/image137.png"/><Relationship Id="rId106" Type="http://schemas.openxmlformats.org/officeDocument/2006/relationships/image" Target="../media/image186.png"/><Relationship Id="rId10" Type="http://schemas.openxmlformats.org/officeDocument/2006/relationships/image" Target="../media/image90.png"/><Relationship Id="rId31" Type="http://schemas.openxmlformats.org/officeDocument/2006/relationships/image" Target="../media/image111.png"/><Relationship Id="rId52" Type="http://schemas.openxmlformats.org/officeDocument/2006/relationships/image" Target="../media/image132.png"/><Relationship Id="rId73" Type="http://schemas.openxmlformats.org/officeDocument/2006/relationships/image" Target="../media/image153.png"/><Relationship Id="rId78" Type="http://schemas.openxmlformats.org/officeDocument/2006/relationships/image" Target="../media/image158.png"/><Relationship Id="rId94" Type="http://schemas.openxmlformats.org/officeDocument/2006/relationships/image" Target="../media/image174.png"/><Relationship Id="rId99" Type="http://schemas.openxmlformats.org/officeDocument/2006/relationships/image" Target="../media/image179.png"/><Relationship Id="rId101" Type="http://schemas.openxmlformats.org/officeDocument/2006/relationships/image" Target="../media/image18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3" Type="http://schemas.openxmlformats.org/officeDocument/2006/relationships/image" Target="../media/image203.png"/><Relationship Id="rId7" Type="http://schemas.openxmlformats.org/officeDocument/2006/relationships/image" Target="../media/image207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6.png"/><Relationship Id="rId11" Type="http://schemas.openxmlformats.org/officeDocument/2006/relationships/image" Target="../media/image211.png"/><Relationship Id="rId5" Type="http://schemas.openxmlformats.org/officeDocument/2006/relationships/image" Target="../media/image205.png"/><Relationship Id="rId10" Type="http://schemas.openxmlformats.org/officeDocument/2006/relationships/image" Target="../media/image210.png"/><Relationship Id="rId4" Type="http://schemas.openxmlformats.org/officeDocument/2006/relationships/image" Target="../media/image204.png"/><Relationship Id="rId9" Type="http://schemas.openxmlformats.org/officeDocument/2006/relationships/image" Target="../media/image20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2" Type="http://schemas.openxmlformats.org/officeDocument/2006/relationships/image" Target="../media/image212.png"/><Relationship Id="rId16" Type="http://schemas.openxmlformats.org/officeDocument/2006/relationships/image" Target="../media/image2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5" Type="http://schemas.openxmlformats.org/officeDocument/2006/relationships/image" Target="../media/image225.png"/><Relationship Id="rId10" Type="http://schemas.openxmlformats.org/officeDocument/2006/relationships/image" Target="../media/image220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Relationship Id="rId14" Type="http://schemas.openxmlformats.org/officeDocument/2006/relationships/image" Target="../media/image2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13" Type="http://schemas.openxmlformats.org/officeDocument/2006/relationships/image" Target="../media/image238.png"/><Relationship Id="rId3" Type="http://schemas.openxmlformats.org/officeDocument/2006/relationships/image" Target="../media/image228.png"/><Relationship Id="rId7" Type="http://schemas.openxmlformats.org/officeDocument/2006/relationships/image" Target="../media/image232.png"/><Relationship Id="rId12" Type="http://schemas.openxmlformats.org/officeDocument/2006/relationships/image" Target="../media/image237.png"/><Relationship Id="rId2" Type="http://schemas.openxmlformats.org/officeDocument/2006/relationships/image" Target="../media/image227.png"/><Relationship Id="rId16" Type="http://schemas.openxmlformats.org/officeDocument/2006/relationships/image" Target="../media/image2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1.png"/><Relationship Id="rId11" Type="http://schemas.openxmlformats.org/officeDocument/2006/relationships/image" Target="../media/image236.png"/><Relationship Id="rId5" Type="http://schemas.openxmlformats.org/officeDocument/2006/relationships/image" Target="../media/image230.png"/><Relationship Id="rId15" Type="http://schemas.openxmlformats.org/officeDocument/2006/relationships/image" Target="../media/image240.png"/><Relationship Id="rId10" Type="http://schemas.openxmlformats.org/officeDocument/2006/relationships/image" Target="../media/image235.png"/><Relationship Id="rId4" Type="http://schemas.openxmlformats.org/officeDocument/2006/relationships/image" Target="../media/image229.png"/><Relationship Id="rId9" Type="http://schemas.openxmlformats.org/officeDocument/2006/relationships/image" Target="../media/image234.png"/><Relationship Id="rId14" Type="http://schemas.openxmlformats.org/officeDocument/2006/relationships/image" Target="../media/image23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3.png"/><Relationship Id="rId3" Type="http://schemas.openxmlformats.org/officeDocument/2006/relationships/image" Target="../media/image243.png"/><Relationship Id="rId7" Type="http://schemas.openxmlformats.org/officeDocument/2006/relationships/image" Target="../media/image247.png"/><Relationship Id="rId12" Type="http://schemas.openxmlformats.org/officeDocument/2006/relationships/image" Target="../media/image252.png"/><Relationship Id="rId17" Type="http://schemas.openxmlformats.org/officeDocument/2006/relationships/image" Target="../media/image257.png"/><Relationship Id="rId2" Type="http://schemas.openxmlformats.org/officeDocument/2006/relationships/image" Target="../media/image242.png"/><Relationship Id="rId16" Type="http://schemas.openxmlformats.org/officeDocument/2006/relationships/image" Target="../media/image2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6.png"/><Relationship Id="rId11" Type="http://schemas.openxmlformats.org/officeDocument/2006/relationships/image" Target="../media/image251.png"/><Relationship Id="rId5" Type="http://schemas.openxmlformats.org/officeDocument/2006/relationships/image" Target="../media/image245.png"/><Relationship Id="rId15" Type="http://schemas.openxmlformats.org/officeDocument/2006/relationships/image" Target="../media/image255.png"/><Relationship Id="rId10" Type="http://schemas.openxmlformats.org/officeDocument/2006/relationships/image" Target="../media/image250.png"/><Relationship Id="rId4" Type="http://schemas.openxmlformats.org/officeDocument/2006/relationships/image" Target="../media/image244.png"/><Relationship Id="rId9" Type="http://schemas.openxmlformats.org/officeDocument/2006/relationships/image" Target="../media/image249.png"/><Relationship Id="rId14" Type="http://schemas.openxmlformats.org/officeDocument/2006/relationships/image" Target="../media/image25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>
            <a:extLst>
              <a:ext uri="{FF2B5EF4-FFF2-40B4-BE49-F238E27FC236}">
                <a16:creationId xmlns="" xmlns:a16="http://schemas.microsoft.com/office/drawing/2014/main" id="{CDB8494A-A6A5-4AF3-9C7E-E97C163B5A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CHE138-2</a:t>
            </a:r>
            <a:endParaRPr lang="tr-TR" dirty="0"/>
          </a:p>
        </p:txBody>
      </p:sp>
      <p:sp>
        <p:nvSpPr>
          <p:cNvPr id="9" name="Alt Başlık 8">
            <a:extLst>
              <a:ext uri="{FF2B5EF4-FFF2-40B4-BE49-F238E27FC236}">
                <a16:creationId xmlns="" xmlns:a16="http://schemas.microsoft.com/office/drawing/2014/main" id="{5B2C0BD2-01BB-4DFB-BDAF-C30D3CA541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Review</a:t>
            </a:r>
            <a:r>
              <a:rPr lang="tr-TR" dirty="0"/>
              <a:t>: </a:t>
            </a:r>
            <a:r>
              <a:rPr lang="tr-TR" dirty="0" err="1"/>
              <a:t>Matrices</a:t>
            </a:r>
            <a:endParaRPr lang="tr-TR" dirty="0"/>
          </a:p>
          <a:p>
            <a:endParaRPr lang="tr-TR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6202172" y="6407981"/>
            <a:ext cx="3311390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endParaRPr spc="-5" dirty="0"/>
          </a:p>
        </p:txBody>
      </p:sp>
      <p:sp>
        <p:nvSpPr>
          <p:cNvPr id="7" name="object 7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1</a:t>
            </a:fld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Row matrix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/ column</a:t>
            </a:r>
            <a:r>
              <a:rPr sz="36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5" dirty="0"/>
              <a:t>2004</a:t>
            </a:r>
            <a:r>
              <a:rPr spc="-60" dirty="0"/>
              <a:t> </a:t>
            </a:r>
            <a:r>
              <a:rPr spc="-5" dirty="0"/>
              <a:t>Fall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12"/>
          </p:nvPr>
        </p:nvSpPr>
        <p:spPr>
          <a:xfrm>
            <a:off x="8848470" y="7150334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085829" y="3467456"/>
            <a:ext cx="279400" cy="21272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78495" y="35432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78495" y="56433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78495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92895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79535" y="3543287"/>
            <a:ext cx="213360" cy="0"/>
          </a:xfrm>
          <a:custGeom>
            <a:avLst/>
            <a:gdLst/>
            <a:ahLst/>
            <a:cxnLst/>
            <a:rect l="l" t="t" r="r" b="b"/>
            <a:pathLst>
              <a:path w="213359">
                <a:moveTo>
                  <a:pt x="0" y="0"/>
                </a:moveTo>
                <a:lnTo>
                  <a:pt x="21335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79535" y="5643359"/>
            <a:ext cx="213360" cy="0"/>
          </a:xfrm>
          <a:custGeom>
            <a:avLst/>
            <a:gdLst/>
            <a:ahLst/>
            <a:cxnLst/>
            <a:rect l="l" t="t" r="r" b="b"/>
            <a:pathLst>
              <a:path w="213359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628635" y="1957819"/>
            <a:ext cx="12198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26465" algn="l"/>
              </a:tabLst>
            </a:pPr>
            <a:r>
              <a:rPr sz="4400" b="1" dirty="0">
                <a:latin typeface="Times New Roman"/>
                <a:cs typeface="Times New Roman"/>
              </a:rPr>
              <a:t>0	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2636" y="1959342"/>
            <a:ext cx="5461000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370705" algn="l"/>
                <a:tab pos="5193665" algn="l"/>
              </a:tabLst>
            </a:pPr>
            <a:r>
              <a:rPr sz="4000" spc="-5" dirty="0">
                <a:latin typeface="Times New Roman"/>
                <a:cs typeface="Times New Roman"/>
              </a:rPr>
              <a:t>one row is</a:t>
            </a:r>
            <a:r>
              <a:rPr sz="400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called</a:t>
            </a:r>
            <a:r>
              <a:rPr sz="4000" dirty="0">
                <a:latin typeface="Times New Roman"/>
                <a:cs typeface="Times New Roman"/>
              </a:rPr>
              <a:t>	</a:t>
            </a:r>
            <a:r>
              <a:rPr lang="en-US" sz="4000" b="1" spc="-5" dirty="0">
                <a:latin typeface="Times New Roman"/>
                <a:cs typeface="Times New Roman"/>
              </a:rPr>
              <a:t>0</a:t>
            </a:r>
            <a:r>
              <a:rPr lang="en-US" sz="4000" b="1" dirty="0">
                <a:latin typeface="Times New Roman"/>
                <a:cs typeface="Times New Roman"/>
              </a:rPr>
              <a:t>	</a:t>
            </a:r>
            <a:r>
              <a:rPr lang="en-US" sz="4000" b="1" spc="-5" dirty="0">
                <a:latin typeface="Times New Roman"/>
                <a:cs typeface="Times New Roman"/>
              </a:rPr>
              <a:t>0</a:t>
            </a:r>
            <a:endParaRPr lang="en-US" sz="4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US" sz="4000" spc="-5" dirty="0">
                <a:latin typeface="Times New Roman"/>
                <a:cs typeface="Times New Roman"/>
              </a:rPr>
              <a:t>a </a:t>
            </a:r>
            <a:r>
              <a:rPr lang="en-US"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row</a:t>
            </a:r>
            <a:r>
              <a:rPr lang="en-US" sz="4000" b="1" dirty="0">
                <a:solidFill>
                  <a:srgbClr val="FF0000"/>
                </a:solidFill>
                <a:latin typeface="Times New Roman"/>
                <a:cs typeface="Times New Roman"/>
              </a:rPr>
              <a:t> matrix</a:t>
            </a:r>
            <a:r>
              <a:rPr lang="en-US" sz="40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3" name="object 13"/>
          <p:cNvSpPr/>
          <p:nvPr/>
        </p:nvSpPr>
        <p:spPr>
          <a:xfrm>
            <a:off x="5568696" y="1943087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68696" y="2703563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68696" y="1943087"/>
            <a:ext cx="0" cy="760730"/>
          </a:xfrm>
          <a:custGeom>
            <a:avLst/>
            <a:gdLst/>
            <a:ahLst/>
            <a:cxnLst/>
            <a:rect l="l" t="t" r="r" b="b"/>
            <a:pathLst>
              <a:path h="760730">
                <a:moveTo>
                  <a:pt x="0" y="0"/>
                </a:moveTo>
                <a:lnTo>
                  <a:pt x="0" y="76047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302495" y="1943087"/>
            <a:ext cx="0" cy="760730"/>
          </a:xfrm>
          <a:custGeom>
            <a:avLst/>
            <a:gdLst/>
            <a:ahLst/>
            <a:cxnLst/>
            <a:rect l="l" t="t" r="r" b="b"/>
            <a:pathLst>
              <a:path h="760730">
                <a:moveTo>
                  <a:pt x="0" y="0"/>
                </a:moveTo>
                <a:lnTo>
                  <a:pt x="0" y="76047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73895" y="19430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73895" y="270356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456436" y="3711943"/>
            <a:ext cx="551688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imes New Roman"/>
                <a:cs typeface="Times New Roman"/>
              </a:rPr>
              <a:t>A matrix with one column  is called a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column</a:t>
            </a:r>
            <a:r>
              <a:rPr sz="4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matrix</a:t>
            </a:r>
            <a:r>
              <a:rPr sz="4000" spc="-5" dirty="0">
                <a:latin typeface="Times New Roman"/>
                <a:cs typeface="Times New Roman"/>
              </a:rPr>
              <a:t>.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72896" y="6178283"/>
            <a:ext cx="8686800" cy="641985"/>
          </a:xfrm>
          <a:custGeom>
            <a:avLst/>
            <a:gdLst/>
            <a:ahLst/>
            <a:cxnLst/>
            <a:rect l="l" t="t" r="r" b="b"/>
            <a:pathLst>
              <a:path w="8686800" h="641984">
                <a:moveTo>
                  <a:pt x="0" y="641604"/>
                </a:moveTo>
                <a:lnTo>
                  <a:pt x="0" y="0"/>
                </a:lnTo>
                <a:lnTo>
                  <a:pt x="8686800" y="0"/>
                </a:lnTo>
                <a:lnTo>
                  <a:pt x="8686800" y="641603"/>
                </a:lnTo>
                <a:lnTo>
                  <a:pt x="0" y="6416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151636" y="6197592"/>
            <a:ext cx="8406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7130" algn="l"/>
              </a:tabLst>
            </a:pPr>
            <a:r>
              <a:rPr sz="3600" spc="-5" dirty="0">
                <a:latin typeface="Times New Roman"/>
                <a:cs typeface="Times New Roman"/>
              </a:rPr>
              <a:t>Also </a:t>
            </a:r>
            <a:r>
              <a:rPr sz="3600" dirty="0">
                <a:latin typeface="Times New Roman"/>
                <a:cs typeface="Times New Roman"/>
              </a:rPr>
              <a:t>called:	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row-vector </a:t>
            </a:r>
            <a:r>
              <a:rPr sz="3600" dirty="0">
                <a:latin typeface="Times New Roman"/>
                <a:cs typeface="Times New Roman"/>
              </a:rPr>
              <a:t>and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column-vector</a:t>
            </a:r>
            <a:r>
              <a:rPr sz="3600" spc="-5" dirty="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27" name="Dikdörtgen 26">
            <a:extLst>
              <a:ext uri="{FF2B5EF4-FFF2-40B4-BE49-F238E27FC236}">
                <a16:creationId xmlns="" xmlns:a16="http://schemas.microsoft.com/office/drawing/2014/main" id="{95262980-EFF2-45D6-88CA-F049024ED098}"/>
              </a:ext>
            </a:extLst>
          </p:cNvPr>
          <p:cNvSpPr/>
          <p:nvPr/>
        </p:nvSpPr>
        <p:spPr>
          <a:xfrm>
            <a:off x="1532635" y="1429566"/>
            <a:ext cx="31546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spc="-5" dirty="0">
                <a:latin typeface="Times New Roman"/>
                <a:cs typeface="Times New Roman"/>
              </a:rPr>
              <a:t>A </a:t>
            </a:r>
            <a:r>
              <a:rPr lang="tr-TR" sz="4000" spc="-5" dirty="0" err="1">
                <a:latin typeface="Times New Roman"/>
                <a:cs typeface="Times New Roman"/>
              </a:rPr>
              <a:t>matrix</a:t>
            </a:r>
            <a:r>
              <a:rPr lang="tr-TR" sz="4000" spc="-5" dirty="0">
                <a:latin typeface="Times New Roman"/>
                <a:cs typeface="Times New Roman"/>
              </a:rPr>
              <a:t> </a:t>
            </a:r>
            <a:r>
              <a:rPr lang="tr-TR" sz="4000" spc="-5" dirty="0" err="1">
                <a:latin typeface="Times New Roman"/>
                <a:cs typeface="Times New Roman"/>
              </a:rPr>
              <a:t>with</a:t>
            </a:r>
            <a:r>
              <a:rPr lang="tr-TR" sz="4000" spc="-5" dirty="0">
                <a:latin typeface="Times New Roman"/>
                <a:cs typeface="Times New Roman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Zero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6813" y="2101850"/>
            <a:ext cx="3230880" cy="2474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74065" algn="l"/>
                <a:tab pos="2836545" algn="l"/>
              </a:tabLst>
            </a:pPr>
            <a:r>
              <a:rPr sz="4000" spc="-5" dirty="0">
                <a:solidFill>
                  <a:schemeClr val="tx1"/>
                </a:solidFill>
              </a:rPr>
              <a:t>A </a:t>
            </a:r>
            <a:r>
              <a:rPr sz="40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zero matrix  </a:t>
            </a:r>
            <a:r>
              <a:rPr sz="4000" spc="-5" dirty="0">
                <a:solidFill>
                  <a:schemeClr val="tx1"/>
                </a:solidFill>
              </a:rPr>
              <a:t>is a matrix with  all</a:t>
            </a:r>
            <a:r>
              <a:rPr lang="tr-TR" sz="4000" spc="-5" dirty="0">
                <a:solidFill>
                  <a:schemeClr val="tx1"/>
                </a:solidFill>
              </a:rPr>
              <a:t> </a:t>
            </a:r>
            <a:r>
              <a:rPr sz="4000" spc="-5" dirty="0">
                <a:solidFill>
                  <a:schemeClr val="tx1"/>
                </a:solidFill>
              </a:rPr>
              <a:t>elements</a:t>
            </a:r>
            <a:r>
              <a:rPr lang="tr-TR" sz="4000" spc="-5" dirty="0">
                <a:solidFill>
                  <a:schemeClr val="tx1"/>
                </a:solidFill>
              </a:rPr>
              <a:t> </a:t>
            </a:r>
            <a:r>
              <a:rPr sz="4000" b="1" dirty="0">
                <a:solidFill>
                  <a:schemeClr val="tx1"/>
                </a:solidFill>
                <a:latin typeface="Times New Roman"/>
                <a:cs typeface="Times New Roman"/>
              </a:rPr>
              <a:t>0</a:t>
            </a:r>
            <a:r>
              <a:rPr sz="4000" spc="-5" dirty="0">
                <a:solidFill>
                  <a:schemeClr val="tx1"/>
                </a:solidFill>
              </a:rPr>
              <a:t>.</a:t>
            </a:r>
            <a:endParaRPr sz="40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12"/>
          </p:nvPr>
        </p:nvSpPr>
        <p:spPr>
          <a:xfrm>
            <a:off x="8744547" y="6881995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306816" y="1639867"/>
            <a:ext cx="305435" cy="230695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44844" y="1579255"/>
            <a:ext cx="1381125" cy="231775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  <a:tabLst>
                <a:tab pos="108839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0	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  <a:tabLst>
                <a:tab pos="108839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0	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  <a:tabLst>
                <a:tab pos="108839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0	</a:t>
            </a:r>
            <a:r>
              <a:rPr sz="6600" b="1" baseline="-5050" dirty="0">
                <a:latin typeface="Times New Roman"/>
                <a:cs typeface="Times New Roman"/>
              </a:rPr>
              <a:t>0</a:t>
            </a:r>
            <a:endParaRPr sz="6600" baseline="-50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55791" y="1714487"/>
            <a:ext cx="210820" cy="0"/>
          </a:xfrm>
          <a:custGeom>
            <a:avLst/>
            <a:gdLst/>
            <a:ahLst/>
            <a:cxnLst/>
            <a:rect l="l" t="t" r="r" b="b"/>
            <a:pathLst>
              <a:path w="210820">
                <a:moveTo>
                  <a:pt x="0" y="0"/>
                </a:moveTo>
                <a:lnTo>
                  <a:pt x="210312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55791" y="3995915"/>
            <a:ext cx="210820" cy="0"/>
          </a:xfrm>
          <a:custGeom>
            <a:avLst/>
            <a:gdLst/>
            <a:ahLst/>
            <a:cxnLst/>
            <a:rect l="l" t="t" r="r" b="b"/>
            <a:pathLst>
              <a:path w="210820">
                <a:moveTo>
                  <a:pt x="0" y="0"/>
                </a:moveTo>
                <a:lnTo>
                  <a:pt x="210312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55791" y="17144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50095" y="17144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67216" y="17144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67216" y="399591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476235" y="4306882"/>
            <a:ext cx="1219835" cy="154686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  <a:tabLst>
                <a:tab pos="926465" algn="l"/>
              </a:tabLst>
            </a:pPr>
            <a:r>
              <a:rPr sz="4400" b="1" dirty="0">
                <a:latin typeface="Times New Roman"/>
                <a:cs typeface="Times New Roman"/>
              </a:rPr>
              <a:t>0	0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926465" algn="l"/>
              </a:tabLst>
            </a:pPr>
            <a:r>
              <a:rPr sz="4400" b="1" dirty="0">
                <a:latin typeface="Times New Roman"/>
                <a:cs typeface="Times New Roman"/>
              </a:rPr>
              <a:t>0	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38886" y="4246257"/>
            <a:ext cx="1102360" cy="154686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  <a:tabLst>
                <a:tab pos="8350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0	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  <a:tabLst>
                <a:tab pos="8350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0	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416296" y="4381487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16296" y="5902439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16296" y="4381487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50095" y="4381487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21495" y="43814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21495" y="590243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30140" y="4466772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57831" y="3702177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6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94536" y="1263499"/>
            <a:ext cx="6560820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631190" algn="l"/>
                <a:tab pos="3950335" algn="l"/>
              </a:tabLst>
            </a:pPr>
            <a:r>
              <a:rPr sz="3200" spc="-5" dirty="0">
                <a:solidFill>
                  <a:schemeClr val="tx1"/>
                </a:solidFill>
              </a:rPr>
              <a:t>A	</a:t>
            </a:r>
            <a:r>
              <a:rPr sz="3200" b="1" dirty="0">
                <a:solidFill>
                  <a:schemeClr val="tx1"/>
                </a:solidFill>
                <a:latin typeface="Times New Roman"/>
                <a:cs typeface="Times New Roman"/>
              </a:rPr>
              <a:t>square</a:t>
            </a:r>
            <a:r>
              <a:rPr sz="3200" b="1" spc="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chemeClr val="tx1"/>
                </a:solidFill>
                <a:latin typeface="Times New Roman"/>
                <a:cs typeface="Times New Roman"/>
              </a:rPr>
              <a:t>matrix	</a:t>
            </a:r>
            <a:r>
              <a:rPr sz="3200" spc="-5" dirty="0">
                <a:solidFill>
                  <a:schemeClr val="tx1"/>
                </a:solidFill>
              </a:rPr>
              <a:t>has the</a:t>
            </a:r>
            <a:r>
              <a:rPr sz="3200" spc="-65" dirty="0">
                <a:solidFill>
                  <a:schemeClr val="tx1"/>
                </a:solidFill>
              </a:rPr>
              <a:t> </a:t>
            </a:r>
            <a:r>
              <a:rPr sz="3200" spc="-5" dirty="0">
                <a:solidFill>
                  <a:schemeClr val="tx1"/>
                </a:solidFill>
              </a:rPr>
              <a:t>same  number of rows and</a:t>
            </a:r>
            <a:r>
              <a:rPr sz="3200" spc="-15" dirty="0">
                <a:solidFill>
                  <a:schemeClr val="tx1"/>
                </a:solidFill>
              </a:rPr>
              <a:t> </a:t>
            </a:r>
            <a:r>
              <a:rPr sz="3200" spc="-5" dirty="0">
                <a:solidFill>
                  <a:schemeClr val="tx1"/>
                </a:solidFill>
              </a:rPr>
              <a:t>columns.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12"/>
          </p:nvPr>
        </p:nvSpPr>
        <p:spPr>
          <a:xfrm>
            <a:off x="9378696" y="7148959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415796" y="521119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Square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15796" y="5448287"/>
            <a:ext cx="7962900" cy="1371600"/>
          </a:xfrm>
          <a:custGeom>
            <a:avLst/>
            <a:gdLst/>
            <a:ahLst/>
            <a:cxnLst/>
            <a:rect l="l" t="t" r="r" b="b"/>
            <a:pathLst>
              <a:path w="7962900" h="1371600">
                <a:moveTo>
                  <a:pt x="0" y="1371600"/>
                </a:moveTo>
                <a:lnTo>
                  <a:pt x="0" y="0"/>
                </a:lnTo>
                <a:lnTo>
                  <a:pt x="7962900" y="0"/>
                </a:lnTo>
                <a:lnTo>
                  <a:pt x="7962900" y="1371599"/>
                </a:lnTo>
                <a:lnTo>
                  <a:pt x="0" y="1371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94536" y="5463019"/>
            <a:ext cx="7204709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5"/>
              </a:spcBef>
              <a:tabLst>
                <a:tab pos="3958590" algn="l"/>
              </a:tabLst>
            </a:pPr>
            <a:r>
              <a:rPr sz="4000" spc="-5" dirty="0">
                <a:latin typeface="Times New Roman"/>
                <a:cs typeface="Times New Roman"/>
              </a:rPr>
              <a:t>The elements</a:t>
            </a:r>
            <a:r>
              <a:rPr sz="4000" spc="-90" dirty="0">
                <a:latin typeface="Times New Roman"/>
                <a:cs typeface="Times New Roman"/>
              </a:rPr>
              <a:t> </a:t>
            </a:r>
            <a:r>
              <a:rPr sz="4400" b="1" dirty="0">
                <a:latin typeface="Times New Roman"/>
                <a:cs typeface="Times New Roman"/>
              </a:rPr>
              <a:t>a</a:t>
            </a:r>
            <a:r>
              <a:rPr sz="4350" b="1" baseline="-24904" dirty="0">
                <a:latin typeface="Times New Roman"/>
                <a:cs typeface="Times New Roman"/>
              </a:rPr>
              <a:t>i,i</a:t>
            </a:r>
            <a:r>
              <a:rPr sz="4350" b="1" spc="120" baseline="-24904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,	with i =</a:t>
            </a:r>
            <a:r>
              <a:rPr sz="4000" spc="-7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1,2,3,...  are called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diagonal</a:t>
            </a:r>
            <a:r>
              <a:rPr sz="4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elements.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17440" y="2782867"/>
            <a:ext cx="305435" cy="154686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4400" b="1" dirty="0">
                <a:latin typeface="Times New Roman"/>
                <a:cs typeface="Times New Roman"/>
              </a:rPr>
              <a:t>7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45139" y="4393115"/>
            <a:ext cx="3054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6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82900" y="3482731"/>
            <a:ext cx="279400" cy="154686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45131" y="2873742"/>
            <a:ext cx="279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95600" y="2941700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96895" y="28574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96895" y="513891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96895" y="28574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26836" y="28574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21096" y="316256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721096" y="513891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15950" y="2706594"/>
            <a:ext cx="586447" cy="135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827004" y="28422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27004" y="29809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27004" y="31196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27004" y="32582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03889" y="3396983"/>
            <a:ext cx="607553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25495" y="2705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906550" y="3620994"/>
            <a:ext cx="586447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17604" y="37566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817604" y="38953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17604" y="40340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817604" y="41726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894490" y="4311383"/>
            <a:ext cx="606046" cy="1463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16096" y="3619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5" y="838199"/>
                </a:lnTo>
                <a:lnTo>
                  <a:pt x="761999" y="615695"/>
                </a:lnTo>
                <a:lnTo>
                  <a:pt x="761999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97150" y="4382994"/>
            <a:ext cx="586447" cy="1356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808204" y="45186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08204" y="46573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08204" y="47960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08204" y="49346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885090" y="5073383"/>
            <a:ext cx="606046" cy="1463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06696" y="4381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7400" y="4925496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93567" y="4160901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6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1335" y="3398902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Diagonal matrix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6436" y="1597275"/>
            <a:ext cx="7243064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95"/>
              </a:spcBef>
              <a:tabLst>
                <a:tab pos="1802764" algn="l"/>
                <a:tab pos="4737735" algn="l"/>
                <a:tab pos="6798945" algn="l"/>
              </a:tabLst>
            </a:pPr>
            <a:r>
              <a:rPr sz="3200" spc="-5" dirty="0">
                <a:solidFill>
                  <a:schemeClr val="tx1"/>
                </a:solidFill>
              </a:rPr>
              <a:t>A </a:t>
            </a:r>
            <a:r>
              <a:rPr sz="32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diagonal matrix </a:t>
            </a:r>
            <a:r>
              <a:rPr sz="3200" spc="-5" dirty="0">
                <a:solidFill>
                  <a:schemeClr val="tx1"/>
                </a:solidFill>
              </a:rPr>
              <a:t>is a square matrix  with</a:t>
            </a:r>
            <a:r>
              <a:rPr sz="3200" dirty="0">
                <a:solidFill>
                  <a:schemeClr val="tx1"/>
                </a:solidFill>
              </a:rPr>
              <a:t> </a:t>
            </a:r>
            <a:r>
              <a:rPr sz="3200" spc="-5" dirty="0">
                <a:solidFill>
                  <a:schemeClr val="tx1"/>
                </a:solidFill>
              </a:rPr>
              <a:t>all	non-diagonal	elements	</a:t>
            </a:r>
            <a:r>
              <a:rPr sz="3200" b="1" dirty="0">
                <a:solidFill>
                  <a:schemeClr val="tx1"/>
                </a:solidFill>
                <a:latin typeface="Times New Roman"/>
                <a:cs typeface="Times New Roman"/>
              </a:rPr>
              <a:t>0</a:t>
            </a:r>
            <a:r>
              <a:rPr sz="3200" dirty="0">
                <a:solidFill>
                  <a:schemeClr val="tx1"/>
                </a:solidFill>
              </a:rPr>
              <a:t>.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12"/>
          </p:nvPr>
        </p:nvSpPr>
        <p:spPr>
          <a:xfrm>
            <a:off x="85471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854700" y="3238571"/>
            <a:ext cx="305435" cy="15494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80888" y="4851895"/>
            <a:ext cx="3054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18635" y="3941455"/>
            <a:ext cx="279400" cy="154686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80867" y="3330943"/>
            <a:ext cx="279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34155" y="33146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34155" y="5597639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34155" y="3314687"/>
            <a:ext cx="0" cy="2283460"/>
          </a:xfrm>
          <a:custGeom>
            <a:avLst/>
            <a:gdLst/>
            <a:ahLst/>
            <a:cxnLst/>
            <a:rect l="l" t="t" r="r" b="b"/>
            <a:pathLst>
              <a:path h="2283460">
                <a:moveTo>
                  <a:pt x="0" y="0"/>
                </a:moveTo>
                <a:lnTo>
                  <a:pt x="0" y="228295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64095" y="3314687"/>
            <a:ext cx="0" cy="2283460"/>
          </a:xfrm>
          <a:custGeom>
            <a:avLst/>
            <a:gdLst/>
            <a:ahLst/>
            <a:cxnLst/>
            <a:rect l="l" t="t" r="r" b="b"/>
            <a:pathLst>
              <a:path h="2283460">
                <a:moveTo>
                  <a:pt x="0" y="0"/>
                </a:moveTo>
                <a:lnTo>
                  <a:pt x="0" y="228295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58356" y="33146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58356" y="5597639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86555" y="31622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86555" y="3299447"/>
            <a:ext cx="762000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88064" y="34381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88064" y="35768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88064" y="37154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64950" y="3854183"/>
            <a:ext cx="60604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86555" y="3162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7972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7972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67610" y="4078194"/>
            <a:ext cx="584940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78664" y="42138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678664" y="43525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78664" y="44912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78664" y="46298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755550" y="4768583"/>
            <a:ext cx="607553" cy="1463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77155" y="40766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7972" y="838200"/>
                </a:lnTo>
                <a:lnTo>
                  <a:pt x="762000" y="615696"/>
                </a:lnTo>
                <a:lnTo>
                  <a:pt x="762000" y="222503"/>
                </a:lnTo>
                <a:lnTo>
                  <a:pt x="537972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758210" y="4840194"/>
            <a:ext cx="584940" cy="1356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669264" y="49758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69264" y="51145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669264" y="52532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669264" y="53918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746150" y="5530583"/>
            <a:ext cx="606046" cy="1463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667755" y="48386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7972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7972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7400" y="4771572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93567" y="4006977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1335" y="3246500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Unit matrix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6436" y="1349743"/>
            <a:ext cx="7141209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802764" algn="l"/>
                <a:tab pos="3806825" algn="l"/>
                <a:tab pos="5867400" algn="l"/>
              </a:tabLst>
            </a:pPr>
            <a:r>
              <a:rPr sz="4000" spc="-5" dirty="0">
                <a:latin typeface="Times New Roman"/>
                <a:cs typeface="Times New Roman"/>
              </a:rPr>
              <a:t>A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unit matrix </a:t>
            </a:r>
            <a:r>
              <a:rPr sz="4000" spc="-5" dirty="0">
                <a:latin typeface="Times New Roman"/>
                <a:cs typeface="Times New Roman"/>
              </a:rPr>
              <a:t>is a diagonal matrix  with</a:t>
            </a:r>
            <a:r>
              <a:rPr sz="400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all	diagonal	elements	</a:t>
            </a:r>
            <a:r>
              <a:rPr sz="4000" b="1" dirty="0">
                <a:latin typeface="Times New Roman"/>
                <a:cs typeface="Times New Roman"/>
              </a:rPr>
              <a:t>1</a:t>
            </a:r>
            <a:r>
              <a:rPr sz="4000" dirty="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4700" y="3087667"/>
            <a:ext cx="305435" cy="154686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80888" y="4697915"/>
            <a:ext cx="3054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18635" y="3787532"/>
            <a:ext cx="279400" cy="154686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80867" y="3178542"/>
            <a:ext cx="279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34155" y="31622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34155" y="544371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34155" y="31622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64095" y="31622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58356" y="31622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58356" y="544371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63696" y="30860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65204" y="32232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65204" y="33619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65204" y="35006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65204" y="36392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42090" y="3777983"/>
            <a:ext cx="60604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63696" y="3086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44750" y="4001994"/>
            <a:ext cx="586447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55804" y="41376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655804" y="42763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55804" y="44150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55804" y="45536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54296" y="4692383"/>
            <a:ext cx="699516" cy="1463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54296" y="4000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6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735350" y="4763994"/>
            <a:ext cx="586447" cy="1356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646404" y="48996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46404" y="50383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646404" y="51770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646404" y="53156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723290" y="5454383"/>
            <a:ext cx="606046" cy="1463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644896" y="4762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453896" y="5995403"/>
            <a:ext cx="7772400" cy="824865"/>
          </a:xfrm>
          <a:custGeom>
            <a:avLst/>
            <a:gdLst/>
            <a:ahLst/>
            <a:cxnLst/>
            <a:rect l="l" t="t" r="r" b="b"/>
            <a:pathLst>
              <a:path w="7772400" h="824865">
                <a:moveTo>
                  <a:pt x="0" y="824484"/>
                </a:moveTo>
                <a:lnTo>
                  <a:pt x="0" y="0"/>
                </a:lnTo>
                <a:lnTo>
                  <a:pt x="7772400" y="0"/>
                </a:lnTo>
                <a:lnTo>
                  <a:pt x="7772400" y="824484"/>
                </a:lnTo>
                <a:lnTo>
                  <a:pt x="0" y="824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532636" y="6008616"/>
            <a:ext cx="65271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63165" algn="l"/>
              </a:tabLst>
            </a:pPr>
            <a:r>
              <a:rPr sz="3600" spc="-5" dirty="0">
                <a:latin typeface="Times New Roman"/>
                <a:cs typeface="Times New Roman"/>
              </a:rPr>
              <a:t>Also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called:	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identity matrix </a:t>
            </a:r>
            <a:r>
              <a:rPr sz="4000" b="1" spc="-5" dirty="0">
                <a:latin typeface="Times New Roman"/>
                <a:cs typeface="Times New Roman"/>
              </a:rPr>
              <a:t>-</a:t>
            </a:r>
            <a:r>
              <a:rPr sz="4000" b="1" spc="-190" dirty="0">
                <a:latin typeface="Times New Roman"/>
                <a:cs typeface="Times New Roman"/>
              </a:rPr>
              <a:t> </a:t>
            </a:r>
            <a:r>
              <a:rPr sz="4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4000" spc="-5" dirty="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9523488" y="682026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42232" y="5226178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4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37503" y="3631626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20634" y="5230296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37503" y="4469805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11226" y="4465701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42232" y="4465701"/>
            <a:ext cx="169545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-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66345" y="3631620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spc="-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Symmetric matrix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456436" y="1598885"/>
            <a:ext cx="8130540" cy="111293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5"/>
              </a:spcBef>
              <a:tabLst>
                <a:tab pos="2990215" algn="l"/>
              </a:tabLst>
            </a:pPr>
            <a:r>
              <a:rPr sz="3200" spc="-5" dirty="0">
                <a:solidFill>
                  <a:schemeClr val="tx1"/>
                </a:solidFill>
              </a:rPr>
              <a:t>A </a:t>
            </a:r>
            <a:r>
              <a:rPr sz="32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symmetric matrix </a:t>
            </a:r>
            <a:r>
              <a:rPr sz="3200" dirty="0">
                <a:solidFill>
                  <a:schemeClr val="tx1"/>
                </a:solidFill>
              </a:rPr>
              <a:t>is </a:t>
            </a:r>
            <a:r>
              <a:rPr sz="3200" spc="-5" dirty="0">
                <a:solidFill>
                  <a:schemeClr val="tx1"/>
                </a:solidFill>
              </a:rPr>
              <a:t>a square </a:t>
            </a:r>
            <a:r>
              <a:rPr sz="3200" dirty="0">
                <a:solidFill>
                  <a:schemeClr val="tx1"/>
                </a:solidFill>
              </a:rPr>
              <a:t>matrix  </a:t>
            </a:r>
            <a:r>
              <a:rPr sz="3200" spc="-5" dirty="0">
                <a:solidFill>
                  <a:schemeClr val="tx1"/>
                </a:solidFill>
              </a:rPr>
              <a:t>where </a:t>
            </a:r>
            <a:r>
              <a:rPr sz="4000" b="1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4000" b="1" baseline="-24305" dirty="0">
                <a:solidFill>
                  <a:schemeClr val="tx1"/>
                </a:solidFill>
                <a:latin typeface="Times New Roman"/>
                <a:cs typeface="Times New Roman"/>
              </a:rPr>
              <a:t>I,</a:t>
            </a:r>
            <a:r>
              <a:rPr sz="4000" b="1" spc="-217" baseline="-2430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4000" b="1" baseline="-24305" dirty="0">
                <a:solidFill>
                  <a:schemeClr val="tx1"/>
                </a:solidFill>
                <a:latin typeface="Times New Roman"/>
                <a:cs typeface="Times New Roman"/>
              </a:rPr>
              <a:t>J </a:t>
            </a:r>
            <a:r>
              <a:rPr sz="3600" b="1" dirty="0">
                <a:solidFill>
                  <a:schemeClr val="tx1"/>
                </a:solidFill>
                <a:latin typeface="Times New Roman"/>
                <a:cs typeface="Times New Roman"/>
              </a:rPr>
              <a:t>=	</a:t>
            </a:r>
            <a:r>
              <a:rPr sz="4000" b="1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4000" b="1" baseline="-24305" dirty="0">
                <a:solidFill>
                  <a:schemeClr val="tx1"/>
                </a:solidFill>
                <a:latin typeface="Times New Roman"/>
                <a:cs typeface="Times New Roman"/>
              </a:rPr>
              <a:t>J, I </a:t>
            </a:r>
            <a:r>
              <a:rPr sz="3200" spc="-5" dirty="0">
                <a:solidFill>
                  <a:schemeClr val="tx1"/>
                </a:solidFill>
              </a:rPr>
              <a:t>for all</a:t>
            </a:r>
            <a:r>
              <a:rPr sz="3200" spc="60" dirty="0">
                <a:solidFill>
                  <a:schemeClr val="tx1"/>
                </a:solidFill>
              </a:rPr>
              <a:t> </a:t>
            </a:r>
            <a:r>
              <a:rPr sz="3200" spc="-5" dirty="0">
                <a:solidFill>
                  <a:schemeClr val="tx1"/>
                </a:solidFill>
              </a:rPr>
              <a:t>elements.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dt" sz="half" idx="10"/>
          </p:nvPr>
        </p:nvSpPr>
        <p:spPr>
          <a:xfrm>
            <a:off x="7013612" y="352782"/>
            <a:ext cx="2495127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endParaRPr spc="-5" dirty="0"/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12"/>
          </p:nvPr>
        </p:nvSpPr>
        <p:spPr>
          <a:xfrm>
            <a:off x="8744547" y="7160383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5924803" y="5156695"/>
            <a:ext cx="3054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6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67732" y="3372256"/>
            <a:ext cx="405765" cy="1659889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4400" b="1" spc="-5" dirty="0">
                <a:latin typeface="Times New Roman"/>
                <a:cs typeface="Times New Roman"/>
              </a:rPr>
              <a:t>-</a:t>
            </a:r>
            <a:endParaRPr sz="4400">
              <a:latin typeface="Times New Roman"/>
              <a:cs typeface="Times New Roman"/>
            </a:endParaRPr>
          </a:p>
          <a:p>
            <a:pPr marL="139065">
              <a:lnSpc>
                <a:spcPct val="100000"/>
              </a:lnSpc>
              <a:spcBef>
                <a:spcPts val="1325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29532" y="3559543"/>
            <a:ext cx="279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744467" y="3543287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44467" y="5902439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44467" y="3543287"/>
            <a:ext cx="0" cy="2359660"/>
          </a:xfrm>
          <a:custGeom>
            <a:avLst/>
            <a:gdLst/>
            <a:ahLst/>
            <a:cxnLst/>
            <a:rect l="l" t="t" r="r" b="b"/>
            <a:pathLst>
              <a:path h="2359660">
                <a:moveTo>
                  <a:pt x="0" y="0"/>
                </a:moveTo>
                <a:lnTo>
                  <a:pt x="0" y="235915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34200" y="3543287"/>
            <a:ext cx="0" cy="2359660"/>
          </a:xfrm>
          <a:custGeom>
            <a:avLst/>
            <a:gdLst/>
            <a:ahLst/>
            <a:cxnLst/>
            <a:rect l="l" t="t" r="r" b="b"/>
            <a:pathLst>
              <a:path h="2359660">
                <a:moveTo>
                  <a:pt x="0" y="0"/>
                </a:moveTo>
                <a:lnTo>
                  <a:pt x="0" y="235915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26935" y="354328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26935" y="5902439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82896" y="35432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82896" y="3680447"/>
            <a:ext cx="762000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82896" y="3819131"/>
            <a:ext cx="7620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82896" y="3957815"/>
            <a:ext cx="7620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82896" y="4096499"/>
            <a:ext cx="762000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882896" y="4235183"/>
            <a:ext cx="69951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82896" y="3543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58950" y="4306794"/>
            <a:ext cx="586447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70004" y="44424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970004" y="45811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970004" y="47198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970004" y="48584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046890" y="4997183"/>
            <a:ext cx="607553" cy="1463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968496" y="4305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5" y="838199"/>
                </a:lnTo>
                <a:lnTo>
                  <a:pt x="761999" y="615695"/>
                </a:lnTo>
                <a:lnTo>
                  <a:pt x="761999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963950" y="4382994"/>
            <a:ext cx="586447" cy="1356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875004" y="45186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875004" y="46573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875004" y="47960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875004" y="49346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51890" y="5073383"/>
            <a:ext cx="606046" cy="1463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873496" y="4381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01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49550" y="5068794"/>
            <a:ext cx="586447" cy="13565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960604" y="5204447"/>
            <a:ext cx="760491" cy="13868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960604" y="5343131"/>
            <a:ext cx="760491" cy="1386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960604" y="5481815"/>
            <a:ext cx="760491" cy="1386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960604" y="5620499"/>
            <a:ext cx="760491" cy="13868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37490" y="5759183"/>
            <a:ext cx="607553" cy="14630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959096" y="5067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01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963950" y="3544794"/>
            <a:ext cx="586447" cy="13565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75004" y="3680447"/>
            <a:ext cx="760491" cy="13868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75004" y="3819131"/>
            <a:ext cx="760491" cy="13868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875004" y="3957815"/>
            <a:ext cx="760491" cy="13868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75004" y="4096499"/>
            <a:ext cx="760491" cy="13868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73496" y="4235183"/>
            <a:ext cx="699516" cy="14630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873496" y="3543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5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968496" y="5143487"/>
            <a:ext cx="699516" cy="13716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970004" y="5280647"/>
            <a:ext cx="760491" cy="13868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970004" y="5419331"/>
            <a:ext cx="760491" cy="13868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970004" y="5558015"/>
            <a:ext cx="760491" cy="13868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970004" y="5696699"/>
            <a:ext cx="760491" cy="13868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968496" y="5835383"/>
            <a:ext cx="699516" cy="1463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968496" y="5143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6"/>
                </a:lnTo>
                <a:lnTo>
                  <a:pt x="761999" y="222504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4744" y="1349743"/>
            <a:ext cx="7447915" cy="1304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chemeClr val="tx1"/>
                </a:solidFill>
              </a:rPr>
              <a:t>The transpose of the </a:t>
            </a:r>
            <a:r>
              <a:rPr sz="40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m x n </a:t>
            </a:r>
            <a:r>
              <a:rPr sz="4000" spc="-5" dirty="0">
                <a:solidFill>
                  <a:schemeClr val="tx1"/>
                </a:solidFill>
              </a:rPr>
              <a:t>matrix A  is shown by</a:t>
            </a:r>
            <a:r>
              <a:rPr sz="4000" spc="-85" dirty="0">
                <a:solidFill>
                  <a:schemeClr val="tx1"/>
                </a:solidFill>
              </a:rPr>
              <a:t> </a:t>
            </a:r>
            <a:r>
              <a:rPr sz="44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4350" b="1" spc="-15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</a:t>
            </a:r>
            <a:r>
              <a:rPr sz="4000" spc="-10" dirty="0">
                <a:solidFill>
                  <a:schemeClr val="tx1"/>
                </a:solidFill>
              </a:rPr>
              <a:t>.</a:t>
            </a:r>
            <a:endParaRPr sz="40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8851900" y="720371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Transpose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7433" y="3164827"/>
            <a:ext cx="67564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600" b="1" baseline="-16414" dirty="0">
                <a:latin typeface="Times New Roman"/>
                <a:cs typeface="Times New Roman"/>
              </a:rPr>
              <a:t>A</a:t>
            </a:r>
            <a:r>
              <a:rPr sz="2900" b="1" dirty="0">
                <a:latin typeface="Times New Roman"/>
                <a:cs typeface="Times New Roman"/>
              </a:rPr>
              <a:t>T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89835" y="2995809"/>
            <a:ext cx="7059295" cy="2125345"/>
          </a:xfrm>
          <a:prstGeom prst="rect">
            <a:avLst/>
          </a:prstGeom>
        </p:spPr>
        <p:txBody>
          <a:bodyPr vert="horz" wrap="square" lIns="0" tIns="346710" rIns="0" bIns="0" rtlCol="0">
            <a:spAutoFit/>
          </a:bodyPr>
          <a:lstStyle/>
          <a:p>
            <a:pPr marL="1678305" indent="-1665605">
              <a:lnSpc>
                <a:spcPct val="100000"/>
              </a:lnSpc>
              <a:spcBef>
                <a:spcPts val="2730"/>
              </a:spcBef>
              <a:buSzPct val="110000"/>
              <a:buChar char="•"/>
              <a:tabLst>
                <a:tab pos="1678305" algn="l"/>
                <a:tab pos="1678939" algn="l"/>
                <a:tab pos="2877185" algn="l"/>
                <a:tab pos="4480560" algn="l"/>
              </a:tabLst>
            </a:pPr>
            <a:r>
              <a:rPr sz="4000" spc="-5" dirty="0">
                <a:latin typeface="Times New Roman"/>
                <a:cs typeface="Times New Roman"/>
              </a:rPr>
              <a:t>is</a:t>
            </a:r>
            <a:r>
              <a:rPr sz="4000" spc="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an	</a:t>
            </a:r>
            <a:r>
              <a:rPr sz="4400" b="1" dirty="0">
                <a:solidFill>
                  <a:srgbClr val="A30027"/>
                </a:solidFill>
                <a:latin typeface="Times New Roman"/>
                <a:cs typeface="Times New Roman"/>
              </a:rPr>
              <a:t>n x</a:t>
            </a:r>
            <a:r>
              <a:rPr sz="4400" b="1" spc="5" dirty="0">
                <a:solidFill>
                  <a:srgbClr val="A30027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A30027"/>
                </a:solidFill>
                <a:latin typeface="Times New Roman"/>
                <a:cs typeface="Times New Roman"/>
              </a:rPr>
              <a:t>m	</a:t>
            </a:r>
            <a:r>
              <a:rPr sz="4000" spc="-5" dirty="0">
                <a:latin typeface="Times New Roman"/>
                <a:cs typeface="Times New Roman"/>
              </a:rPr>
              <a:t>matrix,</a:t>
            </a:r>
            <a:endParaRPr sz="4000">
              <a:latin typeface="Times New Roman"/>
              <a:cs typeface="Times New Roman"/>
            </a:endParaRPr>
          </a:p>
          <a:p>
            <a:pPr marL="589915" indent="-577215">
              <a:lnSpc>
                <a:spcPct val="100000"/>
              </a:lnSpc>
              <a:spcBef>
                <a:spcPts val="2865"/>
              </a:spcBef>
              <a:buChar char="•"/>
              <a:tabLst>
                <a:tab pos="589915" algn="l"/>
                <a:tab pos="590550" algn="l"/>
                <a:tab pos="2482850" algn="l"/>
                <a:tab pos="3101340" algn="l"/>
                <a:tab pos="3769360" algn="l"/>
                <a:tab pos="5843270" algn="l"/>
              </a:tabLst>
            </a:pPr>
            <a:r>
              <a:rPr sz="4000" spc="-5" dirty="0">
                <a:latin typeface="Times New Roman"/>
                <a:cs typeface="Times New Roman"/>
              </a:rPr>
              <a:t>row</a:t>
            </a:r>
            <a:r>
              <a:rPr sz="4000" spc="-165" dirty="0">
                <a:latin typeface="Times New Roman"/>
                <a:cs typeface="Times New Roman"/>
              </a:rPr>
              <a:t> </a:t>
            </a:r>
            <a:r>
              <a:rPr sz="4800" b="1" dirty="0">
                <a:latin typeface="Times New Roman"/>
                <a:cs typeface="Times New Roman"/>
              </a:rPr>
              <a:t>i</a:t>
            </a:r>
            <a:r>
              <a:rPr sz="4800" b="1" spc="-204" dirty="0">
                <a:latin typeface="Times New Roman"/>
                <a:cs typeface="Times New Roman"/>
              </a:rPr>
              <a:t> </a:t>
            </a:r>
            <a:r>
              <a:rPr sz="4000" spc="5" dirty="0">
                <a:latin typeface="Times New Roman"/>
                <a:cs typeface="Times New Roman"/>
              </a:rPr>
              <a:t>of	</a:t>
            </a:r>
            <a:r>
              <a:rPr sz="4000" b="1" spc="-5" dirty="0">
                <a:latin typeface="Times New Roman"/>
                <a:cs typeface="Times New Roman"/>
              </a:rPr>
              <a:t>A	</a:t>
            </a:r>
            <a:r>
              <a:rPr sz="4000" spc="-5" dirty="0">
                <a:latin typeface="Times New Roman"/>
                <a:cs typeface="Times New Roman"/>
              </a:rPr>
              <a:t>=	column</a:t>
            </a:r>
            <a:r>
              <a:rPr sz="4000" spc="-165" dirty="0">
                <a:latin typeface="Times New Roman"/>
                <a:cs typeface="Times New Roman"/>
              </a:rPr>
              <a:t> </a:t>
            </a:r>
            <a:r>
              <a:rPr sz="4800" b="1" dirty="0">
                <a:latin typeface="Times New Roman"/>
                <a:cs typeface="Times New Roman"/>
              </a:rPr>
              <a:t>i	</a:t>
            </a:r>
            <a:r>
              <a:rPr sz="4000" dirty="0">
                <a:latin typeface="Times New Roman"/>
                <a:cs typeface="Times New Roman"/>
              </a:rPr>
              <a:t>of</a:t>
            </a:r>
            <a:r>
              <a:rPr sz="4000" spc="-155" dirty="0">
                <a:latin typeface="Times New Roman"/>
                <a:cs typeface="Times New Roman"/>
              </a:rPr>
              <a:t> </a:t>
            </a:r>
            <a:r>
              <a:rPr sz="4400" b="1" dirty="0">
                <a:latin typeface="Times New Roman"/>
                <a:cs typeface="Times New Roman"/>
              </a:rPr>
              <a:t>A</a:t>
            </a:r>
            <a:r>
              <a:rPr sz="4350" b="1" baseline="24904" dirty="0">
                <a:latin typeface="Times New Roman"/>
                <a:cs typeface="Times New Roman"/>
              </a:rPr>
              <a:t>T</a:t>
            </a:r>
            <a:endParaRPr sz="4350" baseline="24904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67432" y="5100307"/>
            <a:ext cx="37001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imes New Roman"/>
                <a:cs typeface="Times New Roman"/>
              </a:rPr>
              <a:t>for (</a:t>
            </a:r>
            <a:r>
              <a:rPr sz="4000" b="1" spc="-5" dirty="0">
                <a:latin typeface="Times New Roman"/>
                <a:cs typeface="Times New Roman"/>
              </a:rPr>
              <a:t>i </a:t>
            </a:r>
            <a:r>
              <a:rPr sz="4000" spc="-5" dirty="0">
                <a:latin typeface="Times New Roman"/>
                <a:cs typeface="Times New Roman"/>
              </a:rPr>
              <a:t>= </a:t>
            </a:r>
            <a:r>
              <a:rPr sz="4000" dirty="0">
                <a:latin typeface="Times New Roman"/>
                <a:cs typeface="Times New Roman"/>
              </a:rPr>
              <a:t>1,2,3, ..</a:t>
            </a:r>
            <a:r>
              <a:rPr sz="4000" spc="-7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n</a:t>
            </a:r>
            <a:r>
              <a:rPr sz="4000" dirty="0">
                <a:latin typeface="Times New Roman"/>
                <a:cs typeface="Times New Roman"/>
              </a:rPr>
              <a:t>)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11590" y="5913053"/>
            <a:ext cx="28130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805"/>
              </a:lnSpc>
            </a:pPr>
            <a:r>
              <a:rPr sz="4400" b="1" spc="5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11534" y="5152562"/>
            <a:ext cx="28130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805"/>
              </a:lnSpc>
            </a:pPr>
            <a:r>
              <a:rPr sz="4400" b="1" spc="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11478" y="4392071"/>
            <a:ext cx="28130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805"/>
              </a:lnSpc>
            </a:pPr>
            <a:r>
              <a:rPr sz="4400" b="1" spc="5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12261" y="3631580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9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0497" y="5913053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70442" y="5152562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7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0519" y="4387978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6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0519" y="3627501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09047" y="3167255"/>
            <a:ext cx="25527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360"/>
              </a:lnSpc>
            </a:pPr>
            <a:r>
              <a:rPr sz="4000" b="1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94647" y="3167255"/>
            <a:ext cx="25527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360"/>
              </a:lnSpc>
            </a:pPr>
            <a:r>
              <a:rPr sz="4000" b="1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56423" y="3167255"/>
            <a:ext cx="25527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360"/>
              </a:lnSpc>
            </a:pPr>
            <a:r>
              <a:rPr sz="4000" b="1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35173" y="3167255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9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08285" y="2406779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8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93886" y="2406779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7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55662" y="2406779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6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35173" y="2406779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08336" y="1646302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4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73428" y="5913053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73372" y="5152562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73452" y="4387978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73452" y="3627501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93937" y="1646302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3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69415" y="1696594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35223" y="1646302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618232" y="1562087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5">
                <a:moveTo>
                  <a:pt x="0" y="0"/>
                </a:moveTo>
                <a:lnTo>
                  <a:pt x="224027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618232" y="3843515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5">
                <a:moveTo>
                  <a:pt x="0" y="0"/>
                </a:moveTo>
                <a:lnTo>
                  <a:pt x="224027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618232" y="15620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54496" y="15620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25896" y="15620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25896" y="3843515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304036" y="2287262"/>
            <a:ext cx="4318635" cy="144653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4800" b="1" spc="-5" dirty="0">
                <a:latin typeface="Times New Roman"/>
                <a:cs typeface="Times New Roman"/>
              </a:rPr>
              <a:t>A </a:t>
            </a:r>
            <a:r>
              <a:rPr sz="4800" b="1" dirty="0">
                <a:latin typeface="Times New Roman"/>
                <a:cs typeface="Times New Roman"/>
              </a:rPr>
              <a:t>=</a:t>
            </a:r>
            <a:endParaRPr sz="4800">
              <a:latin typeface="Times New Roman"/>
              <a:cs typeface="Times New Roman"/>
            </a:endParaRPr>
          </a:p>
          <a:p>
            <a:pPr marL="2298065">
              <a:lnSpc>
                <a:spcPct val="100000"/>
              </a:lnSpc>
              <a:spcBef>
                <a:spcPts val="284"/>
              </a:spcBef>
              <a:tabLst>
                <a:tab pos="3136265" algn="l"/>
                <a:tab pos="405066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1	1	</a:t>
            </a:r>
            <a:r>
              <a:rPr sz="4000" b="1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Transpose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(2)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673095" y="14858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74604" y="16230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74604" y="17617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74604" y="19004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74604" y="20390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751489" y="2177783"/>
            <a:ext cx="60604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673095" y="14858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677950" y="1487394"/>
            <a:ext cx="586447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589004" y="16230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89004" y="17617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89004" y="19004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589004" y="20390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665890" y="2177783"/>
            <a:ext cx="606046" cy="1463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587496" y="14858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92350" y="1487394"/>
            <a:ext cx="586447" cy="1356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03404" y="16230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503404" y="17617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503404" y="19004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503404" y="20390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580290" y="2177783"/>
            <a:ext cx="607553" cy="14630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501896" y="14858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416296" y="1485887"/>
            <a:ext cx="699516" cy="13716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417804" y="1623047"/>
            <a:ext cx="760491" cy="13868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417804" y="1761731"/>
            <a:ext cx="760491" cy="1386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417804" y="1900415"/>
            <a:ext cx="760491" cy="1386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417804" y="2039099"/>
            <a:ext cx="760491" cy="13868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494690" y="2177783"/>
            <a:ext cx="606046" cy="14630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416296" y="14858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5190235" y="4621771"/>
            <a:ext cx="1236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latin typeface="Times New Roman"/>
                <a:cs typeface="Times New Roman"/>
              </a:rPr>
              <a:t>A</a:t>
            </a:r>
            <a:r>
              <a:rPr sz="4800" b="1" baseline="24305" dirty="0">
                <a:latin typeface="Times New Roman"/>
                <a:cs typeface="Times New Roman"/>
              </a:rPr>
              <a:t>T</a:t>
            </a:r>
            <a:r>
              <a:rPr sz="4800" b="1" spc="-97" baseline="24305" dirty="0">
                <a:latin typeface="Times New Roman"/>
                <a:cs typeface="Times New Roman"/>
              </a:rPr>
              <a:t> </a:t>
            </a:r>
            <a:r>
              <a:rPr sz="4800" b="1" dirty="0">
                <a:latin typeface="Times New Roman"/>
                <a:cs typeface="Times New Roman"/>
              </a:rPr>
              <a:t>=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619124" y="4229148"/>
            <a:ext cx="306070" cy="230695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4400" b="1" spc="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400" b="1" spc="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4400" b="1" spc="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864095" y="3543287"/>
            <a:ext cx="218440" cy="0"/>
          </a:xfrm>
          <a:custGeom>
            <a:avLst/>
            <a:gdLst/>
            <a:ahLst/>
            <a:cxnLst/>
            <a:rect l="l" t="t" r="r" b="b"/>
            <a:pathLst>
              <a:path w="218440">
                <a:moveTo>
                  <a:pt x="0" y="0"/>
                </a:moveTo>
                <a:lnTo>
                  <a:pt x="217932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864095" y="6585191"/>
            <a:ext cx="218440" cy="0"/>
          </a:xfrm>
          <a:custGeom>
            <a:avLst/>
            <a:gdLst/>
            <a:ahLst/>
            <a:cxnLst/>
            <a:rect l="l" t="t" r="r" b="b"/>
            <a:pathLst>
              <a:path w="218440">
                <a:moveTo>
                  <a:pt x="0" y="0"/>
                </a:moveTo>
                <a:lnTo>
                  <a:pt x="217931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864095" y="3543287"/>
            <a:ext cx="0" cy="3042285"/>
          </a:xfrm>
          <a:custGeom>
            <a:avLst/>
            <a:gdLst/>
            <a:ahLst/>
            <a:cxnLst/>
            <a:rect l="l" t="t" r="r" b="b"/>
            <a:pathLst>
              <a:path h="3042284">
                <a:moveTo>
                  <a:pt x="0" y="0"/>
                </a:moveTo>
                <a:lnTo>
                  <a:pt x="0" y="3041904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9485376" y="3543287"/>
            <a:ext cx="0" cy="3042285"/>
          </a:xfrm>
          <a:custGeom>
            <a:avLst/>
            <a:gdLst/>
            <a:ahLst/>
            <a:cxnLst/>
            <a:rect l="l" t="t" r="r" b="b"/>
            <a:pathLst>
              <a:path h="3042284">
                <a:moveTo>
                  <a:pt x="0" y="0"/>
                </a:moveTo>
                <a:lnTo>
                  <a:pt x="0" y="3041904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9302495" y="3543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302495" y="658519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940295" y="3428987"/>
            <a:ext cx="699516" cy="13716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941804" y="3566147"/>
            <a:ext cx="760491" cy="13868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941804" y="3704831"/>
            <a:ext cx="760491" cy="13868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941804" y="3843515"/>
            <a:ext cx="760491" cy="13868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941804" y="3982199"/>
            <a:ext cx="760491" cy="13868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018690" y="4120883"/>
            <a:ext cx="607553" cy="14630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940295" y="34289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030750" y="4306794"/>
            <a:ext cx="586447" cy="13565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941804" y="4442447"/>
            <a:ext cx="760491" cy="13868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941804" y="4581131"/>
            <a:ext cx="760491" cy="13868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941804" y="4719815"/>
            <a:ext cx="760491" cy="13868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941804" y="4858499"/>
            <a:ext cx="760491" cy="13868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018690" y="4997183"/>
            <a:ext cx="607553" cy="1463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940295" y="4305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199"/>
                </a:lnTo>
                <a:lnTo>
                  <a:pt x="539496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940295" y="5143487"/>
            <a:ext cx="699516" cy="13716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941804" y="5280647"/>
            <a:ext cx="760491" cy="13868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941804" y="5419331"/>
            <a:ext cx="760491" cy="13868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941804" y="5558015"/>
            <a:ext cx="760491" cy="13868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941804" y="5696699"/>
            <a:ext cx="760491" cy="13868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018690" y="5835383"/>
            <a:ext cx="606046" cy="14630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940295" y="5143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199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940295" y="5981687"/>
            <a:ext cx="699516" cy="13716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941804" y="6118847"/>
            <a:ext cx="760491" cy="13868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941804" y="6257531"/>
            <a:ext cx="760491" cy="13868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941804" y="6396220"/>
            <a:ext cx="760491" cy="13868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940295" y="6534904"/>
            <a:ext cx="762000" cy="13868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018690" y="6673588"/>
            <a:ext cx="607553" cy="14629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940295" y="59816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5" y="838199"/>
                </a:lnTo>
                <a:lnTo>
                  <a:pt x="761999" y="615695"/>
                </a:lnTo>
                <a:lnTo>
                  <a:pt x="761999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673095" y="2324087"/>
            <a:ext cx="699516" cy="13716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674604" y="2461247"/>
            <a:ext cx="760491" cy="13868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674604" y="2599931"/>
            <a:ext cx="760491" cy="13868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674604" y="2738615"/>
            <a:ext cx="760491" cy="13868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74604" y="2877299"/>
            <a:ext cx="760491" cy="13868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751489" y="3015983"/>
            <a:ext cx="606046" cy="14630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673095" y="2324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587496" y="2324087"/>
            <a:ext cx="699516" cy="13716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589004" y="2461247"/>
            <a:ext cx="760491" cy="138684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589004" y="2599931"/>
            <a:ext cx="760491" cy="13868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589004" y="2738615"/>
            <a:ext cx="760491" cy="13868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589004" y="2877299"/>
            <a:ext cx="760491" cy="138684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665890" y="3015983"/>
            <a:ext cx="604538" cy="14630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587496" y="2324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01896" y="2324087"/>
            <a:ext cx="699516" cy="137160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03404" y="2461247"/>
            <a:ext cx="760491" cy="138684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03404" y="2599931"/>
            <a:ext cx="760491" cy="138684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503404" y="2738615"/>
            <a:ext cx="760491" cy="138684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503404" y="2877299"/>
            <a:ext cx="760491" cy="138684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580290" y="3015983"/>
            <a:ext cx="607553" cy="146304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501896" y="2324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416296" y="2324087"/>
            <a:ext cx="699516" cy="137160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417804" y="2461247"/>
            <a:ext cx="760491" cy="138684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417804" y="2599931"/>
            <a:ext cx="760491" cy="138684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417804" y="2738615"/>
            <a:ext cx="760491" cy="138684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417804" y="2877299"/>
            <a:ext cx="760491" cy="138684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494690" y="3015983"/>
            <a:ext cx="607553" cy="146304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416296" y="2324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673095" y="3162287"/>
            <a:ext cx="699516" cy="137160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674604" y="3299447"/>
            <a:ext cx="760491" cy="138684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674604" y="3438131"/>
            <a:ext cx="760491" cy="138684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674604" y="3576815"/>
            <a:ext cx="760491" cy="138684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673095" y="3715499"/>
            <a:ext cx="762000" cy="138684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673095" y="3854183"/>
            <a:ext cx="699516" cy="146304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673095" y="3162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587496" y="3162287"/>
            <a:ext cx="699516" cy="137160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587496" y="3299447"/>
            <a:ext cx="762000" cy="138684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587496" y="3438131"/>
            <a:ext cx="762000" cy="138684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587496" y="3576815"/>
            <a:ext cx="762000" cy="138684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587496" y="3715499"/>
            <a:ext cx="762000" cy="138684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665890" y="3854183"/>
            <a:ext cx="606046" cy="146304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587496" y="3162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501896" y="3162287"/>
            <a:ext cx="699516" cy="137160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501896" y="3299447"/>
            <a:ext cx="762000" cy="138684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501896" y="3438131"/>
            <a:ext cx="762000" cy="138684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501896" y="3576815"/>
            <a:ext cx="762000" cy="138684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501896" y="3715499"/>
            <a:ext cx="762000" cy="138684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581797" y="3854183"/>
            <a:ext cx="604538" cy="146304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501896" y="3162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416296" y="3162287"/>
            <a:ext cx="699516" cy="137160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416296" y="3299447"/>
            <a:ext cx="762000" cy="138684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416296" y="3438131"/>
            <a:ext cx="762000" cy="138684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416296" y="3576815"/>
            <a:ext cx="762000" cy="138684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416296" y="3715499"/>
            <a:ext cx="762000" cy="138684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416296" y="3854183"/>
            <a:ext cx="699516" cy="146304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416296" y="3162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868950" y="3468594"/>
            <a:ext cx="586447" cy="135652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780004" y="3604247"/>
            <a:ext cx="760491" cy="138684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780004" y="3742931"/>
            <a:ext cx="760491" cy="138684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780004" y="3881615"/>
            <a:ext cx="760491" cy="138684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780004" y="4020299"/>
            <a:ext cx="760491" cy="138684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7856890" y="4158983"/>
            <a:ext cx="606046" cy="146304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7778495" y="3467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7868950" y="4344894"/>
            <a:ext cx="586447" cy="135652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7780004" y="4480547"/>
            <a:ext cx="760491" cy="138684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7780004" y="4619231"/>
            <a:ext cx="760491" cy="138684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7780004" y="4757915"/>
            <a:ext cx="760491" cy="138684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7780004" y="4896599"/>
            <a:ext cx="760491" cy="138684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7856890" y="5035283"/>
            <a:ext cx="606046" cy="146303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7778495" y="43433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199"/>
                </a:lnTo>
                <a:lnTo>
                  <a:pt x="539496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7778495" y="5181587"/>
            <a:ext cx="699516" cy="137160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7780004" y="5318747"/>
            <a:ext cx="760491" cy="138684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7780004" y="5457431"/>
            <a:ext cx="760491" cy="138684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7780004" y="5596115"/>
            <a:ext cx="760491" cy="138684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7780004" y="5734799"/>
            <a:ext cx="760491" cy="138684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7856890" y="5873483"/>
            <a:ext cx="607553" cy="146303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7778495" y="51815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199"/>
                </a:lnTo>
                <a:lnTo>
                  <a:pt x="539496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7778495" y="6019787"/>
            <a:ext cx="699516" cy="137160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7780004" y="6156947"/>
            <a:ext cx="760491" cy="138684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7780004" y="6295636"/>
            <a:ext cx="760491" cy="138684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7780004" y="6434320"/>
            <a:ext cx="760491" cy="138684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7780004" y="6573004"/>
            <a:ext cx="760491" cy="138684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7856890" y="6711688"/>
            <a:ext cx="606046" cy="146298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7778495" y="60197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8616695" y="3390887"/>
            <a:ext cx="699516" cy="137160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616695" y="3528047"/>
            <a:ext cx="762000" cy="138684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8618204" y="3666731"/>
            <a:ext cx="760491" cy="138684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8618204" y="3805415"/>
            <a:ext cx="760491" cy="138684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8618204" y="3944099"/>
            <a:ext cx="760491" cy="138684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696597" y="4082783"/>
            <a:ext cx="606046" cy="146304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8616695" y="33908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8616695" y="4267187"/>
            <a:ext cx="699516" cy="137160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616695" y="4404347"/>
            <a:ext cx="762000" cy="138684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8616695" y="4543031"/>
            <a:ext cx="762000" cy="138684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8616695" y="4681715"/>
            <a:ext cx="762000" cy="138684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8616695" y="4820399"/>
            <a:ext cx="762000" cy="138684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8616695" y="4959083"/>
            <a:ext cx="699516" cy="146303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8616695" y="42671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8616695" y="5105387"/>
            <a:ext cx="699516" cy="137160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616695" y="5242547"/>
            <a:ext cx="762000" cy="138684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8616695" y="5381231"/>
            <a:ext cx="762000" cy="138684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616695" y="5519915"/>
            <a:ext cx="762000" cy="138684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8616695" y="5658599"/>
            <a:ext cx="762000" cy="138684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616695" y="5797283"/>
            <a:ext cx="699516" cy="146303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616695" y="51053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199"/>
                </a:lnTo>
                <a:lnTo>
                  <a:pt x="539496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616695" y="5943587"/>
            <a:ext cx="699516" cy="137160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616695" y="6080747"/>
            <a:ext cx="762000" cy="138684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616695" y="6219431"/>
            <a:ext cx="762000" cy="138684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616695" y="6358120"/>
            <a:ext cx="762000" cy="138684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616695" y="6496804"/>
            <a:ext cx="762000" cy="138684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695090" y="6635488"/>
            <a:ext cx="607553" cy="146298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616695" y="59435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 txBox="1">
            <a:spLocks noGrp="1"/>
          </p:cNvSpPr>
          <p:nvPr>
            <p:ph type="sldNum" sz="quarter" idx="7"/>
          </p:nvPr>
        </p:nvSpPr>
        <p:spPr>
          <a:xfrm>
            <a:off x="8856830" y="7039465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4572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360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Transpose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(3)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674050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380236" y="1276591"/>
            <a:ext cx="8072755" cy="4594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marR="948055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Matrix A' is the transpose of matrix A  </a:t>
            </a:r>
            <a:r>
              <a:rPr sz="3600" dirty="0">
                <a:latin typeface="Times New Roman"/>
                <a:cs typeface="Times New Roman"/>
              </a:rPr>
              <a:t>if and only if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:</a:t>
            </a:r>
            <a:endParaRPr sz="3600">
              <a:latin typeface="Times New Roman"/>
              <a:cs typeface="Times New Roman"/>
            </a:endParaRPr>
          </a:p>
          <a:p>
            <a:pPr marL="165100" marR="915035">
              <a:lnSpc>
                <a:spcPts val="4330"/>
              </a:lnSpc>
              <a:spcBef>
                <a:spcPts val="135"/>
              </a:spcBef>
            </a:pPr>
            <a:r>
              <a:rPr sz="3600" spc="-5" dirty="0">
                <a:latin typeface="Times New Roman"/>
                <a:cs typeface="Times New Roman"/>
              </a:rPr>
              <a:t>The i</a:t>
            </a:r>
            <a:r>
              <a:rPr sz="3600" spc="-7" baseline="25462" dirty="0">
                <a:latin typeface="Times New Roman"/>
                <a:cs typeface="Times New Roman"/>
              </a:rPr>
              <a:t>th </a:t>
            </a:r>
            <a:r>
              <a:rPr sz="3600" spc="-5" dirty="0">
                <a:latin typeface="Times New Roman"/>
                <a:cs typeface="Times New Roman"/>
              </a:rPr>
              <a:t>row of A </a:t>
            </a:r>
            <a:r>
              <a:rPr sz="3600" dirty="0">
                <a:latin typeface="Times New Roman"/>
                <a:cs typeface="Times New Roman"/>
              </a:rPr>
              <a:t>= </a:t>
            </a:r>
            <a:r>
              <a:rPr sz="3600" spc="-5" dirty="0">
                <a:latin typeface="Times New Roman"/>
                <a:cs typeface="Times New Roman"/>
              </a:rPr>
              <a:t>the </a:t>
            </a:r>
            <a:r>
              <a:rPr sz="3600" dirty="0">
                <a:latin typeface="Times New Roman"/>
                <a:cs typeface="Times New Roman"/>
              </a:rPr>
              <a:t>i</a:t>
            </a:r>
            <a:r>
              <a:rPr sz="3600" baseline="25462" dirty="0">
                <a:latin typeface="Times New Roman"/>
                <a:cs typeface="Times New Roman"/>
              </a:rPr>
              <a:t>th </a:t>
            </a:r>
            <a:r>
              <a:rPr sz="3600" dirty="0">
                <a:latin typeface="Times New Roman"/>
                <a:cs typeface="Times New Roman"/>
              </a:rPr>
              <a:t>column of </a:t>
            </a:r>
            <a:r>
              <a:rPr sz="3600" spc="-5" dirty="0">
                <a:latin typeface="Times New Roman"/>
                <a:cs typeface="Times New Roman"/>
              </a:rPr>
              <a:t>A'  for (i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1,2,3,..n)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5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4000" spc="-5" dirty="0">
                <a:latin typeface="Times New Roman"/>
                <a:cs typeface="Times New Roman"/>
              </a:rPr>
              <a:t>Transposing a matrix means converting  </a:t>
            </a:r>
            <a:r>
              <a:rPr sz="4000" dirty="0">
                <a:latin typeface="Times New Roman"/>
                <a:cs typeface="Times New Roman"/>
              </a:rPr>
              <a:t>and </a:t>
            </a:r>
            <a:r>
              <a:rPr sz="4000" b="1" spc="-5" dirty="0">
                <a:latin typeface="Times New Roman"/>
                <a:cs typeface="Times New Roman"/>
              </a:rPr>
              <a:t>m x n </a:t>
            </a:r>
            <a:r>
              <a:rPr sz="4000" spc="-5" dirty="0">
                <a:latin typeface="Times New Roman"/>
                <a:cs typeface="Times New Roman"/>
              </a:rPr>
              <a:t>matrix into an </a:t>
            </a:r>
            <a:r>
              <a:rPr sz="4000" b="1" spc="-5" dirty="0">
                <a:latin typeface="Times New Roman"/>
                <a:cs typeface="Times New Roman"/>
              </a:rPr>
              <a:t>n x m </a:t>
            </a:r>
            <a:r>
              <a:rPr sz="4000" spc="-5" dirty="0">
                <a:latin typeface="Times New Roman"/>
                <a:cs typeface="Times New Roman"/>
              </a:rPr>
              <a:t>matrix,  by “flipping” </a:t>
            </a:r>
            <a:r>
              <a:rPr sz="4000" dirty="0">
                <a:latin typeface="Times New Roman"/>
                <a:cs typeface="Times New Roman"/>
              </a:rPr>
              <a:t>t</a:t>
            </a:r>
            <a:r>
              <a:rPr sz="4000" spc="-5" dirty="0">
                <a:latin typeface="Times New Roman"/>
                <a:cs typeface="Times New Roman"/>
              </a:rPr>
              <a:t>he rows and</a:t>
            </a:r>
            <a:r>
              <a:rPr sz="400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columns</a:t>
            </a:r>
            <a:r>
              <a:rPr sz="1600" spc="-5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4572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360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Transpose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(4)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06495" y="1485887"/>
            <a:ext cx="685800" cy="2289175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2384" rIns="0" bIns="0" rtlCol="0">
            <a:spAutoFit/>
          </a:bodyPr>
          <a:lstStyle/>
          <a:p>
            <a:pPr marL="249554">
              <a:lnSpc>
                <a:spcPct val="100000"/>
              </a:lnSpc>
              <a:spcBef>
                <a:spcPts val="254"/>
              </a:spcBef>
            </a:pPr>
            <a:r>
              <a:rPr sz="4400" b="1" dirty="0">
                <a:latin typeface="Times New Roman"/>
                <a:cs typeface="Times New Roman"/>
              </a:rPr>
              <a:t>7</a:t>
            </a:r>
            <a:endParaRPr sz="4400" dirty="0">
              <a:latin typeface="Times New Roman"/>
              <a:cs typeface="Times New Roman"/>
            </a:endParaRPr>
          </a:p>
          <a:p>
            <a:pPr marL="249554">
              <a:lnSpc>
                <a:spcPct val="100000"/>
              </a:lnSpc>
              <a:spcBef>
                <a:spcPts val="705"/>
              </a:spcBef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 dirty="0">
              <a:latin typeface="Times New Roman"/>
              <a:cs typeface="Times New Roman"/>
            </a:endParaRPr>
          </a:p>
          <a:p>
            <a:pPr marL="249554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97096" y="1481315"/>
            <a:ext cx="685800" cy="229108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290"/>
              </a:spcBef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 dirty="0">
              <a:latin typeface="Times New Roman"/>
              <a:cs typeface="Times New Roman"/>
            </a:endParaRPr>
          </a:p>
          <a:p>
            <a:pPr marL="7874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 dirty="0">
              <a:latin typeface="Times New Roman"/>
              <a:cs typeface="Times New Roman"/>
            </a:endParaRPr>
          </a:p>
          <a:p>
            <a:pPr marL="78740">
              <a:lnSpc>
                <a:spcPct val="100000"/>
              </a:lnSpc>
              <a:spcBef>
                <a:spcPts val="7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92095" y="1481315"/>
            <a:ext cx="685800" cy="229108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7465" rIns="0" bIns="0" rtlCol="0">
            <a:spAutoFit/>
          </a:bodyPr>
          <a:lstStyle/>
          <a:p>
            <a:pPr marL="234315">
              <a:lnSpc>
                <a:spcPct val="100000"/>
              </a:lnSpc>
              <a:spcBef>
                <a:spcPts val="295"/>
              </a:spcBef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 dirty="0">
              <a:latin typeface="Times New Roman"/>
              <a:cs typeface="Times New Roman"/>
            </a:endParaRPr>
          </a:p>
          <a:p>
            <a:pPr marL="234315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6</a:t>
            </a:r>
            <a:endParaRPr sz="4000" dirty="0">
              <a:latin typeface="Times New Roman"/>
              <a:cs typeface="Times New Roman"/>
            </a:endParaRPr>
          </a:p>
          <a:p>
            <a:pPr marL="234315">
              <a:lnSpc>
                <a:spcPct val="100000"/>
              </a:lnSpc>
              <a:spcBef>
                <a:spcPts val="1180"/>
              </a:spcBef>
            </a:pPr>
            <a:r>
              <a:rPr sz="4400" b="1" dirty="0">
                <a:latin typeface="Times New Roman"/>
                <a:cs typeface="Times New Roman"/>
              </a:rPr>
              <a:t>6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1496" y="1481315"/>
            <a:ext cx="685800" cy="229108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7465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295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 dirty="0">
              <a:latin typeface="Times New Roman"/>
              <a:cs typeface="Times New Roman"/>
            </a:endParaRPr>
          </a:p>
          <a:p>
            <a:pPr marL="212725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 dirty="0">
              <a:latin typeface="Times New Roman"/>
              <a:cs typeface="Times New Roman"/>
            </a:endParaRPr>
          </a:p>
          <a:p>
            <a:pPr marL="212725">
              <a:lnSpc>
                <a:spcPct val="100000"/>
              </a:lnSpc>
              <a:spcBef>
                <a:spcPts val="1185"/>
              </a:spcBef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72896" y="1490459"/>
            <a:ext cx="349250" cy="0"/>
          </a:xfrm>
          <a:custGeom>
            <a:avLst/>
            <a:gdLst/>
            <a:ahLst/>
            <a:cxnLst/>
            <a:rect l="l" t="t" r="r" b="b"/>
            <a:pathLst>
              <a:path w="349250">
                <a:moveTo>
                  <a:pt x="0" y="0"/>
                </a:moveTo>
                <a:lnTo>
                  <a:pt x="3489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72896" y="3771887"/>
            <a:ext cx="349250" cy="0"/>
          </a:xfrm>
          <a:custGeom>
            <a:avLst/>
            <a:gdLst/>
            <a:ahLst/>
            <a:cxnLst/>
            <a:rect l="l" t="t" r="r" b="b"/>
            <a:pathLst>
              <a:path w="349250">
                <a:moveTo>
                  <a:pt x="0" y="0"/>
                </a:moveTo>
                <a:lnTo>
                  <a:pt x="3489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72896" y="1490459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49011" y="1490459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52415" y="1490459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52415" y="3771887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30696" y="3314687"/>
            <a:ext cx="2514600" cy="518159"/>
          </a:xfrm>
          <a:custGeom>
            <a:avLst/>
            <a:gdLst/>
            <a:ahLst/>
            <a:cxnLst/>
            <a:rect l="l" t="t" r="r" b="b"/>
            <a:pathLst>
              <a:path w="2514600" h="518160">
                <a:moveTo>
                  <a:pt x="0" y="518160"/>
                </a:moveTo>
                <a:lnTo>
                  <a:pt x="0" y="0"/>
                </a:lnTo>
                <a:lnTo>
                  <a:pt x="2514600" y="0"/>
                </a:lnTo>
                <a:lnTo>
                  <a:pt x="2514600" y="518160"/>
                </a:lnTo>
                <a:lnTo>
                  <a:pt x="0" y="518160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362222" y="3254743"/>
            <a:ext cx="22898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50290" algn="l"/>
                <a:tab pos="202247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2	5	1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30696" y="4076687"/>
            <a:ext cx="2514600" cy="518159"/>
          </a:xfrm>
          <a:custGeom>
            <a:avLst/>
            <a:gdLst/>
            <a:ahLst/>
            <a:cxnLst/>
            <a:rect l="l" t="t" r="r" b="b"/>
            <a:pathLst>
              <a:path w="2514600" h="518160">
                <a:moveTo>
                  <a:pt x="0" y="518160"/>
                </a:moveTo>
                <a:lnTo>
                  <a:pt x="0" y="0"/>
                </a:lnTo>
                <a:lnTo>
                  <a:pt x="2514600" y="0"/>
                </a:lnTo>
                <a:lnTo>
                  <a:pt x="2514600" y="518160"/>
                </a:lnTo>
                <a:lnTo>
                  <a:pt x="0" y="518160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362222" y="3940543"/>
            <a:ext cx="22898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50290" algn="l"/>
                <a:tab pos="202247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5	6	6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330696" y="4762487"/>
            <a:ext cx="2514600" cy="518159"/>
          </a:xfrm>
          <a:custGeom>
            <a:avLst/>
            <a:gdLst/>
            <a:ahLst/>
            <a:cxnLst/>
            <a:rect l="l" t="t" r="r" b="b"/>
            <a:pathLst>
              <a:path w="2514600" h="518160">
                <a:moveTo>
                  <a:pt x="0" y="518160"/>
                </a:moveTo>
                <a:lnTo>
                  <a:pt x="0" y="0"/>
                </a:lnTo>
                <a:lnTo>
                  <a:pt x="2514600" y="0"/>
                </a:lnTo>
                <a:lnTo>
                  <a:pt x="2514600" y="518159"/>
                </a:lnTo>
                <a:lnTo>
                  <a:pt x="0" y="518160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330696" y="5462003"/>
            <a:ext cx="2514600" cy="520065"/>
          </a:xfrm>
          <a:custGeom>
            <a:avLst/>
            <a:gdLst/>
            <a:ahLst/>
            <a:cxnLst/>
            <a:rect l="l" t="t" r="r" b="b"/>
            <a:pathLst>
              <a:path w="2514600" h="520064">
                <a:moveTo>
                  <a:pt x="0" y="519684"/>
                </a:moveTo>
                <a:lnTo>
                  <a:pt x="0" y="0"/>
                </a:lnTo>
                <a:lnTo>
                  <a:pt x="2514600" y="0"/>
                </a:lnTo>
                <a:lnTo>
                  <a:pt x="2514600" y="519683"/>
                </a:lnTo>
                <a:lnTo>
                  <a:pt x="0" y="519684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362222" y="4563249"/>
            <a:ext cx="2336800" cy="136969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0"/>
              </a:spcBef>
              <a:tabLst>
                <a:tab pos="1050290" algn="l"/>
                <a:tab pos="202247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7	8	4</a:t>
            </a:r>
            <a:endParaRPr sz="4000" dirty="0">
              <a:latin typeface="Times New Roman"/>
              <a:cs typeface="Times New Roman"/>
            </a:endParaRPr>
          </a:p>
          <a:p>
            <a:pPr marL="59690">
              <a:lnSpc>
                <a:spcPct val="100000"/>
              </a:lnSpc>
              <a:spcBef>
                <a:spcPts val="495"/>
              </a:spcBef>
              <a:tabLst>
                <a:tab pos="1050290" algn="l"/>
                <a:tab pos="2069464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8	3	0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025896" y="3162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25896" y="6210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025896" y="3162287"/>
            <a:ext cx="0" cy="3048000"/>
          </a:xfrm>
          <a:custGeom>
            <a:avLst/>
            <a:gdLst/>
            <a:ahLst/>
            <a:cxnLst/>
            <a:rect l="l" t="t" r="r" b="b"/>
            <a:pathLst>
              <a:path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93123" y="3162287"/>
            <a:ext cx="0" cy="3048000"/>
          </a:xfrm>
          <a:custGeom>
            <a:avLst/>
            <a:gdLst/>
            <a:ahLst/>
            <a:cxnLst/>
            <a:rect l="l" t="t" r="r" b="b"/>
            <a:pathLst>
              <a:path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810243" y="3162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810243" y="6210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370835" y="4019791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 x</a:t>
            </a:r>
            <a:r>
              <a:rPr sz="36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4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xfrm>
            <a:off x="9129796" y="678385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8543035" y="2495806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4 x</a:t>
            </a:r>
            <a:r>
              <a:rPr sz="36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53896" y="800087"/>
            <a:ext cx="7772400" cy="838200"/>
          </a:xfrm>
          <a:custGeom>
            <a:avLst/>
            <a:gdLst/>
            <a:ahLst/>
            <a:cxnLst/>
            <a:rect l="l" t="t" r="r" b="b"/>
            <a:pathLst>
              <a:path w="7772400" h="838200">
                <a:moveTo>
                  <a:pt x="0" y="838200"/>
                </a:moveTo>
                <a:lnTo>
                  <a:pt x="0" y="0"/>
                </a:lnTo>
                <a:lnTo>
                  <a:pt x="7772400" y="0"/>
                </a:lnTo>
                <a:lnTo>
                  <a:pt x="7772400" y="838200"/>
                </a:lnTo>
                <a:lnTo>
                  <a:pt x="0" y="8382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53896" y="800087"/>
            <a:ext cx="7772400" cy="838200"/>
          </a:xfrm>
          <a:custGeom>
            <a:avLst/>
            <a:gdLst/>
            <a:ahLst/>
            <a:cxnLst/>
            <a:rect l="l" t="t" r="r" b="b"/>
            <a:pathLst>
              <a:path w="7772400" h="838200">
                <a:moveTo>
                  <a:pt x="7772400" y="838200"/>
                </a:moveTo>
                <a:lnTo>
                  <a:pt x="7772400" y="0"/>
                </a:lnTo>
                <a:lnTo>
                  <a:pt x="0" y="0"/>
                </a:lnTo>
                <a:lnTo>
                  <a:pt x="0" y="838200"/>
                </a:lnTo>
                <a:lnTo>
                  <a:pt x="7772400" y="838200"/>
                </a:lnTo>
                <a:close/>
              </a:path>
            </a:pathLst>
          </a:custGeom>
          <a:solidFill>
            <a:schemeClr val="accent1"/>
          </a:solidFill>
          <a:ln w="1270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863587"/>
            <a:ext cx="7772400" cy="7112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33655" rIns="0" bIns="0" rtlCol="0">
            <a:spAutoFit/>
          </a:bodyPr>
          <a:lstStyle/>
          <a:p>
            <a:pPr marL="1098550">
              <a:lnSpc>
                <a:spcPct val="100000"/>
              </a:lnSpc>
              <a:spcBef>
                <a:spcPts val="265"/>
              </a:spcBef>
            </a:pP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Crash course on Matrices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2</a:t>
            </a:fld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99435" y="1840471"/>
            <a:ext cx="4921885" cy="4143375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387350" indent="-374650">
              <a:lnSpc>
                <a:spcPct val="100000"/>
              </a:lnSpc>
              <a:spcBef>
                <a:spcPts val="226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Definitions and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Terms</a:t>
            </a:r>
            <a:endParaRPr sz="3600" dirty="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216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Special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Matrices</a:t>
            </a:r>
          </a:p>
          <a:p>
            <a:pPr marL="387350" indent="-374650">
              <a:lnSpc>
                <a:spcPct val="100000"/>
              </a:lnSpc>
              <a:spcBef>
                <a:spcPts val="217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Matrix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Algebra</a:t>
            </a:r>
            <a:endParaRPr sz="3600" dirty="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217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Determinant </a:t>
            </a:r>
            <a:r>
              <a:rPr sz="3600" dirty="0">
                <a:latin typeface="Times New Roman"/>
                <a:cs typeface="Times New Roman"/>
              </a:rPr>
              <a:t>and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Inverse</a:t>
            </a:r>
          </a:p>
          <a:p>
            <a:pPr marL="387350" indent="-374650">
              <a:lnSpc>
                <a:spcPct val="100000"/>
              </a:lnSpc>
              <a:spcBef>
                <a:spcPts val="216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Application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Examples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54496" y="4076687"/>
            <a:ext cx="2590800" cy="579120"/>
          </a:xfrm>
          <a:custGeom>
            <a:avLst/>
            <a:gdLst/>
            <a:ahLst/>
            <a:cxnLst/>
            <a:rect l="l" t="t" r="r" b="b"/>
            <a:pathLst>
              <a:path w="2590800" h="579120">
                <a:moveTo>
                  <a:pt x="0" y="579120"/>
                </a:moveTo>
                <a:lnTo>
                  <a:pt x="0" y="0"/>
                </a:lnTo>
                <a:lnTo>
                  <a:pt x="2590800" y="0"/>
                </a:lnTo>
                <a:lnTo>
                  <a:pt x="2590800" y="579120"/>
                </a:lnTo>
                <a:lnTo>
                  <a:pt x="0" y="579120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54496" y="3238487"/>
            <a:ext cx="2590800" cy="579120"/>
          </a:xfrm>
          <a:custGeom>
            <a:avLst/>
            <a:gdLst/>
            <a:ahLst/>
            <a:cxnLst/>
            <a:rect l="l" t="t" r="r" b="b"/>
            <a:pathLst>
              <a:path w="2590800" h="579120">
                <a:moveTo>
                  <a:pt x="0" y="579120"/>
                </a:moveTo>
                <a:lnTo>
                  <a:pt x="0" y="0"/>
                </a:lnTo>
                <a:lnTo>
                  <a:pt x="2590800" y="0"/>
                </a:lnTo>
                <a:lnTo>
                  <a:pt x="2590800" y="579120"/>
                </a:lnTo>
                <a:lnTo>
                  <a:pt x="0" y="579120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53896" y="571487"/>
            <a:ext cx="7772400" cy="457200"/>
          </a:xfrm>
          <a:prstGeom prst="rect">
            <a:avLst/>
          </a:prstGeom>
          <a:solidFill>
            <a:srgbClr val="3838CA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360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Transpose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(5)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06495" y="1485887"/>
            <a:ext cx="685800" cy="2289175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27939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219"/>
              </a:spcBef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  <a:p>
            <a:pPr marL="160020">
              <a:lnSpc>
                <a:spcPct val="100000"/>
              </a:lnSpc>
              <a:spcBef>
                <a:spcPts val="705"/>
              </a:spcBef>
            </a:pPr>
            <a:r>
              <a:rPr sz="4400" b="1" dirty="0">
                <a:latin typeface="Times New Roman"/>
                <a:cs typeface="Times New Roman"/>
              </a:rPr>
              <a:t>6</a:t>
            </a:r>
            <a:endParaRPr sz="4400">
              <a:latin typeface="Times New Roman"/>
              <a:cs typeface="Times New Roman"/>
            </a:endParaRPr>
          </a:p>
          <a:p>
            <a:pPr marL="16002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9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2095" y="1481315"/>
            <a:ext cx="685800" cy="229108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3019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259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  <a:p>
            <a:pPr marL="180975">
              <a:lnSpc>
                <a:spcPct val="100000"/>
              </a:lnSpc>
              <a:spcBef>
                <a:spcPts val="1185"/>
              </a:spcBef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>
              <a:latin typeface="Times New Roman"/>
              <a:cs typeface="Times New Roman"/>
            </a:endParaRPr>
          </a:p>
          <a:p>
            <a:pPr marL="180975">
              <a:lnSpc>
                <a:spcPct val="100000"/>
              </a:lnSpc>
              <a:spcBef>
                <a:spcPts val="1185"/>
              </a:spcBef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01496" y="1481315"/>
            <a:ext cx="685800" cy="229108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3019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259"/>
              </a:spcBef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  <a:p>
            <a:pPr marL="198120">
              <a:lnSpc>
                <a:spcPct val="100000"/>
              </a:lnSpc>
              <a:spcBef>
                <a:spcPts val="1185"/>
              </a:spcBef>
            </a:pPr>
            <a:r>
              <a:rPr sz="4000" b="1" spc="-5" dirty="0">
                <a:latin typeface="Times New Roman"/>
                <a:cs typeface="Times New Roman"/>
              </a:rPr>
              <a:t>4</a:t>
            </a:r>
            <a:endParaRPr sz="4000">
              <a:latin typeface="Times New Roman"/>
              <a:cs typeface="Times New Roman"/>
            </a:endParaRPr>
          </a:p>
          <a:p>
            <a:pPr marL="198120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7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72896" y="1485887"/>
            <a:ext cx="335280" cy="0"/>
          </a:xfrm>
          <a:custGeom>
            <a:avLst/>
            <a:gdLst/>
            <a:ahLst/>
            <a:cxnLst/>
            <a:rect l="l" t="t" r="r" b="b"/>
            <a:pathLst>
              <a:path w="335280">
                <a:moveTo>
                  <a:pt x="0" y="0"/>
                </a:moveTo>
                <a:lnTo>
                  <a:pt x="3352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72896" y="3767315"/>
            <a:ext cx="335280" cy="0"/>
          </a:xfrm>
          <a:custGeom>
            <a:avLst/>
            <a:gdLst/>
            <a:ahLst/>
            <a:cxnLst/>
            <a:rect l="l" t="t" r="r" b="b"/>
            <a:pathLst>
              <a:path w="335280">
                <a:moveTo>
                  <a:pt x="0" y="0"/>
                </a:moveTo>
                <a:lnTo>
                  <a:pt x="3352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72896" y="14858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73296" y="14858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84320" y="1485887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897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84320" y="3767315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897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362222" y="3254743"/>
            <a:ext cx="22898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50290" algn="l"/>
                <a:tab pos="202247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1	4	7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85099" y="4003040"/>
            <a:ext cx="2667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8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12735" y="3999979"/>
            <a:ext cx="2927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5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74891" y="4003027"/>
            <a:ext cx="2667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54496" y="4838687"/>
            <a:ext cx="2514600" cy="57912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0" rIns="0" bIns="0" rtlCol="0">
            <a:spAutoFit/>
          </a:bodyPr>
          <a:lstStyle/>
          <a:p>
            <a:pPr marL="120014">
              <a:lnSpc>
                <a:spcPts val="4315"/>
              </a:lnSpc>
              <a:tabLst>
                <a:tab pos="1157605" algn="l"/>
                <a:tab pos="21304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3	6	9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25896" y="32430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25896" y="55244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25896" y="3243059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993123" y="3243059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10243" y="32430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810243" y="55244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370835" y="4019791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 x</a:t>
            </a:r>
            <a:r>
              <a:rPr sz="36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5" dirty="0"/>
              <a:t>KM134</a:t>
            </a: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8543035" y="2419591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 x</a:t>
            </a:r>
            <a:r>
              <a:rPr sz="36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6436" y="1974583"/>
            <a:ext cx="7407909" cy="3204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An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orthogonal matrix </a:t>
            </a:r>
            <a:r>
              <a:rPr sz="4000" spc="-5" dirty="0"/>
              <a:t>is a square  matrix which produces a unit matrix  if it is multiplied by its own  transpose:</a:t>
            </a:r>
            <a:endParaRPr sz="4000">
              <a:latin typeface="Times New Roman"/>
              <a:cs typeface="Times New Roman"/>
            </a:endParaRPr>
          </a:p>
          <a:p>
            <a:pPr marL="2121535">
              <a:lnSpc>
                <a:spcPct val="100000"/>
              </a:lnSpc>
              <a:spcBef>
                <a:spcPts val="75"/>
              </a:spcBef>
              <a:tabLst>
                <a:tab pos="2865120" algn="l"/>
                <a:tab pos="3505200" algn="l"/>
              </a:tabLst>
            </a:pPr>
            <a:r>
              <a:rPr sz="4800" b="1" spc="-5" dirty="0">
                <a:latin typeface="Times New Roman"/>
                <a:cs typeface="Times New Roman"/>
              </a:rPr>
              <a:t>A	</a:t>
            </a:r>
            <a:r>
              <a:rPr sz="4800" dirty="0">
                <a:latin typeface="Symbol"/>
                <a:cs typeface="Symbol"/>
              </a:rPr>
              <a:t></a:t>
            </a:r>
            <a:r>
              <a:rPr sz="4800" dirty="0"/>
              <a:t>	</a:t>
            </a:r>
            <a:r>
              <a:rPr sz="4800" b="1" dirty="0">
                <a:latin typeface="Times New Roman"/>
                <a:cs typeface="Times New Roman"/>
              </a:rPr>
              <a:t>A</a:t>
            </a:r>
            <a:r>
              <a:rPr sz="4800" b="1" baseline="24305" dirty="0">
                <a:latin typeface="Times New Roman"/>
                <a:cs typeface="Times New Roman"/>
              </a:rPr>
              <a:t>T </a:t>
            </a:r>
            <a:r>
              <a:rPr sz="4800" b="1" dirty="0">
                <a:latin typeface="Times New Roman"/>
                <a:cs typeface="Times New Roman"/>
              </a:rPr>
              <a:t>=</a:t>
            </a:r>
            <a:r>
              <a:rPr sz="4800" b="1" spc="-555" dirty="0">
                <a:latin typeface="Times New Roman"/>
                <a:cs typeface="Times New Roman"/>
              </a:rPr>
              <a:t> </a:t>
            </a:r>
            <a:r>
              <a:rPr sz="4800" b="1" spc="-5" dirty="0">
                <a:latin typeface="Times New Roman"/>
                <a:cs typeface="Times New Roman"/>
              </a:rPr>
              <a:t>I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699500" y="6521450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Orthogonal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matrix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0096" y="1492801"/>
            <a:ext cx="7467600" cy="729686"/>
          </a:xfrm>
          <a:prstGeom prst="rect">
            <a:avLst/>
          </a:prstGeom>
          <a:solidFill>
            <a:srgbClr val="CAFFFF"/>
          </a:solidFill>
          <a:ln w="50800">
            <a:solidFill>
              <a:srgbClr val="3868FF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09"/>
              </a:spcBef>
              <a:tabLst>
                <a:tab pos="1259205" algn="l"/>
                <a:tab pos="2805430" algn="l"/>
                <a:tab pos="3404235" algn="l"/>
              </a:tabLst>
            </a:pPr>
            <a:r>
              <a:rPr sz="4400" b="1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chemeClr val="tx1"/>
                </a:solidFill>
                <a:latin typeface="Times New Roman"/>
                <a:cs typeface="Times New Roman"/>
              </a:rPr>
              <a:t>=	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(A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	</a:t>
            </a:r>
            <a:r>
              <a:rPr sz="4400" b="1" dirty="0">
                <a:solidFill>
                  <a:schemeClr val="tx1"/>
                </a:solidFill>
                <a:latin typeface="Times New Roman"/>
                <a:cs typeface="Times New Roman"/>
              </a:rPr>
              <a:t>=	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(((A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 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</a:t>
            </a:r>
            <a:r>
              <a:rPr sz="4350" b="1" spc="-750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</a:t>
            </a:r>
            <a:endParaRPr sz="4350" baseline="24904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8744547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  <a:tabLst>
                <a:tab pos="2848610" algn="l"/>
              </a:tabLst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Properties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	special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matrices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0096" y="3537191"/>
            <a:ext cx="7391400" cy="1606550"/>
          </a:xfrm>
          <a:prstGeom prst="rect">
            <a:avLst/>
          </a:prstGeom>
          <a:solidFill>
            <a:srgbClr val="CAFFFF"/>
          </a:solidFill>
          <a:ln w="50800">
            <a:solidFill>
              <a:srgbClr val="3868FF"/>
            </a:solidFill>
          </a:ln>
        </p:spPr>
        <p:txBody>
          <a:bodyPr vert="horz" wrap="square" lIns="0" tIns="10096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795"/>
              </a:spcBef>
              <a:tabLst>
                <a:tab pos="650240" algn="l"/>
              </a:tabLst>
            </a:pPr>
            <a:r>
              <a:rPr sz="3600" dirty="0">
                <a:latin typeface="Times New Roman"/>
                <a:cs typeface="Times New Roman"/>
              </a:rPr>
              <a:t>If	</a:t>
            </a:r>
            <a:r>
              <a:rPr sz="4400" b="1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is </a:t>
            </a:r>
            <a:r>
              <a:rPr sz="3600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symmetric matrix,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then</a:t>
            </a:r>
            <a:endParaRPr sz="360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80"/>
              </a:spcBef>
            </a:pPr>
            <a:r>
              <a:rPr sz="4800" b="1" spc="-5" dirty="0">
                <a:latin typeface="Times New Roman"/>
                <a:cs typeface="Times New Roman"/>
              </a:rPr>
              <a:t>A </a:t>
            </a:r>
            <a:r>
              <a:rPr sz="4800" b="1" dirty="0">
                <a:latin typeface="Times New Roman"/>
                <a:cs typeface="Times New Roman"/>
              </a:rPr>
              <a:t>= </a:t>
            </a:r>
            <a:r>
              <a:rPr sz="4800" b="1" spc="-10" dirty="0">
                <a:latin typeface="Times New Roman"/>
                <a:cs typeface="Times New Roman"/>
              </a:rPr>
              <a:t>A</a:t>
            </a:r>
            <a:r>
              <a:rPr sz="4800" b="1" spc="-15" baseline="24305" dirty="0">
                <a:latin typeface="Times New Roman"/>
                <a:cs typeface="Times New Roman"/>
              </a:rPr>
              <a:t>T</a:t>
            </a:r>
            <a:endParaRPr sz="4800" baseline="24305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30096" y="5350751"/>
            <a:ext cx="7391400" cy="1545590"/>
          </a:xfrm>
          <a:prstGeom prst="rect">
            <a:avLst/>
          </a:prstGeom>
          <a:solidFill>
            <a:srgbClr val="CAFFFF"/>
          </a:solidFill>
          <a:ln w="50800">
            <a:solidFill>
              <a:srgbClr val="3868FF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20"/>
              </a:spcBef>
              <a:tabLst>
                <a:tab pos="650240" algn="l"/>
              </a:tabLst>
            </a:pPr>
            <a:r>
              <a:rPr sz="3600" dirty="0">
                <a:latin typeface="Times New Roman"/>
                <a:cs typeface="Times New Roman"/>
              </a:rPr>
              <a:t>If	</a:t>
            </a:r>
            <a:r>
              <a:rPr sz="4400" b="1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is </a:t>
            </a:r>
            <a:r>
              <a:rPr sz="3600" dirty="0">
                <a:latin typeface="Times New Roman"/>
                <a:cs typeface="Times New Roman"/>
              </a:rPr>
              <a:t>an </a:t>
            </a:r>
            <a:r>
              <a:rPr sz="3600" spc="-5" dirty="0">
                <a:latin typeface="Times New Roman"/>
                <a:cs typeface="Times New Roman"/>
              </a:rPr>
              <a:t>orthogonal </a:t>
            </a:r>
            <a:r>
              <a:rPr sz="3600" dirty="0">
                <a:latin typeface="Times New Roman"/>
                <a:cs typeface="Times New Roman"/>
              </a:rPr>
              <a:t>matrix,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then</a:t>
            </a:r>
            <a:endParaRPr sz="360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85"/>
              </a:spcBef>
            </a:pPr>
            <a:r>
              <a:rPr sz="4800" b="1" spc="-5" dirty="0">
                <a:latin typeface="Times New Roman"/>
                <a:cs typeface="Times New Roman"/>
              </a:rPr>
              <a:t>A </a:t>
            </a:r>
            <a:r>
              <a:rPr sz="4800" dirty="0">
                <a:latin typeface="Symbol"/>
                <a:cs typeface="Symbol"/>
              </a:rPr>
              <a:t></a:t>
            </a:r>
            <a:r>
              <a:rPr sz="4800" dirty="0">
                <a:latin typeface="Times New Roman"/>
                <a:cs typeface="Times New Roman"/>
              </a:rPr>
              <a:t> </a:t>
            </a:r>
            <a:r>
              <a:rPr sz="4800" b="1" spc="-5" dirty="0">
                <a:latin typeface="Times New Roman"/>
                <a:cs typeface="Times New Roman"/>
              </a:rPr>
              <a:t>A</a:t>
            </a:r>
            <a:r>
              <a:rPr sz="4800" b="1" spc="-7" baseline="24305" dirty="0">
                <a:latin typeface="Times New Roman"/>
                <a:cs typeface="Times New Roman"/>
              </a:rPr>
              <a:t>T </a:t>
            </a:r>
            <a:r>
              <a:rPr sz="4800" b="1" dirty="0">
                <a:latin typeface="Times New Roman"/>
                <a:cs typeface="Times New Roman"/>
              </a:rPr>
              <a:t>=</a:t>
            </a:r>
            <a:r>
              <a:rPr sz="4800" b="1" spc="-260" dirty="0">
                <a:latin typeface="Times New Roman"/>
                <a:cs typeface="Times New Roman"/>
              </a:rPr>
              <a:t> </a:t>
            </a:r>
            <a:r>
              <a:rPr sz="4800" b="1" spc="-5" dirty="0">
                <a:latin typeface="Times New Roman"/>
                <a:cs typeface="Times New Roman"/>
              </a:rPr>
              <a:t>I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096" y="2426195"/>
            <a:ext cx="7467600" cy="812800"/>
          </a:xfrm>
          <a:prstGeom prst="rect">
            <a:avLst/>
          </a:prstGeom>
          <a:solidFill>
            <a:srgbClr val="CAFFFF"/>
          </a:solidFill>
          <a:ln w="50800">
            <a:solidFill>
              <a:srgbClr val="3868FF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09"/>
              </a:spcBef>
              <a:tabLst>
                <a:tab pos="2292985" algn="l"/>
                <a:tab pos="2891790" algn="l"/>
              </a:tabLst>
            </a:pPr>
            <a:r>
              <a:rPr sz="4400" b="1" spc="-5" dirty="0">
                <a:latin typeface="Times New Roman"/>
                <a:cs typeface="Times New Roman"/>
              </a:rPr>
              <a:t>(A</a:t>
            </a:r>
            <a:r>
              <a:rPr sz="4400" b="1" spc="-370" dirty="0">
                <a:latin typeface="Times New Roman"/>
                <a:cs typeface="Times New Roman"/>
              </a:rPr>
              <a:t> </a:t>
            </a:r>
            <a:r>
              <a:rPr sz="4400" b="1" dirty="0">
                <a:latin typeface="Times New Roman"/>
                <a:cs typeface="Times New Roman"/>
              </a:rPr>
              <a:t>+</a:t>
            </a:r>
            <a:r>
              <a:rPr sz="4400" b="1" spc="-380" dirty="0">
                <a:latin typeface="Times New Roman"/>
                <a:cs typeface="Times New Roman"/>
              </a:rPr>
              <a:t> </a:t>
            </a:r>
            <a:r>
              <a:rPr sz="4400" b="1" spc="-5" dirty="0">
                <a:latin typeface="Times New Roman"/>
                <a:cs typeface="Times New Roman"/>
              </a:rPr>
              <a:t>B)</a:t>
            </a:r>
            <a:r>
              <a:rPr sz="4350" b="1" spc="-7" baseline="24904" dirty="0">
                <a:latin typeface="Times New Roman"/>
                <a:cs typeface="Times New Roman"/>
              </a:rPr>
              <a:t>T	</a:t>
            </a:r>
            <a:r>
              <a:rPr sz="4400" b="1" dirty="0">
                <a:latin typeface="Times New Roman"/>
                <a:cs typeface="Times New Roman"/>
              </a:rPr>
              <a:t>=	</a:t>
            </a:r>
            <a:r>
              <a:rPr sz="4400" b="1" spc="-5" dirty="0">
                <a:latin typeface="Times New Roman"/>
                <a:cs typeface="Times New Roman"/>
              </a:rPr>
              <a:t>(A</a:t>
            </a:r>
            <a:r>
              <a:rPr sz="4350" b="1" spc="-7" baseline="24904" dirty="0">
                <a:latin typeface="Times New Roman"/>
                <a:cs typeface="Times New Roman"/>
              </a:rPr>
              <a:t>T </a:t>
            </a:r>
            <a:r>
              <a:rPr sz="4400" b="1" dirty="0">
                <a:latin typeface="Times New Roman"/>
                <a:cs typeface="Times New Roman"/>
              </a:rPr>
              <a:t>+</a:t>
            </a:r>
            <a:r>
              <a:rPr sz="4400" b="1" spc="-620" dirty="0">
                <a:latin typeface="Times New Roman"/>
                <a:cs typeface="Times New Roman"/>
              </a:rPr>
              <a:t> </a:t>
            </a:r>
            <a:r>
              <a:rPr sz="4400" b="1" spc="-5" dirty="0">
                <a:latin typeface="Times New Roman"/>
                <a:cs typeface="Times New Roman"/>
              </a:rPr>
              <a:t>B</a:t>
            </a:r>
            <a:r>
              <a:rPr sz="4350" b="1" spc="-7" baseline="24904" dirty="0">
                <a:latin typeface="Times New Roman"/>
                <a:cs typeface="Times New Roman"/>
              </a:rPr>
              <a:t>T</a:t>
            </a:r>
            <a:r>
              <a:rPr sz="4400" b="1" spc="-5" dirty="0">
                <a:latin typeface="Times New Roman"/>
                <a:cs typeface="Times New Roman"/>
              </a:rPr>
              <a:t>)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1695" y="2412479"/>
            <a:ext cx="6324600" cy="4483735"/>
          </a:xfrm>
          <a:custGeom>
            <a:avLst/>
            <a:gdLst/>
            <a:ahLst/>
            <a:cxnLst/>
            <a:rect l="l" t="t" r="r" b="b"/>
            <a:pathLst>
              <a:path w="6324600" h="4483734">
                <a:moveTo>
                  <a:pt x="0" y="4483608"/>
                </a:moveTo>
                <a:lnTo>
                  <a:pt x="0" y="0"/>
                </a:lnTo>
                <a:lnTo>
                  <a:pt x="6324600" y="0"/>
                </a:lnTo>
                <a:lnTo>
                  <a:pt x="6324600" y="4483608"/>
                </a:lnTo>
                <a:lnTo>
                  <a:pt x="0" y="44836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53896" y="723887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0" y="1447800"/>
                </a:moveTo>
                <a:lnTo>
                  <a:pt x="0" y="0"/>
                </a:lnTo>
                <a:lnTo>
                  <a:pt x="7772400" y="0"/>
                </a:lnTo>
                <a:lnTo>
                  <a:pt x="7772400" y="1447800"/>
                </a:lnTo>
                <a:lnTo>
                  <a:pt x="0" y="14478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723887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7772400" y="1447800"/>
                </a:moveTo>
                <a:lnTo>
                  <a:pt x="7772400" y="0"/>
                </a:lnTo>
                <a:lnTo>
                  <a:pt x="0" y="0"/>
                </a:lnTo>
                <a:lnTo>
                  <a:pt x="0" y="1447800"/>
                </a:lnTo>
                <a:lnTo>
                  <a:pt x="7772400" y="1447800"/>
                </a:lnTo>
                <a:close/>
              </a:path>
            </a:pathLst>
          </a:custGeom>
          <a:ln w="1270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980435" y="1113523"/>
            <a:ext cx="4351655" cy="5734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37260" indent="-558800">
              <a:lnSpc>
                <a:spcPct val="100000"/>
              </a:lnSpc>
              <a:spcBef>
                <a:spcPts val="95"/>
              </a:spcBef>
              <a:buFont typeface="Times New Roman"/>
              <a:buChar char="•"/>
              <a:tabLst>
                <a:tab pos="937260" algn="l"/>
                <a:tab pos="937894" algn="l"/>
              </a:tabLst>
            </a:pP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4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Algebra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85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Scalar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multiplication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73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Matrix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addition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725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Matrix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subtraction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73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Vector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addition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739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Vector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multiplication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73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Matrix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multiplication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8744547" y="684820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Scalar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6420" y="1428991"/>
            <a:ext cx="713740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To multiply a matrix </a:t>
            </a:r>
            <a:r>
              <a:rPr sz="3600" spc="-5" dirty="0">
                <a:latin typeface="Times New Roman"/>
                <a:cs typeface="Times New Roman"/>
              </a:rPr>
              <a:t>by </a:t>
            </a:r>
            <a:r>
              <a:rPr sz="3600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number </a:t>
            </a:r>
            <a:r>
              <a:rPr sz="3600" b="1" spc="-5" dirty="0">
                <a:latin typeface="Times New Roman"/>
                <a:cs typeface="Times New Roman"/>
              </a:rPr>
              <a:t>k</a:t>
            </a:r>
            <a:r>
              <a:rPr sz="3600" spc="-5" dirty="0">
                <a:latin typeface="Times New Roman"/>
                <a:cs typeface="Times New Roman"/>
              </a:rPr>
              <a:t>,  multiply </a:t>
            </a:r>
            <a:r>
              <a:rPr sz="3600" dirty="0">
                <a:latin typeface="Times New Roman"/>
                <a:cs typeface="Times New Roman"/>
              </a:rPr>
              <a:t>each element </a:t>
            </a:r>
            <a:r>
              <a:rPr sz="3600" spc="-5" dirty="0">
                <a:latin typeface="Times New Roman"/>
                <a:cs typeface="Times New Roman"/>
              </a:rPr>
              <a:t>of </a:t>
            </a:r>
            <a:r>
              <a:rPr sz="3600" dirty="0">
                <a:latin typeface="Times New Roman"/>
                <a:cs typeface="Times New Roman"/>
              </a:rPr>
              <a:t>the matrix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by  </a:t>
            </a:r>
            <a:r>
              <a:rPr sz="3600" dirty="0">
                <a:latin typeface="Times New Roman"/>
                <a:cs typeface="Times New Roman"/>
              </a:rPr>
              <a:t>the </a:t>
            </a:r>
            <a:r>
              <a:rPr sz="3600" spc="-5" dirty="0">
                <a:latin typeface="Times New Roman"/>
                <a:cs typeface="Times New Roman"/>
              </a:rPr>
              <a:t>number </a:t>
            </a:r>
            <a:r>
              <a:rPr sz="3600" b="1" spc="-5" dirty="0">
                <a:latin typeface="Times New Roman"/>
                <a:cs typeface="Times New Roman"/>
              </a:rPr>
              <a:t>k</a:t>
            </a:r>
            <a:r>
              <a:rPr sz="3600" spc="-5" dirty="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71800" y="3680358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73095" y="359205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73095" y="59816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73095" y="3592055"/>
            <a:ext cx="0" cy="2390140"/>
          </a:xfrm>
          <a:custGeom>
            <a:avLst/>
            <a:gdLst/>
            <a:ahLst/>
            <a:cxnLst/>
            <a:rect l="l" t="t" r="r" b="b"/>
            <a:pathLst>
              <a:path h="2390140">
                <a:moveTo>
                  <a:pt x="0" y="0"/>
                </a:moveTo>
                <a:lnTo>
                  <a:pt x="0" y="238963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84776" y="3592055"/>
            <a:ext cx="0" cy="2390140"/>
          </a:xfrm>
          <a:custGeom>
            <a:avLst/>
            <a:gdLst/>
            <a:ahLst/>
            <a:cxnLst/>
            <a:rect l="l" t="t" r="r" b="b"/>
            <a:pathLst>
              <a:path h="2390140">
                <a:moveTo>
                  <a:pt x="0" y="0"/>
                </a:moveTo>
                <a:lnTo>
                  <a:pt x="0" y="238963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1896" y="359205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1896" y="59816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37435" y="4252963"/>
            <a:ext cx="7124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Times New Roman"/>
                <a:cs typeface="Times New Roman"/>
              </a:rPr>
              <a:t>2</a:t>
            </a:r>
            <a:r>
              <a:rPr sz="5400" b="1" spc="-90" dirty="0">
                <a:latin typeface="Times New Roman"/>
                <a:cs typeface="Times New Roman"/>
              </a:rPr>
              <a:t> </a:t>
            </a:r>
            <a:r>
              <a:rPr sz="5400" b="1" dirty="0">
                <a:latin typeface="Times New Roman"/>
                <a:cs typeface="Times New Roman"/>
              </a:rPr>
              <a:t>·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00035" y="5126215"/>
            <a:ext cx="5327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" dirty="0">
                <a:latin typeface="Times New Roman"/>
                <a:cs typeface="Times New Roman"/>
              </a:rPr>
              <a:t>-2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64300" y="5127739"/>
            <a:ext cx="3054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77000" y="3680358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178296" y="359205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78296" y="593596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78296" y="35920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311895" y="35920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83295" y="3592055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83295" y="593596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959100" y="3606756"/>
            <a:ext cx="5027295" cy="2276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12190">
              <a:lnSpc>
                <a:spcPts val="5135"/>
              </a:lnSpc>
              <a:spcBef>
                <a:spcPts val="105"/>
              </a:spcBef>
              <a:tabLst>
                <a:tab pos="4733925" algn="l"/>
              </a:tabLst>
            </a:pPr>
            <a:r>
              <a:rPr sz="4400" b="1" dirty="0">
                <a:latin typeface="Times New Roman"/>
                <a:cs typeface="Times New Roman"/>
              </a:rPr>
              <a:t>3	6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ts val="6335"/>
              </a:lnSpc>
              <a:tabLst>
                <a:tab pos="1012190" algn="l"/>
                <a:tab pos="2319655" algn="l"/>
                <a:tab pos="3517265" algn="l"/>
                <a:tab pos="4453255" algn="l"/>
              </a:tabLst>
            </a:pPr>
            <a:r>
              <a:rPr sz="4400" b="1" dirty="0">
                <a:latin typeface="Times New Roman"/>
                <a:cs typeface="Times New Roman"/>
              </a:rPr>
              <a:t>5	6	</a:t>
            </a:r>
            <a:r>
              <a:rPr sz="5400" b="1" dirty="0">
                <a:latin typeface="Times New Roman"/>
                <a:cs typeface="Times New Roman"/>
              </a:rPr>
              <a:t>=	</a:t>
            </a:r>
            <a:r>
              <a:rPr sz="4400" b="1" spc="5" dirty="0">
                <a:latin typeface="Times New Roman"/>
                <a:cs typeface="Times New Roman"/>
              </a:rPr>
              <a:t>1</a:t>
            </a:r>
            <a:r>
              <a:rPr sz="4400" b="1" dirty="0">
                <a:latin typeface="Times New Roman"/>
                <a:cs typeface="Times New Roman"/>
              </a:rPr>
              <a:t>0	</a:t>
            </a:r>
            <a:r>
              <a:rPr sz="4400" b="1" spc="5" dirty="0">
                <a:latin typeface="Times New Roman"/>
                <a:cs typeface="Times New Roman"/>
              </a:rPr>
              <a:t>12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  <a:tabLst>
                <a:tab pos="871855" algn="l"/>
              </a:tabLst>
            </a:pPr>
            <a:r>
              <a:rPr sz="6600" b="1" baseline="5050" dirty="0">
                <a:latin typeface="Times New Roman"/>
                <a:cs typeface="Times New Roman"/>
              </a:rPr>
              <a:t>1	</a:t>
            </a:r>
            <a:r>
              <a:rPr sz="4800" b="1" spc="-5" dirty="0">
                <a:latin typeface="Times New Roman"/>
                <a:cs typeface="Times New Roman"/>
              </a:rPr>
              <a:t>-1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749295" y="35432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50804" y="36804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50804" y="38191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50804" y="39578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50804" y="40964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27689" y="4235183"/>
            <a:ext cx="60604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49295" y="3543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6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54496" y="3543287"/>
            <a:ext cx="699516" cy="137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56004" y="36804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56004" y="38191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56004" y="39578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256004" y="40964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332890" y="4235183"/>
            <a:ext cx="607553" cy="1463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254496" y="3543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5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xfrm>
            <a:off x="9254906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1574" y="6802732"/>
            <a:ext cx="44545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4274185" algn="l"/>
              </a:tabLst>
            </a:pPr>
            <a:r>
              <a:rPr sz="1400" spc="-10" dirty="0">
                <a:latin typeface="Times New Roman"/>
                <a:cs typeface="Times New Roman"/>
              </a:rPr>
              <a:t>K</a:t>
            </a: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	25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41919" y="3174405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32569" y="3223198"/>
            <a:ext cx="279400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spc="-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72639" y="3223158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46320" y="3223198"/>
            <a:ext cx="18605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spc="-5" dirty="0">
                <a:latin typeface="Times New Roman"/>
                <a:cs typeface="Times New Roman"/>
              </a:rPr>
              <a:t>-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addition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6420" y="1352775"/>
            <a:ext cx="768540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103370" algn="l"/>
              </a:tabLst>
            </a:pPr>
            <a:r>
              <a:rPr sz="3600" dirty="0">
                <a:latin typeface="Times New Roman"/>
                <a:cs typeface="Times New Roman"/>
              </a:rPr>
              <a:t>To add two matrices,	add </a:t>
            </a:r>
            <a:r>
              <a:rPr sz="3600" spc="-5" dirty="0">
                <a:latin typeface="Times New Roman"/>
                <a:cs typeface="Times New Roman"/>
              </a:rPr>
              <a:t>elements </a:t>
            </a:r>
            <a:r>
              <a:rPr sz="3600" dirty="0">
                <a:latin typeface="Times New Roman"/>
                <a:cs typeface="Times New Roman"/>
              </a:rPr>
              <a:t>of</a:t>
            </a:r>
            <a:r>
              <a:rPr sz="3600" spc="-6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  </a:t>
            </a:r>
            <a:r>
              <a:rPr sz="3600" spc="-5" dirty="0">
                <a:latin typeface="Times New Roman"/>
                <a:cs typeface="Times New Roman"/>
              </a:rPr>
              <a:t>first </a:t>
            </a:r>
            <a:r>
              <a:rPr sz="3600" dirty="0">
                <a:latin typeface="Times New Roman"/>
                <a:cs typeface="Times New Roman"/>
              </a:rPr>
              <a:t>to the corresponding element of the  second.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59939" y="3060235"/>
            <a:ext cx="1393825" cy="236601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R="92075" algn="r">
              <a:lnSpc>
                <a:spcPct val="100000"/>
              </a:lnSpc>
              <a:spcBef>
                <a:spcPts val="805"/>
              </a:spcBef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  <a:p>
            <a:pPr marR="92075" algn="r">
              <a:lnSpc>
                <a:spcPct val="100000"/>
              </a:lnSpc>
              <a:spcBef>
                <a:spcPts val="710"/>
              </a:spcBef>
              <a:tabLst>
                <a:tab pos="1000760" algn="l"/>
              </a:tabLst>
            </a:pPr>
            <a:r>
              <a:rPr sz="4400" b="1" dirty="0">
                <a:latin typeface="Times New Roman"/>
                <a:cs typeface="Times New Roman"/>
              </a:rPr>
              <a:t>5	6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  <a:tabLst>
                <a:tab pos="873125" algn="l"/>
              </a:tabLst>
            </a:pPr>
            <a:r>
              <a:rPr sz="6600" b="1" baseline="5050" dirty="0">
                <a:latin typeface="Times New Roman"/>
                <a:cs typeface="Times New Roman"/>
              </a:rPr>
              <a:t>1	</a:t>
            </a:r>
            <a:r>
              <a:rPr sz="4800" b="1" spc="-5" dirty="0">
                <a:latin typeface="Times New Roman"/>
                <a:cs typeface="Times New Roman"/>
              </a:rPr>
              <a:t>-1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73935" y="3134855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73935" y="547876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73935" y="31348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85615" y="31348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02735" y="313485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02735" y="547876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833620" y="3031359"/>
            <a:ext cx="1470025" cy="2422525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R="92075" algn="r">
              <a:lnSpc>
                <a:spcPct val="100000"/>
              </a:lnSpc>
              <a:spcBef>
                <a:spcPts val="1035"/>
              </a:spcBef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  <a:p>
            <a:pPr marR="92075" algn="r">
              <a:lnSpc>
                <a:spcPct val="100000"/>
              </a:lnSpc>
              <a:spcBef>
                <a:spcPts val="935"/>
              </a:spcBef>
              <a:tabLst>
                <a:tab pos="1076960" algn="l"/>
              </a:tabLst>
            </a:pPr>
            <a:r>
              <a:rPr sz="4400" b="1" dirty="0">
                <a:latin typeface="Times New Roman"/>
                <a:cs typeface="Times New Roman"/>
              </a:rPr>
              <a:t>0	3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  <a:tabLst>
                <a:tab pos="949325" algn="l"/>
              </a:tabLst>
            </a:pPr>
            <a:r>
              <a:rPr sz="6600" b="1" baseline="4419" dirty="0">
                <a:latin typeface="Times New Roman"/>
                <a:cs typeface="Times New Roman"/>
              </a:rPr>
              <a:t>2	</a:t>
            </a:r>
            <a:r>
              <a:rPr sz="4800" b="1" spc="-5" dirty="0">
                <a:latin typeface="Times New Roman"/>
                <a:cs typeface="Times New Roman"/>
              </a:rPr>
              <a:t>-2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47615" y="3134855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47615" y="5507723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47615" y="3134855"/>
            <a:ext cx="0" cy="2372995"/>
          </a:xfrm>
          <a:custGeom>
            <a:avLst/>
            <a:gdLst/>
            <a:ahLst/>
            <a:cxnLst/>
            <a:rect l="l" t="t" r="r" b="b"/>
            <a:pathLst>
              <a:path h="2372995">
                <a:moveTo>
                  <a:pt x="0" y="0"/>
                </a:moveTo>
                <a:lnTo>
                  <a:pt x="0" y="2372867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681216" y="3134855"/>
            <a:ext cx="0" cy="2372995"/>
          </a:xfrm>
          <a:custGeom>
            <a:avLst/>
            <a:gdLst/>
            <a:ahLst/>
            <a:cxnLst/>
            <a:rect l="l" t="t" r="r" b="b"/>
            <a:pathLst>
              <a:path h="2372995">
                <a:moveTo>
                  <a:pt x="0" y="0"/>
                </a:moveTo>
                <a:lnTo>
                  <a:pt x="0" y="237286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52615" y="3134855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452615" y="5507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942079" y="3797287"/>
            <a:ext cx="41655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Times New Roman"/>
                <a:cs typeface="Times New Roman"/>
              </a:rPr>
              <a:t>+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37802" y="3797287"/>
            <a:ext cx="41655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Times New Roman"/>
                <a:cs typeface="Times New Roman"/>
              </a:rPr>
              <a:t>=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729219" y="3711028"/>
            <a:ext cx="305435" cy="166878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4400" b="1" dirty="0">
                <a:latin typeface="Times New Roman"/>
                <a:cs typeface="Times New Roman"/>
              </a:rPr>
              <a:t>5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14080" y="3021648"/>
            <a:ext cx="532765" cy="24168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2705" algn="ctr">
              <a:lnSpc>
                <a:spcPct val="100000"/>
              </a:lnSpc>
              <a:spcBef>
                <a:spcPts val="725"/>
              </a:spcBef>
            </a:pPr>
            <a:r>
              <a:rPr sz="4400" b="1" dirty="0">
                <a:latin typeface="Times New Roman"/>
                <a:cs typeface="Times New Roman"/>
              </a:rPr>
              <a:t>5</a:t>
            </a:r>
            <a:endParaRPr sz="4400">
              <a:latin typeface="Times New Roman"/>
              <a:cs typeface="Times New Roman"/>
            </a:endParaRPr>
          </a:p>
          <a:p>
            <a:pPr marL="102235" algn="ctr">
              <a:lnSpc>
                <a:spcPct val="100000"/>
              </a:lnSpc>
              <a:spcBef>
                <a:spcPts val="680"/>
              </a:spcBef>
            </a:pPr>
            <a:r>
              <a:rPr sz="4800" b="1" dirty="0">
                <a:latin typeface="Times New Roman"/>
                <a:cs typeface="Times New Roman"/>
              </a:rPr>
              <a:t>9</a:t>
            </a:r>
            <a:endParaRPr sz="4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4800" b="1" spc="-5" dirty="0">
                <a:latin typeface="Times New Roman"/>
                <a:cs typeface="Times New Roman"/>
              </a:rPr>
              <a:t>-3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443216" y="308608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443216" y="5490959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443216" y="3086087"/>
            <a:ext cx="0" cy="2405380"/>
          </a:xfrm>
          <a:custGeom>
            <a:avLst/>
            <a:gdLst/>
            <a:ahLst/>
            <a:cxnLst/>
            <a:rect l="l" t="t" r="r" b="b"/>
            <a:pathLst>
              <a:path h="2405379">
                <a:moveTo>
                  <a:pt x="0" y="0"/>
                </a:moveTo>
                <a:lnTo>
                  <a:pt x="0" y="24048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378695" y="3086087"/>
            <a:ext cx="0" cy="2405380"/>
          </a:xfrm>
          <a:custGeom>
            <a:avLst/>
            <a:gdLst/>
            <a:ahLst/>
            <a:cxnLst/>
            <a:rect l="l" t="t" r="r" b="b"/>
            <a:pathLst>
              <a:path h="2405379">
                <a:moveTo>
                  <a:pt x="0" y="0"/>
                </a:moveTo>
                <a:lnTo>
                  <a:pt x="0" y="24048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195816" y="30860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195816" y="54909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880616" y="30860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882124" y="32232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882124" y="33619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82124" y="35006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882124" y="36392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959010" y="3777983"/>
            <a:ext cx="607553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880616" y="3086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7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4027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700015" y="3086087"/>
            <a:ext cx="699516" cy="137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01525" y="32232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701525" y="33619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701525" y="35006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701525" y="36392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778409" y="3777983"/>
            <a:ext cx="606046" cy="1463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700015" y="3086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8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402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595616" y="3086087"/>
            <a:ext cx="699516" cy="1371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597124" y="32232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597124" y="33619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597124" y="35006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597124" y="36392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674009" y="3777983"/>
            <a:ext cx="606046" cy="14630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595616" y="3086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8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402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2673095" y="5829287"/>
            <a:ext cx="6934200" cy="1266825"/>
          </a:xfrm>
          <a:prstGeom prst="rect">
            <a:avLst/>
          </a:prstGeom>
          <a:solidFill>
            <a:srgbClr val="FFCACA"/>
          </a:solidFill>
          <a:ln w="76200">
            <a:solidFill>
              <a:srgbClr val="FF0201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128905" marR="232410">
              <a:lnSpc>
                <a:spcPct val="100000"/>
              </a:lnSpc>
              <a:spcBef>
                <a:spcPts val="550"/>
              </a:spcBef>
            </a:pPr>
            <a:r>
              <a:rPr sz="3600" b="1" dirty="0">
                <a:solidFill>
                  <a:srgbClr val="FF3700"/>
                </a:solidFill>
                <a:latin typeface="Times New Roman"/>
                <a:cs typeface="Times New Roman"/>
              </a:rPr>
              <a:t>!!! </a:t>
            </a:r>
            <a:r>
              <a:rPr sz="3600" b="1" spc="-5" dirty="0">
                <a:latin typeface="Times New Roman"/>
                <a:cs typeface="Times New Roman"/>
              </a:rPr>
              <a:t>Addition is possible </a:t>
            </a:r>
            <a:r>
              <a:rPr sz="3600" b="1" dirty="0">
                <a:latin typeface="Times New Roman"/>
                <a:cs typeface="Times New Roman"/>
              </a:rPr>
              <a:t>if </a:t>
            </a:r>
            <a:r>
              <a:rPr sz="3600" b="1" spc="-5" dirty="0">
                <a:latin typeface="Times New Roman"/>
                <a:cs typeface="Times New Roman"/>
              </a:rPr>
              <a:t>matrices  </a:t>
            </a:r>
            <a:r>
              <a:rPr sz="3600" b="1" dirty="0">
                <a:latin typeface="Times New Roman"/>
                <a:cs typeface="Times New Roman"/>
              </a:rPr>
              <a:t>are of </a:t>
            </a:r>
            <a:r>
              <a:rPr sz="3600" b="1" spc="-5" dirty="0">
                <a:latin typeface="Times New Roman"/>
                <a:cs typeface="Times New Roman"/>
              </a:rPr>
              <a:t>the </a:t>
            </a:r>
            <a:r>
              <a:rPr sz="3600" b="1" dirty="0">
                <a:latin typeface="Times New Roman"/>
                <a:cs typeface="Times New Roman"/>
              </a:rPr>
              <a:t>same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order.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1574" y="6802732"/>
            <a:ext cx="44545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4274185" algn="l"/>
              </a:tabLst>
            </a:pPr>
            <a:r>
              <a:rPr sz="1400" spc="-10" dirty="0">
                <a:latin typeface="Times New Roman"/>
                <a:cs typeface="Times New Roman"/>
              </a:rPr>
              <a:t>K</a:t>
            </a: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	26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18119" y="3326805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8769" y="3375598"/>
            <a:ext cx="279400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spc="-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8839" y="3375558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22520" y="3375598"/>
            <a:ext cx="18605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spc="-5" dirty="0">
                <a:latin typeface="Times New Roman"/>
                <a:cs typeface="Times New Roman"/>
              </a:rPr>
              <a:t>-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subtraction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6420" y="1425943"/>
            <a:ext cx="7174865" cy="173545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80"/>
              </a:spcBef>
              <a:tabLst>
                <a:tab pos="161099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 -</a:t>
            </a:r>
            <a:r>
              <a:rPr sz="4000" b="1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B</a:t>
            </a:r>
            <a:r>
              <a:rPr sz="4000" b="1" spc="-10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:	</a:t>
            </a:r>
            <a:r>
              <a:rPr sz="3600" spc="-5" dirty="0">
                <a:latin typeface="Times New Roman"/>
                <a:cs typeface="Times New Roman"/>
              </a:rPr>
              <a:t>To subract </a:t>
            </a:r>
            <a:r>
              <a:rPr sz="3600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matrix </a:t>
            </a:r>
            <a:r>
              <a:rPr sz="3600" b="1" dirty="0">
                <a:latin typeface="Times New Roman"/>
                <a:cs typeface="Times New Roman"/>
              </a:rPr>
              <a:t>B </a:t>
            </a:r>
            <a:r>
              <a:rPr sz="3600" dirty="0">
                <a:latin typeface="Times New Roman"/>
                <a:cs typeface="Times New Roman"/>
              </a:rPr>
              <a:t>from </a:t>
            </a:r>
            <a:r>
              <a:rPr sz="3600" b="1" spc="-5" dirty="0">
                <a:latin typeface="Times New Roman"/>
                <a:cs typeface="Times New Roman"/>
              </a:rPr>
              <a:t>A</a:t>
            </a:r>
            <a:r>
              <a:rPr sz="3600" spc="-5" dirty="0">
                <a:latin typeface="Times New Roman"/>
                <a:cs typeface="Times New Roman"/>
              </a:rPr>
              <a:t>,  subtract elements of </a:t>
            </a:r>
            <a:r>
              <a:rPr sz="3600" b="1" dirty="0">
                <a:latin typeface="Times New Roman"/>
                <a:cs typeface="Times New Roman"/>
              </a:rPr>
              <a:t>B </a:t>
            </a:r>
            <a:r>
              <a:rPr sz="3600" spc="-5" dirty="0">
                <a:latin typeface="Times New Roman"/>
                <a:cs typeface="Times New Roman"/>
              </a:rPr>
              <a:t>from the  </a:t>
            </a:r>
            <a:r>
              <a:rPr sz="3600" dirty="0">
                <a:latin typeface="Times New Roman"/>
                <a:cs typeface="Times New Roman"/>
              </a:rPr>
              <a:t>corresponding element of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A</a:t>
            </a:r>
            <a:r>
              <a:rPr sz="3600" spc="-5" dirty="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36139" y="3212635"/>
            <a:ext cx="1393825" cy="236601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R="92075" algn="r">
              <a:lnSpc>
                <a:spcPct val="100000"/>
              </a:lnSpc>
              <a:spcBef>
                <a:spcPts val="805"/>
              </a:spcBef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  <a:p>
            <a:pPr marR="92075" algn="r">
              <a:lnSpc>
                <a:spcPct val="100000"/>
              </a:lnSpc>
              <a:spcBef>
                <a:spcPts val="710"/>
              </a:spcBef>
              <a:tabLst>
                <a:tab pos="1000760" algn="l"/>
              </a:tabLst>
            </a:pPr>
            <a:r>
              <a:rPr sz="4400" b="1" dirty="0">
                <a:latin typeface="Times New Roman"/>
                <a:cs typeface="Times New Roman"/>
              </a:rPr>
              <a:t>5	6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  <a:tabLst>
                <a:tab pos="873125" algn="l"/>
              </a:tabLst>
            </a:pPr>
            <a:r>
              <a:rPr sz="6600" b="1" baseline="5050" dirty="0">
                <a:latin typeface="Times New Roman"/>
                <a:cs typeface="Times New Roman"/>
              </a:rPr>
              <a:t>1	</a:t>
            </a:r>
            <a:r>
              <a:rPr sz="4800" b="1" spc="-5" dirty="0">
                <a:latin typeface="Times New Roman"/>
                <a:cs typeface="Times New Roman"/>
              </a:rPr>
              <a:t>-1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50135" y="3287255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50135" y="563116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50135" y="32872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61815" y="32872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78935" y="328725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78935" y="563116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623815" y="3287255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23815" y="5660123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23815" y="3287255"/>
            <a:ext cx="0" cy="2372995"/>
          </a:xfrm>
          <a:custGeom>
            <a:avLst/>
            <a:gdLst/>
            <a:ahLst/>
            <a:cxnLst/>
            <a:rect l="l" t="t" r="r" b="b"/>
            <a:pathLst>
              <a:path h="2372995">
                <a:moveTo>
                  <a:pt x="0" y="0"/>
                </a:moveTo>
                <a:lnTo>
                  <a:pt x="0" y="2372867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757416" y="3287255"/>
            <a:ext cx="0" cy="2372995"/>
          </a:xfrm>
          <a:custGeom>
            <a:avLst/>
            <a:gdLst/>
            <a:ahLst/>
            <a:cxnLst/>
            <a:rect l="l" t="t" r="r" b="b"/>
            <a:pathLst>
              <a:path h="2372995">
                <a:moveTo>
                  <a:pt x="0" y="0"/>
                </a:moveTo>
                <a:lnTo>
                  <a:pt x="0" y="237286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528816" y="3287255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28816" y="56601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59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018279" y="3301996"/>
            <a:ext cx="2361565" cy="23037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92075" algn="r">
              <a:lnSpc>
                <a:spcPts val="495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  <a:p>
            <a:pPr marR="92075" algn="r">
              <a:lnSpc>
                <a:spcPts val="6870"/>
              </a:lnSpc>
              <a:tabLst>
                <a:tab pos="890905" algn="l"/>
                <a:tab pos="1968500" algn="l"/>
              </a:tabLst>
            </a:pPr>
            <a:r>
              <a:rPr sz="9000" b="1" spc="-7" baseline="-4166" dirty="0">
                <a:latin typeface="Times New Roman"/>
                <a:cs typeface="Times New Roman"/>
              </a:rPr>
              <a:t>-	</a:t>
            </a:r>
            <a:r>
              <a:rPr sz="4400" b="1" dirty="0">
                <a:latin typeface="Times New Roman"/>
                <a:cs typeface="Times New Roman"/>
              </a:rPr>
              <a:t>0	3</a:t>
            </a:r>
            <a:endParaRPr sz="4400">
              <a:latin typeface="Times New Roman"/>
              <a:cs typeface="Times New Roman"/>
            </a:endParaRPr>
          </a:p>
          <a:p>
            <a:pPr marL="903605">
              <a:lnSpc>
                <a:spcPct val="100000"/>
              </a:lnSpc>
              <a:spcBef>
                <a:spcPts val="359"/>
              </a:spcBef>
              <a:tabLst>
                <a:tab pos="1840864" algn="l"/>
              </a:tabLst>
            </a:pPr>
            <a:r>
              <a:rPr sz="6600" b="1" baseline="4419" dirty="0">
                <a:latin typeface="Times New Roman"/>
                <a:cs typeface="Times New Roman"/>
              </a:rPr>
              <a:t>2	</a:t>
            </a:r>
            <a:r>
              <a:rPr sz="4800" b="1" spc="-5" dirty="0">
                <a:latin typeface="Times New Roman"/>
                <a:cs typeface="Times New Roman"/>
              </a:rPr>
              <a:t>-2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13880" y="3949687"/>
            <a:ext cx="41655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Times New Roman"/>
                <a:cs typeface="Times New Roman"/>
              </a:rPr>
              <a:t>=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805419" y="3863428"/>
            <a:ext cx="490855" cy="166878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4400" b="1" dirty="0">
                <a:latin typeface="Times New Roman"/>
                <a:cs typeface="Times New Roman"/>
              </a:rPr>
              <a:t>5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4400" b="1" spc="-5" dirty="0">
                <a:latin typeface="Times New Roman"/>
                <a:cs typeface="Times New Roman"/>
              </a:rPr>
              <a:t>-1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730515" y="3174048"/>
            <a:ext cx="342900" cy="24168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4400" b="1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  <a:p>
            <a:pPr marL="24765">
              <a:lnSpc>
                <a:spcPct val="100000"/>
              </a:lnSpc>
              <a:spcBef>
                <a:spcPts val="680"/>
              </a:spcBef>
            </a:pPr>
            <a:r>
              <a:rPr sz="4800" b="1" dirty="0">
                <a:latin typeface="Times New Roman"/>
                <a:cs typeface="Times New Roman"/>
              </a:rPr>
              <a:t>3</a:t>
            </a:r>
            <a:endParaRPr sz="4800">
              <a:latin typeface="Times New Roman"/>
              <a:cs typeface="Times New Roman"/>
            </a:endParaRPr>
          </a:p>
          <a:p>
            <a:pPr marL="24765">
              <a:lnSpc>
                <a:spcPct val="100000"/>
              </a:lnSpc>
              <a:spcBef>
                <a:spcPts val="720"/>
              </a:spcBef>
            </a:pPr>
            <a:r>
              <a:rPr sz="4800" b="1" dirty="0">
                <a:latin typeface="Times New Roman"/>
                <a:cs typeface="Times New Roman"/>
              </a:rPr>
              <a:t>1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519416" y="323848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19416" y="5643359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519416" y="3238487"/>
            <a:ext cx="0" cy="2405380"/>
          </a:xfrm>
          <a:custGeom>
            <a:avLst/>
            <a:gdLst/>
            <a:ahLst/>
            <a:cxnLst/>
            <a:rect l="l" t="t" r="r" b="b"/>
            <a:pathLst>
              <a:path h="2405379">
                <a:moveTo>
                  <a:pt x="0" y="0"/>
                </a:moveTo>
                <a:lnTo>
                  <a:pt x="0" y="24048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454895" y="3238487"/>
            <a:ext cx="0" cy="2405380"/>
          </a:xfrm>
          <a:custGeom>
            <a:avLst/>
            <a:gdLst/>
            <a:ahLst/>
            <a:cxnLst/>
            <a:rect l="l" t="t" r="r" b="b"/>
            <a:pathLst>
              <a:path h="2405379">
                <a:moveTo>
                  <a:pt x="0" y="0"/>
                </a:moveTo>
                <a:lnTo>
                  <a:pt x="0" y="24048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272016" y="32384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272016" y="56433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048778" y="3316194"/>
            <a:ext cx="584940" cy="135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58324" y="34518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958324" y="35905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958324" y="37292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958324" y="38678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956816" y="4006583"/>
            <a:ext cx="69951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956816" y="33146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7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4027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868178" y="3316194"/>
            <a:ext cx="584940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777725" y="34518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77725" y="35905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777725" y="37292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777725" y="38678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54609" y="4006583"/>
            <a:ext cx="606046" cy="1463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776215" y="33146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8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402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671816" y="3238487"/>
            <a:ext cx="699516" cy="1371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673324" y="33756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673324" y="35143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673324" y="36530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673324" y="37916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750209" y="3930383"/>
            <a:ext cx="607553" cy="14630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671816" y="3238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8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402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2673095" y="5829287"/>
            <a:ext cx="6934200" cy="1266825"/>
          </a:xfrm>
          <a:prstGeom prst="rect">
            <a:avLst/>
          </a:prstGeom>
          <a:solidFill>
            <a:srgbClr val="FFCACA"/>
          </a:solidFill>
          <a:ln w="76200">
            <a:solidFill>
              <a:srgbClr val="FF0201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128905" marR="728980">
              <a:lnSpc>
                <a:spcPct val="100000"/>
              </a:lnSpc>
              <a:spcBef>
                <a:spcPts val="550"/>
              </a:spcBef>
            </a:pPr>
            <a:r>
              <a:rPr sz="3600" b="1" dirty="0">
                <a:solidFill>
                  <a:srgbClr val="FF3700"/>
                </a:solidFill>
                <a:latin typeface="Times New Roman"/>
                <a:cs typeface="Times New Roman"/>
              </a:rPr>
              <a:t>!!! </a:t>
            </a:r>
            <a:r>
              <a:rPr sz="3600" b="1" spc="-5" dirty="0">
                <a:latin typeface="Times New Roman"/>
                <a:cs typeface="Times New Roman"/>
              </a:rPr>
              <a:t>Subtraction is possible if  </a:t>
            </a:r>
            <a:r>
              <a:rPr sz="3600" b="1" dirty="0">
                <a:latin typeface="Times New Roman"/>
                <a:cs typeface="Times New Roman"/>
              </a:rPr>
              <a:t>matrices are of </a:t>
            </a:r>
            <a:r>
              <a:rPr sz="3600" b="1" spc="-5" dirty="0">
                <a:latin typeface="Times New Roman"/>
                <a:cs typeface="Times New Roman"/>
              </a:rPr>
              <a:t>the </a:t>
            </a:r>
            <a:r>
              <a:rPr sz="3600" b="1" dirty="0">
                <a:latin typeface="Times New Roman"/>
                <a:cs typeface="Times New Roman"/>
              </a:rPr>
              <a:t>same</a:t>
            </a:r>
            <a:r>
              <a:rPr sz="3600" b="1" spc="-8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order.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61574" y="6802732"/>
            <a:ext cx="44545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4274185" algn="l"/>
              </a:tabLst>
            </a:pPr>
            <a:r>
              <a:rPr sz="1400" spc="-10" dirty="0">
                <a:latin typeface="Times New Roman"/>
                <a:cs typeface="Times New Roman"/>
              </a:rPr>
              <a:t>K</a:t>
            </a: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	27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addition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9736" y="1505206"/>
            <a:ext cx="795210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874135" algn="l"/>
              </a:tabLst>
            </a:pPr>
            <a:r>
              <a:rPr sz="3600" dirty="0">
                <a:latin typeface="Times New Roman"/>
                <a:cs typeface="Times New Roman"/>
              </a:rPr>
              <a:t>To add two vectors,	add </a:t>
            </a:r>
            <a:r>
              <a:rPr sz="3600" spc="-5" dirty="0">
                <a:latin typeface="Times New Roman"/>
                <a:cs typeface="Times New Roman"/>
              </a:rPr>
              <a:t>the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corresponding  elements.</a:t>
            </a:r>
            <a:endParaRPr sz="3600">
              <a:latin typeface="Times New Roman"/>
              <a:cs typeface="Times New Roman"/>
            </a:endParaRPr>
          </a:p>
          <a:p>
            <a:pPr marL="50165">
              <a:lnSpc>
                <a:spcPct val="100000"/>
              </a:lnSpc>
              <a:spcBef>
                <a:spcPts val="2160"/>
              </a:spcBef>
            </a:pPr>
            <a:r>
              <a:rPr sz="3600" dirty="0">
                <a:latin typeface="Times New Roman"/>
                <a:cs typeface="Times New Roman"/>
              </a:rPr>
              <a:t>The </a:t>
            </a:r>
            <a:r>
              <a:rPr sz="3600" spc="-5" dirty="0">
                <a:latin typeface="Times New Roman"/>
                <a:cs typeface="Times New Roman"/>
              </a:rPr>
              <a:t>result is </a:t>
            </a:r>
            <a:r>
              <a:rPr sz="3600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vector of </a:t>
            </a:r>
            <a:r>
              <a:rPr sz="3600" dirty="0">
                <a:latin typeface="Times New Roman"/>
                <a:cs typeface="Times New Roman"/>
              </a:rPr>
              <a:t>the </a:t>
            </a:r>
            <a:r>
              <a:rPr sz="3600" spc="-5" dirty="0">
                <a:latin typeface="Times New Roman"/>
                <a:cs typeface="Times New Roman"/>
              </a:rPr>
              <a:t>same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size.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13660" y="3467463"/>
            <a:ext cx="448945" cy="21272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83185" algn="ctr">
              <a:lnSpc>
                <a:spcPct val="100000"/>
              </a:lnSpc>
              <a:spcBef>
                <a:spcPts val="819"/>
              </a:spcBef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4000" b="1" spc="-5" dirty="0">
                <a:latin typeface="Times New Roman"/>
                <a:cs typeface="Times New Roman"/>
              </a:rPr>
              <a:t>-1</a:t>
            </a:r>
            <a:endParaRPr sz="4000">
              <a:latin typeface="Times New Roman"/>
              <a:cs typeface="Times New Roman"/>
            </a:endParaRPr>
          </a:p>
          <a:p>
            <a:pPr marL="83185" algn="ctr">
              <a:lnSpc>
                <a:spcPct val="100000"/>
              </a:lnSpc>
              <a:spcBef>
                <a:spcPts val="710"/>
              </a:spcBef>
            </a:pPr>
            <a:r>
              <a:rPr sz="4000" b="1" spc="-5" dirty="0">
                <a:latin typeface="Times New Roman"/>
                <a:cs typeface="Times New Roman"/>
              </a:rPr>
              <a:t>3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06296" y="35432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06296" y="56433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06296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74620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91739" y="3543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91739" y="56433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590035" y="3467463"/>
            <a:ext cx="279400" cy="21272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4000" b="1" spc="-5" dirty="0">
                <a:latin typeface="Times New Roman"/>
                <a:cs typeface="Times New Roman"/>
              </a:rPr>
              <a:t>4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282696" y="35432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82696" y="56433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82696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97096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83735" y="3543287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983735" y="5643359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828035" y="4321543"/>
            <a:ext cx="3149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+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04435" y="4320019"/>
            <a:ext cx="3441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=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73095" y="5829287"/>
            <a:ext cx="6934200" cy="1266825"/>
          </a:xfrm>
          <a:prstGeom prst="rect">
            <a:avLst/>
          </a:prstGeom>
          <a:solidFill>
            <a:srgbClr val="FFCACA"/>
          </a:solidFill>
          <a:ln w="76200">
            <a:solidFill>
              <a:srgbClr val="FF0201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128905" marR="509905">
              <a:lnSpc>
                <a:spcPct val="100000"/>
              </a:lnSpc>
              <a:spcBef>
                <a:spcPts val="550"/>
              </a:spcBef>
            </a:pPr>
            <a:r>
              <a:rPr sz="3600" b="1" dirty="0">
                <a:solidFill>
                  <a:srgbClr val="FF3700"/>
                </a:solidFill>
                <a:latin typeface="Times New Roman"/>
                <a:cs typeface="Times New Roman"/>
              </a:rPr>
              <a:t>!!! </a:t>
            </a:r>
            <a:r>
              <a:rPr sz="3600" b="1" spc="-5" dirty="0">
                <a:latin typeface="Times New Roman"/>
                <a:cs typeface="Times New Roman"/>
              </a:rPr>
              <a:t>Addition is possible </a:t>
            </a:r>
            <a:r>
              <a:rPr sz="3600" b="1" dirty="0">
                <a:latin typeface="Times New Roman"/>
                <a:cs typeface="Times New Roman"/>
              </a:rPr>
              <a:t>if vectors  are of </a:t>
            </a:r>
            <a:r>
              <a:rPr sz="3600" b="1" spc="-5" dirty="0">
                <a:latin typeface="Times New Roman"/>
                <a:cs typeface="Times New Roman"/>
              </a:rPr>
              <a:t>the </a:t>
            </a:r>
            <a:r>
              <a:rPr sz="3600" b="1" dirty="0">
                <a:latin typeface="Times New Roman"/>
                <a:cs typeface="Times New Roman"/>
              </a:rPr>
              <a:t>same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size.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18835" y="3467463"/>
            <a:ext cx="279400" cy="21272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4000" b="1" spc="-5" dirty="0">
                <a:latin typeface="Times New Roman"/>
                <a:cs typeface="Times New Roman"/>
              </a:rPr>
              <a:t>3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4000" b="1" spc="-5" dirty="0">
                <a:latin typeface="Times New Roman"/>
                <a:cs typeface="Times New Roman"/>
              </a:rPr>
              <a:t>3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000" b="1" spc="-5" dirty="0">
                <a:latin typeface="Times New Roman"/>
                <a:cs typeface="Times New Roman"/>
              </a:rPr>
              <a:t>3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111496" y="35432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11496" y="56433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111496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25896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812535" y="3543287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812535" y="5643359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547100" y="685052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56420" y="654050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6420" y="1428945"/>
            <a:ext cx="7000875" cy="430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You </a:t>
            </a:r>
            <a:r>
              <a:rPr sz="3600" dirty="0">
                <a:latin typeface="Times New Roman"/>
                <a:cs typeface="Times New Roman"/>
              </a:rPr>
              <a:t>can multiply a </a:t>
            </a:r>
            <a:r>
              <a:rPr sz="3600" b="1" spc="-5" dirty="0">
                <a:solidFill>
                  <a:srgbClr val="A30027"/>
                </a:solidFill>
                <a:latin typeface="Times New Roman"/>
                <a:cs typeface="Times New Roman"/>
              </a:rPr>
              <a:t>row </a:t>
            </a:r>
            <a:r>
              <a:rPr sz="3600" spc="-5" dirty="0">
                <a:latin typeface="Times New Roman"/>
                <a:cs typeface="Times New Roman"/>
              </a:rPr>
              <a:t>vector with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b="1" spc="-5" dirty="0">
                <a:solidFill>
                  <a:srgbClr val="A30027"/>
                </a:solidFill>
                <a:latin typeface="Times New Roman"/>
                <a:cs typeface="Times New Roman"/>
              </a:rPr>
              <a:t>column </a:t>
            </a:r>
            <a:r>
              <a:rPr sz="3600" spc="-5" dirty="0">
                <a:latin typeface="Times New Roman"/>
                <a:cs typeface="Times New Roman"/>
              </a:rPr>
              <a:t>vector.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600">
              <a:latin typeface="Times New Roman"/>
              <a:cs typeface="Times New Roman"/>
            </a:endParaRPr>
          </a:p>
          <a:p>
            <a:pPr marL="12700" marR="5080">
              <a:lnSpc>
                <a:spcPct val="100099"/>
              </a:lnSpc>
              <a:tabLst>
                <a:tab pos="4765040" algn="l"/>
              </a:tabLst>
            </a:pPr>
            <a:r>
              <a:rPr sz="3600" dirty="0">
                <a:latin typeface="Times New Roman"/>
                <a:cs typeface="Times New Roman"/>
              </a:rPr>
              <a:t>To multiply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two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vectors,	multiply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  corresponding elements, then add the  </a:t>
            </a:r>
            <a:r>
              <a:rPr sz="3600" spc="-10" dirty="0">
                <a:latin typeface="Times New Roman"/>
                <a:cs typeface="Times New Roman"/>
              </a:rPr>
              <a:t>results.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600" dirty="0">
                <a:latin typeface="Times New Roman"/>
                <a:cs typeface="Times New Roman"/>
              </a:rPr>
              <a:t>The result </a:t>
            </a:r>
            <a:r>
              <a:rPr sz="3600" spc="-5" dirty="0">
                <a:latin typeface="Times New Roman"/>
                <a:cs typeface="Times New Roman"/>
              </a:rPr>
              <a:t>is </a:t>
            </a:r>
            <a:r>
              <a:rPr sz="3600" dirty="0">
                <a:latin typeface="Times New Roman"/>
                <a:cs typeface="Times New Roman"/>
              </a:rPr>
              <a:t>a single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number.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 multiplication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(2)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80251" y="1505206"/>
            <a:ext cx="77870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Multiply the corresponding elements, then  add the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results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44696" y="27050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44696" y="48051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59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44696" y="27050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59096" y="27050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45735" y="2705087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45735" y="4805159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590039" y="2629263"/>
            <a:ext cx="1041400" cy="21272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819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720"/>
              </a:spcBef>
              <a:tabLst>
                <a:tab pos="761365" algn="l"/>
              </a:tabLst>
            </a:pPr>
            <a:r>
              <a:rPr sz="4000" spc="-5" dirty="0">
                <a:latin typeface="Symbol"/>
                <a:cs typeface="Symbol"/>
              </a:rPr>
              <a:t></a:t>
            </a:r>
            <a:r>
              <a:rPr sz="4000" spc="-5" dirty="0">
                <a:latin typeface="Times New Roman"/>
                <a:cs typeface="Times New Roman"/>
              </a:rPr>
              <a:t>	</a:t>
            </a:r>
            <a:r>
              <a:rPr sz="4000" b="1" spc="-5" dirty="0">
                <a:latin typeface="Times New Roman"/>
                <a:cs typeface="Times New Roman"/>
              </a:rPr>
              <a:t>4</a:t>
            </a:r>
            <a:endParaRPr sz="4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71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91716" y="3469627"/>
            <a:ext cx="14681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14984" algn="l"/>
                <a:tab pos="120078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1	-1	3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30096" y="345337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0096" y="41528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30096" y="3453371"/>
            <a:ext cx="0" cy="699770"/>
          </a:xfrm>
          <a:custGeom>
            <a:avLst/>
            <a:gdLst/>
            <a:ahLst/>
            <a:cxnLst/>
            <a:rect l="l" t="t" r="r" b="b"/>
            <a:pathLst>
              <a:path h="699770">
                <a:moveTo>
                  <a:pt x="0" y="0"/>
                </a:moveTo>
                <a:lnTo>
                  <a:pt x="0" y="69951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65576" y="3453371"/>
            <a:ext cx="0" cy="699770"/>
          </a:xfrm>
          <a:custGeom>
            <a:avLst/>
            <a:gdLst/>
            <a:ahLst/>
            <a:cxnLst/>
            <a:rect l="l" t="t" r="r" b="b"/>
            <a:pathLst>
              <a:path h="699770">
                <a:moveTo>
                  <a:pt x="0" y="0"/>
                </a:moveTo>
                <a:lnTo>
                  <a:pt x="0" y="69951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82696" y="345337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82696" y="41528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190235" y="3355327"/>
            <a:ext cx="378967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21665" algn="l"/>
              </a:tabLst>
            </a:pPr>
            <a:r>
              <a:rPr sz="6600" b="1" baseline="-5050" dirty="0">
                <a:latin typeface="Times New Roman"/>
                <a:cs typeface="Times New Roman"/>
              </a:rPr>
              <a:t>=	</a:t>
            </a:r>
            <a:r>
              <a:rPr sz="4000" b="1" spc="-5" dirty="0">
                <a:latin typeface="Times New Roman"/>
                <a:cs typeface="Times New Roman"/>
              </a:rPr>
              <a:t>2 +(- </a:t>
            </a:r>
            <a:r>
              <a:rPr sz="4000" b="1" dirty="0">
                <a:latin typeface="Times New Roman"/>
                <a:cs typeface="Times New Roman"/>
              </a:rPr>
              <a:t>4) </a:t>
            </a:r>
            <a:r>
              <a:rPr sz="4000" b="1" spc="-5" dirty="0">
                <a:latin typeface="Times New Roman"/>
                <a:cs typeface="Times New Roman"/>
              </a:rPr>
              <a:t>+ 0 =</a:t>
            </a:r>
            <a:r>
              <a:rPr sz="4000" b="1" spc="-6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xfrm>
            <a:off x="93091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2673095" y="5600687"/>
            <a:ext cx="6477000" cy="1266825"/>
          </a:xfrm>
          <a:prstGeom prst="rect">
            <a:avLst/>
          </a:prstGeom>
          <a:solidFill>
            <a:srgbClr val="FFCACA"/>
          </a:solidFill>
          <a:ln w="76200">
            <a:solidFill>
              <a:srgbClr val="FF0201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128905" marR="498475">
              <a:lnSpc>
                <a:spcPct val="100000"/>
              </a:lnSpc>
              <a:spcBef>
                <a:spcPts val="550"/>
              </a:spcBef>
            </a:pPr>
            <a:r>
              <a:rPr sz="3600" b="1" dirty="0">
                <a:solidFill>
                  <a:srgbClr val="FF3700"/>
                </a:solidFill>
                <a:latin typeface="Times New Roman"/>
                <a:cs typeface="Times New Roman"/>
              </a:rPr>
              <a:t>!!! </a:t>
            </a:r>
            <a:r>
              <a:rPr sz="3600" b="1" spc="-5" dirty="0">
                <a:latin typeface="Times New Roman"/>
                <a:cs typeface="Times New Roman"/>
              </a:rPr>
              <a:t>Multiplication is possible if  </a:t>
            </a:r>
            <a:r>
              <a:rPr sz="3600" b="1" dirty="0">
                <a:latin typeface="Times New Roman"/>
                <a:cs typeface="Times New Roman"/>
              </a:rPr>
              <a:t>vectors are of </a:t>
            </a:r>
            <a:r>
              <a:rPr sz="3600" b="1" spc="-5" dirty="0">
                <a:latin typeface="Times New Roman"/>
                <a:cs typeface="Times New Roman"/>
              </a:rPr>
              <a:t>the </a:t>
            </a:r>
            <a:r>
              <a:rPr sz="3600" b="1" dirty="0">
                <a:latin typeface="Times New Roman"/>
                <a:cs typeface="Times New Roman"/>
              </a:rPr>
              <a:t>same</a:t>
            </a:r>
            <a:r>
              <a:rPr sz="3600" b="1" spc="-7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order.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53896" y="705972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0" y="1447800"/>
                </a:moveTo>
                <a:lnTo>
                  <a:pt x="0" y="0"/>
                </a:lnTo>
                <a:lnTo>
                  <a:pt x="7772400" y="0"/>
                </a:lnTo>
                <a:lnTo>
                  <a:pt x="7772400" y="1447800"/>
                </a:lnTo>
                <a:lnTo>
                  <a:pt x="0" y="14478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87570" y="710516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7772400" y="1447800"/>
                </a:moveTo>
                <a:lnTo>
                  <a:pt x="7772400" y="0"/>
                </a:lnTo>
                <a:lnTo>
                  <a:pt x="0" y="0"/>
                </a:lnTo>
                <a:lnTo>
                  <a:pt x="0" y="1447800"/>
                </a:lnTo>
                <a:lnTo>
                  <a:pt x="7772400" y="1447800"/>
                </a:lnTo>
                <a:close/>
              </a:path>
            </a:pathLst>
          </a:custGeom>
          <a:ln w="1270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30423" y="1113523"/>
            <a:ext cx="54292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8800" indent="-558800">
              <a:lnSpc>
                <a:spcPct val="100000"/>
              </a:lnSpc>
              <a:spcBef>
                <a:spcPts val="95"/>
              </a:spcBef>
              <a:buFont typeface="Times New Roman"/>
              <a:buChar char="•"/>
              <a:tabLst>
                <a:tab pos="558800" algn="l"/>
                <a:tab pos="559435" algn="l"/>
              </a:tabLst>
            </a:pP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Definitions and</a:t>
            </a:r>
            <a:r>
              <a:rPr sz="4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Terms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3</a:t>
            </a:fld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23235" y="2678671"/>
            <a:ext cx="5525135" cy="2496185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387350" indent="-374650">
              <a:lnSpc>
                <a:spcPct val="100000"/>
              </a:lnSpc>
              <a:spcBef>
                <a:spcPts val="226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Vector,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matrix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216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Element, </a:t>
            </a:r>
            <a:r>
              <a:rPr sz="3600" dirty="0">
                <a:latin typeface="Times New Roman"/>
                <a:cs typeface="Times New Roman"/>
              </a:rPr>
              <a:t>subscript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217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"Matrices of the same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kind"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3985" y="3263875"/>
            <a:ext cx="81394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Then the product </a:t>
            </a:r>
            <a:r>
              <a:rPr sz="4400" b="1" dirty="0">
                <a:latin typeface="Times New Roman"/>
                <a:cs typeface="Times New Roman"/>
              </a:rPr>
              <a:t>A </a:t>
            </a:r>
            <a:r>
              <a:rPr sz="4400" dirty="0">
                <a:latin typeface="Symbol"/>
                <a:cs typeface="Symbol"/>
              </a:rPr>
              <a:t></a:t>
            </a:r>
            <a:r>
              <a:rPr sz="4400" dirty="0"/>
              <a:t> </a:t>
            </a:r>
            <a:r>
              <a:rPr sz="4400" b="1" dirty="0">
                <a:latin typeface="Times New Roman"/>
                <a:cs typeface="Times New Roman"/>
              </a:rPr>
              <a:t>B </a:t>
            </a:r>
            <a:r>
              <a:rPr sz="4000" b="1" spc="-5" dirty="0">
                <a:latin typeface="Times New Roman"/>
                <a:cs typeface="Times New Roman"/>
              </a:rPr>
              <a:t>= C </a:t>
            </a:r>
            <a:r>
              <a:rPr sz="4000" dirty="0"/>
              <a:t>is</a:t>
            </a:r>
            <a:r>
              <a:rPr sz="4000" spc="-229" dirty="0"/>
              <a:t> </a:t>
            </a:r>
            <a:r>
              <a:rPr sz="4000" spc="-5" dirty="0"/>
              <a:t>defined.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9167915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 dirty="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284986" y="1493902"/>
          <a:ext cx="6682102" cy="1170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40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19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69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465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382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85470">
                <a:tc>
                  <a:txBody>
                    <a:bodyPr/>
                    <a:lstStyle/>
                    <a:p>
                      <a:pPr marL="31750">
                        <a:lnSpc>
                          <a:spcPts val="4360"/>
                        </a:lnSpc>
                      </a:pPr>
                      <a:r>
                        <a:rPr sz="4000" spc="-5" dirty="0">
                          <a:latin typeface="Times New Roman"/>
                          <a:cs typeface="Times New Roman"/>
                        </a:rPr>
                        <a:t>Let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ts val="4360"/>
                        </a:lnSpc>
                      </a:pPr>
                      <a:r>
                        <a:rPr sz="4000" b="1" dirty="0">
                          <a:latin typeface="Times New Roman"/>
                          <a:cs typeface="Times New Roman"/>
                        </a:rPr>
                        <a:t>A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ts val="4360"/>
                        </a:lnSpc>
                      </a:pPr>
                      <a:r>
                        <a:rPr sz="4000" spc="-5" dirty="0">
                          <a:latin typeface="Times New Roman"/>
                          <a:cs typeface="Times New Roman"/>
                        </a:rPr>
                        <a:t>be</a:t>
                      </a:r>
                      <a:r>
                        <a:rPr sz="4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000" spc="-5" dirty="0">
                          <a:latin typeface="Times New Roman"/>
                          <a:cs typeface="Times New Roman"/>
                        </a:rPr>
                        <a:t>a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4360"/>
                        </a:lnSpc>
                      </a:pPr>
                      <a:r>
                        <a:rPr sz="4000" spc="-5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k x</a:t>
                      </a:r>
                      <a:r>
                        <a:rPr sz="4000" spc="-65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000" spc="-5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ts val="4360"/>
                        </a:lnSpc>
                      </a:pPr>
                      <a:r>
                        <a:rPr sz="4000" spc="-5" dirty="0">
                          <a:latin typeface="Times New Roman"/>
                          <a:cs typeface="Times New Roman"/>
                        </a:rPr>
                        <a:t>matrix</a:t>
                      </a:r>
                      <a:r>
                        <a:rPr sz="4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000" spc="-5" dirty="0">
                          <a:latin typeface="Times New Roman"/>
                          <a:cs typeface="Times New Roman"/>
                        </a:rPr>
                        <a:t>and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5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ts val="4515"/>
                        </a:lnSpc>
                      </a:pPr>
                      <a:r>
                        <a:rPr sz="4000" b="1" dirty="0">
                          <a:latin typeface="Times New Roman"/>
                          <a:cs typeface="Times New Roman"/>
                        </a:rPr>
                        <a:t>B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ts val="4515"/>
                        </a:lnSpc>
                      </a:pPr>
                      <a:r>
                        <a:rPr sz="4000" spc="-5" dirty="0">
                          <a:latin typeface="Times New Roman"/>
                          <a:cs typeface="Times New Roman"/>
                        </a:rPr>
                        <a:t>be</a:t>
                      </a:r>
                      <a:r>
                        <a:rPr sz="40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000" spc="-5" dirty="0">
                          <a:latin typeface="Times New Roman"/>
                          <a:cs typeface="Times New Roman"/>
                        </a:rPr>
                        <a:t>an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ts val="4515"/>
                        </a:lnSpc>
                      </a:pPr>
                      <a:r>
                        <a:rPr sz="4000" spc="-5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m x</a:t>
                      </a:r>
                      <a:r>
                        <a:rPr sz="4000" spc="-60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000" spc="-5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ts val="4515"/>
                        </a:lnSpc>
                      </a:pPr>
                      <a:r>
                        <a:rPr sz="4000" spc="-5" dirty="0">
                          <a:latin typeface="Times New Roman"/>
                          <a:cs typeface="Times New Roman"/>
                        </a:rPr>
                        <a:t>matrix,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304046" y="4534902"/>
            <a:ext cx="41903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31190" algn="l"/>
                <a:tab pos="157924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C	</a:t>
            </a:r>
            <a:r>
              <a:rPr sz="4000" dirty="0">
                <a:latin typeface="Times New Roman"/>
                <a:cs typeface="Times New Roman"/>
              </a:rPr>
              <a:t>is </a:t>
            </a:r>
            <a:r>
              <a:rPr sz="4000" spc="-5" dirty="0">
                <a:latin typeface="Times New Roman"/>
                <a:cs typeface="Times New Roman"/>
              </a:rPr>
              <a:t>a	</a:t>
            </a:r>
            <a:r>
              <a:rPr sz="4000" spc="-5" dirty="0">
                <a:solidFill>
                  <a:srgbClr val="CA0000"/>
                </a:solidFill>
                <a:latin typeface="Times New Roman"/>
                <a:cs typeface="Times New Roman"/>
              </a:rPr>
              <a:t>k x n</a:t>
            </a:r>
            <a:r>
              <a:rPr sz="4000" spc="-55" dirty="0">
                <a:solidFill>
                  <a:srgbClr val="CA0000"/>
                </a:solidFill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matrix.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209035" y="1587487"/>
            <a:ext cx="40576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A</a:t>
            </a:r>
            <a:r>
              <a:rPr sz="4350" b="1" baseline="-21072" dirty="0">
                <a:latin typeface="Times New Roman"/>
                <a:cs typeface="Times New Roman"/>
              </a:rPr>
              <a:t>KM </a:t>
            </a:r>
            <a:r>
              <a:rPr sz="4400" dirty="0">
                <a:latin typeface="Symbol"/>
                <a:cs typeface="Symbol"/>
              </a:rPr>
              <a:t></a:t>
            </a:r>
            <a:r>
              <a:rPr sz="4400" dirty="0"/>
              <a:t> </a:t>
            </a:r>
            <a:r>
              <a:rPr sz="4400" b="1" dirty="0">
                <a:latin typeface="Times New Roman"/>
                <a:cs typeface="Times New Roman"/>
              </a:rPr>
              <a:t>B</a:t>
            </a:r>
            <a:r>
              <a:rPr sz="4350" b="1" baseline="-21072" dirty="0">
                <a:latin typeface="Times New Roman"/>
                <a:cs typeface="Times New Roman"/>
              </a:rPr>
              <a:t>MN </a:t>
            </a:r>
            <a:r>
              <a:rPr sz="4000" b="1" spc="-5" dirty="0">
                <a:latin typeface="Times New Roman"/>
                <a:cs typeface="Times New Roman"/>
              </a:rPr>
              <a:t>=</a:t>
            </a:r>
            <a:r>
              <a:rPr sz="4000" b="1" spc="-11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C</a:t>
            </a:r>
            <a:r>
              <a:rPr sz="4050" b="1" spc="-7" baseline="-20576" dirty="0">
                <a:latin typeface="Times New Roman"/>
                <a:cs typeface="Times New Roman"/>
              </a:rPr>
              <a:t>KN</a:t>
            </a:r>
            <a:endParaRPr sz="4050" baseline="-20576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8729495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2640571"/>
            <a:ext cx="76758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9915" indent="-577215">
              <a:lnSpc>
                <a:spcPct val="100000"/>
              </a:lnSpc>
              <a:spcBef>
                <a:spcPts val="100"/>
              </a:spcBef>
              <a:buChar char="•"/>
              <a:tabLst>
                <a:tab pos="589915" algn="l"/>
                <a:tab pos="590550" algn="l"/>
                <a:tab pos="5527675" algn="l"/>
              </a:tabLst>
            </a:pPr>
            <a:r>
              <a:rPr sz="4000" spc="-5" dirty="0">
                <a:latin typeface="Times New Roman"/>
                <a:cs typeface="Times New Roman"/>
              </a:rPr>
              <a:t>The number of</a:t>
            </a:r>
            <a:r>
              <a:rPr sz="4000" spc="4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rows</a:t>
            </a:r>
            <a:r>
              <a:rPr sz="4000" spc="1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of	</a:t>
            </a:r>
            <a:r>
              <a:rPr sz="4800" b="1" spc="-5" dirty="0">
                <a:latin typeface="Times New Roman"/>
                <a:cs typeface="Times New Roman"/>
              </a:rPr>
              <a:t>C </a:t>
            </a:r>
            <a:r>
              <a:rPr sz="4000" spc="-5" dirty="0">
                <a:latin typeface="Times New Roman"/>
                <a:cs typeface="Times New Roman"/>
              </a:rPr>
              <a:t>is</a:t>
            </a:r>
            <a:r>
              <a:rPr sz="4000" spc="-27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equal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0255" y="3373592"/>
            <a:ext cx="25546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>
                <a:latin typeface="Times New Roman"/>
                <a:cs typeface="Times New Roman"/>
              </a:rPr>
              <a:t>to that of</a:t>
            </a:r>
            <a:r>
              <a:rPr sz="4000" spc="-235" dirty="0">
                <a:latin typeface="Times New Roman"/>
                <a:cs typeface="Times New Roman"/>
              </a:rPr>
              <a:t> </a:t>
            </a:r>
            <a:r>
              <a:rPr sz="4800" b="1" spc="-5" dirty="0">
                <a:latin typeface="Times New Roman"/>
                <a:cs typeface="Times New Roman"/>
              </a:rPr>
              <a:t>A</a:t>
            </a:r>
            <a:r>
              <a:rPr sz="4000" spc="-5" dirty="0">
                <a:latin typeface="Times New Roman"/>
                <a:cs typeface="Times New Roman"/>
              </a:rPr>
              <a:t>,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19547" y="3576307"/>
            <a:ext cx="20802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(which is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K</a:t>
            </a:r>
            <a:r>
              <a:rPr sz="3200" spc="-5" dirty="0"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2636" y="4470895"/>
            <a:ext cx="7182484" cy="14903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589915" marR="5080" indent="-577215">
              <a:lnSpc>
                <a:spcPct val="100200"/>
              </a:lnSpc>
              <a:spcBef>
                <a:spcPts val="85"/>
              </a:spcBef>
              <a:buChar char="•"/>
              <a:tabLst>
                <a:tab pos="589915" algn="l"/>
                <a:tab pos="590550" algn="l"/>
                <a:tab pos="3904615" algn="l"/>
                <a:tab pos="4616450" algn="l"/>
                <a:tab pos="6262370" algn="l"/>
              </a:tabLst>
            </a:pPr>
            <a:r>
              <a:rPr sz="4000" spc="-5" dirty="0">
                <a:latin typeface="Times New Roman"/>
                <a:cs typeface="Times New Roman"/>
              </a:rPr>
              <a:t>The number of</a:t>
            </a:r>
            <a:r>
              <a:rPr sz="4000" spc="4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columns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of	</a:t>
            </a:r>
            <a:r>
              <a:rPr sz="4800" b="1" spc="-5" dirty="0">
                <a:latin typeface="Times New Roman"/>
                <a:cs typeface="Times New Roman"/>
              </a:rPr>
              <a:t>C</a:t>
            </a:r>
            <a:r>
              <a:rPr sz="4800" b="1" spc="-29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is  </a:t>
            </a:r>
            <a:r>
              <a:rPr sz="4000" spc="-5" dirty="0">
                <a:latin typeface="Times New Roman"/>
                <a:cs typeface="Times New Roman"/>
              </a:rPr>
              <a:t>equal to</a:t>
            </a:r>
            <a:r>
              <a:rPr sz="4000" spc="2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that</a:t>
            </a:r>
            <a:r>
              <a:rPr sz="4000" spc="1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of	</a:t>
            </a:r>
            <a:r>
              <a:rPr sz="4800" b="1" dirty="0">
                <a:latin typeface="Times New Roman"/>
                <a:cs typeface="Times New Roman"/>
              </a:rPr>
              <a:t>B	</a:t>
            </a:r>
            <a:r>
              <a:rPr sz="3200" dirty="0">
                <a:latin typeface="Times New Roman"/>
                <a:cs typeface="Times New Roman"/>
              </a:rPr>
              <a:t>(which is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M</a:t>
            </a:r>
            <a:r>
              <a:rPr sz="3200" dirty="0">
                <a:latin typeface="Times New Roman"/>
                <a:cs typeface="Times New Roman"/>
              </a:rPr>
              <a:t>)</a:t>
            </a:r>
            <a:r>
              <a:rPr sz="4800" dirty="0">
                <a:latin typeface="Times New Roman"/>
                <a:cs typeface="Times New Roman"/>
              </a:rPr>
              <a:t>.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4078" y="6802732"/>
            <a:ext cx="8261984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3806825" algn="l"/>
                <a:tab pos="8081645" algn="l"/>
              </a:tabLst>
            </a:pPr>
            <a:r>
              <a:rPr sz="1400" spc="-10" dirty="0">
                <a:latin typeface="Times New Roman"/>
                <a:cs typeface="Times New Roman"/>
              </a:rPr>
              <a:t>00</a:t>
            </a:r>
            <a:r>
              <a:rPr sz="1400" dirty="0">
                <a:latin typeface="Times New Roman"/>
                <a:cs typeface="Times New Roman"/>
              </a:rPr>
              <a:t>4 F</a:t>
            </a:r>
            <a:r>
              <a:rPr sz="1400" spc="-15" dirty="0">
                <a:latin typeface="Times New Roman"/>
                <a:cs typeface="Times New Roman"/>
              </a:rPr>
              <a:t>a</a:t>
            </a:r>
            <a:r>
              <a:rPr sz="1400" dirty="0">
                <a:latin typeface="Times New Roman"/>
                <a:cs typeface="Times New Roman"/>
              </a:rPr>
              <a:t>ll	</a:t>
            </a:r>
            <a:r>
              <a:rPr sz="1400" spc="-10" dirty="0">
                <a:latin typeface="Times New Roman"/>
                <a:cs typeface="Times New Roman"/>
              </a:rPr>
              <a:t>K</a:t>
            </a: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	32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61352" y="1569783"/>
            <a:ext cx="981075" cy="1555750"/>
          </a:xfrm>
          <a:prstGeom prst="rect">
            <a:avLst/>
          </a:prstGeom>
        </p:spPr>
        <p:txBody>
          <a:bodyPr vert="horz" wrap="square" lIns="0" tIns="2520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85"/>
              </a:spcBef>
              <a:tabLst>
                <a:tab pos="780415" algn="l"/>
              </a:tabLst>
            </a:pPr>
            <a:r>
              <a:rPr sz="6000" b="1" spc="-7" baseline="-9722" dirty="0">
                <a:latin typeface="Times New Roman"/>
                <a:cs typeface="Times New Roman"/>
              </a:rPr>
              <a:t>.</a:t>
            </a:r>
            <a:r>
              <a:rPr sz="6000" b="1" spc="-825" baseline="-9722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96850">
              <a:lnSpc>
                <a:spcPct val="100000"/>
              </a:lnSpc>
              <a:spcBef>
                <a:spcPts val="1520"/>
              </a:spcBef>
              <a:tabLst>
                <a:tab pos="78041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82611" y="188365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82611" y="3162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82611" y="1883651"/>
            <a:ext cx="0" cy="1278890"/>
          </a:xfrm>
          <a:custGeom>
            <a:avLst/>
            <a:gdLst/>
            <a:ahLst/>
            <a:cxnLst/>
            <a:rect l="l" t="t" r="r" b="b"/>
            <a:pathLst>
              <a:path h="1278889">
                <a:moveTo>
                  <a:pt x="0" y="0"/>
                </a:moveTo>
                <a:lnTo>
                  <a:pt x="0" y="127863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16695" y="1883651"/>
            <a:ext cx="0" cy="1278890"/>
          </a:xfrm>
          <a:custGeom>
            <a:avLst/>
            <a:gdLst/>
            <a:ahLst/>
            <a:cxnLst/>
            <a:rect l="l" t="t" r="r" b="b"/>
            <a:pathLst>
              <a:path h="1278889">
                <a:moveTo>
                  <a:pt x="0" y="0"/>
                </a:moveTo>
                <a:lnTo>
                  <a:pt x="0" y="127863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33816" y="188365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33816" y="3162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20312" y="1582000"/>
            <a:ext cx="1477645" cy="1546860"/>
          </a:xfrm>
          <a:prstGeom prst="rect">
            <a:avLst/>
          </a:prstGeom>
        </p:spPr>
        <p:txBody>
          <a:bodyPr vert="horz" wrap="square" lIns="0" tIns="285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45"/>
              </a:spcBef>
              <a:tabLst>
                <a:tab pos="667385" algn="l"/>
                <a:tab pos="127698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2150"/>
              </a:spcBef>
              <a:tabLst>
                <a:tab pos="667385" algn="l"/>
                <a:tab pos="127698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58695" y="1827263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58695" y="334821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58695" y="1827263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27347" y="1827263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44467" y="1827263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44467" y="334821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24755" y="1443215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24755" y="35432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24755" y="1443215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903976" y="1443215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21096" y="144321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21096" y="3543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123463" y="1427361"/>
            <a:ext cx="1459230" cy="195707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720725">
              <a:lnSpc>
                <a:spcPct val="100000"/>
              </a:lnSpc>
              <a:spcBef>
                <a:spcPts val="440"/>
              </a:spcBef>
              <a:tabLst>
                <a:tab pos="125920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720725" algn="l"/>
                <a:tab pos="1259205" algn="l"/>
              </a:tabLst>
            </a:pPr>
            <a:r>
              <a:rPr sz="6600" baseline="-6313" dirty="0">
                <a:latin typeface="Symbol"/>
                <a:cs typeface="Symbol"/>
              </a:rPr>
              <a:t></a:t>
            </a:r>
            <a:r>
              <a:rPr sz="6600" baseline="-6313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720725">
              <a:lnSpc>
                <a:spcPct val="100000"/>
              </a:lnSpc>
              <a:spcBef>
                <a:spcPts val="1440"/>
              </a:spcBef>
              <a:tabLst>
                <a:tab pos="125920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33289" y="2078215"/>
            <a:ext cx="5791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670" dirty="0">
                <a:latin typeface="DejaVu Sans"/>
                <a:cs typeface="DejaVu Sans"/>
              </a:rPr>
              <a:t>⇒</a:t>
            </a:r>
            <a:endParaRPr sz="4400">
              <a:latin typeface="DejaVu Sans"/>
              <a:cs typeface="DejaVu San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86676" y="3536077"/>
            <a:ext cx="1492885" cy="2131695"/>
          </a:xfrm>
          <a:prstGeom prst="rect">
            <a:avLst/>
          </a:prstGeom>
        </p:spPr>
        <p:txBody>
          <a:bodyPr vert="horz" wrap="square" lIns="0" tIns="2501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70"/>
              </a:spcBef>
              <a:tabLst>
                <a:tab pos="779145" algn="l"/>
                <a:tab pos="1292225" algn="l"/>
              </a:tabLst>
            </a:pPr>
            <a:r>
              <a:rPr sz="6000" b="1" spc="-7" baseline="-9722" dirty="0">
                <a:latin typeface="Times New Roman"/>
                <a:cs typeface="Times New Roman"/>
              </a:rPr>
              <a:t>.</a:t>
            </a:r>
            <a:r>
              <a:rPr sz="6000" b="1" spc="-825" baseline="-9722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96850">
              <a:lnSpc>
                <a:spcPct val="100000"/>
              </a:lnSpc>
              <a:spcBef>
                <a:spcPts val="1510"/>
              </a:spcBef>
              <a:tabLst>
                <a:tab pos="779145" algn="l"/>
                <a:tab pos="129222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96850">
              <a:lnSpc>
                <a:spcPct val="100000"/>
              </a:lnSpc>
              <a:spcBef>
                <a:spcPts val="720"/>
              </a:spcBef>
              <a:tabLst>
                <a:tab pos="779145" algn="l"/>
                <a:tab pos="129222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107935" y="38480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107935" y="570431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107935" y="3848087"/>
            <a:ext cx="0" cy="1856739"/>
          </a:xfrm>
          <a:custGeom>
            <a:avLst/>
            <a:gdLst/>
            <a:ahLst/>
            <a:cxnLst/>
            <a:rect l="l" t="t" r="r" b="b"/>
            <a:pathLst>
              <a:path h="1856739">
                <a:moveTo>
                  <a:pt x="0" y="0"/>
                </a:moveTo>
                <a:lnTo>
                  <a:pt x="0" y="185623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025128" y="3848087"/>
            <a:ext cx="0" cy="1856739"/>
          </a:xfrm>
          <a:custGeom>
            <a:avLst/>
            <a:gdLst/>
            <a:ahLst/>
            <a:cxnLst/>
            <a:rect l="l" t="t" r="r" b="b"/>
            <a:pathLst>
              <a:path h="1856739">
                <a:moveTo>
                  <a:pt x="0" y="0"/>
                </a:moveTo>
                <a:lnTo>
                  <a:pt x="0" y="185623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842247" y="38480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842247" y="570431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230112" y="3797896"/>
            <a:ext cx="1477645" cy="1546860"/>
          </a:xfrm>
          <a:prstGeom prst="rect">
            <a:avLst/>
          </a:prstGeom>
        </p:spPr>
        <p:txBody>
          <a:bodyPr vert="horz" wrap="square" lIns="0" tIns="285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45"/>
              </a:spcBef>
              <a:tabLst>
                <a:tab pos="667385" algn="l"/>
                <a:tab pos="127698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2150"/>
              </a:spcBef>
              <a:tabLst>
                <a:tab pos="667385" algn="l"/>
                <a:tab pos="127698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968496" y="40431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68496" y="556411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68496" y="4043159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37147" y="4043159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954267" y="40431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54267" y="556411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065927" y="3587604"/>
            <a:ext cx="752475" cy="2125980"/>
          </a:xfrm>
          <a:prstGeom prst="rect">
            <a:avLst/>
          </a:prstGeom>
        </p:spPr>
        <p:txBody>
          <a:bodyPr vert="horz" wrap="square" lIns="0" tIns="22415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64"/>
              </a:spcBef>
              <a:tabLst>
                <a:tab pos="55181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1670"/>
              </a:spcBef>
              <a:tabLst>
                <a:tab pos="55181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  <a:tabLst>
                <a:tab pos="55181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758695" y="37718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58695" y="58719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58695" y="37718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137916" y="37718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955035" y="37718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955035" y="58719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361463" y="4373359"/>
            <a:ext cx="33274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Symbol"/>
                <a:cs typeface="Symbol"/>
              </a:rPr>
              <a:t></a:t>
            </a:r>
            <a:endParaRPr sz="4400"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272270" y="4406862"/>
            <a:ext cx="5791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670" dirty="0">
                <a:latin typeface="DejaVu Sans"/>
                <a:cs typeface="DejaVu Sans"/>
              </a:rPr>
              <a:t>⇒</a:t>
            </a:r>
            <a:endParaRPr sz="4400">
              <a:latin typeface="DejaVu Sans"/>
              <a:cs typeface="DejaVu San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225296" y="5981687"/>
            <a:ext cx="8382000" cy="990600"/>
          </a:xfrm>
          <a:custGeom>
            <a:avLst/>
            <a:gdLst/>
            <a:ahLst/>
            <a:cxnLst/>
            <a:rect l="l" t="t" r="r" b="b"/>
            <a:pathLst>
              <a:path w="8382000" h="990600">
                <a:moveTo>
                  <a:pt x="0" y="990600"/>
                </a:moveTo>
                <a:lnTo>
                  <a:pt x="0" y="0"/>
                </a:lnTo>
                <a:lnTo>
                  <a:pt x="8382000" y="0"/>
                </a:lnTo>
                <a:lnTo>
                  <a:pt x="8382000" y="990600"/>
                </a:lnTo>
                <a:lnTo>
                  <a:pt x="0" y="990600"/>
                </a:lnTo>
                <a:close/>
              </a:path>
            </a:pathLst>
          </a:custGeom>
          <a:solidFill>
            <a:srgbClr val="FF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25296" y="5981687"/>
            <a:ext cx="8382000" cy="990600"/>
          </a:xfrm>
          <a:custGeom>
            <a:avLst/>
            <a:gdLst/>
            <a:ahLst/>
            <a:cxnLst/>
            <a:rect l="l" t="t" r="r" b="b"/>
            <a:pathLst>
              <a:path w="8382000" h="990600">
                <a:moveTo>
                  <a:pt x="8382000" y="990600"/>
                </a:moveTo>
                <a:lnTo>
                  <a:pt x="8382000" y="0"/>
                </a:lnTo>
                <a:lnTo>
                  <a:pt x="0" y="0"/>
                </a:lnTo>
                <a:lnTo>
                  <a:pt x="0" y="990600"/>
                </a:lnTo>
                <a:lnTo>
                  <a:pt x="8382000" y="990600"/>
                </a:lnTo>
                <a:close/>
              </a:path>
            </a:pathLst>
          </a:custGeom>
          <a:ln w="762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151636" y="6106152"/>
            <a:ext cx="2794635" cy="904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>
              <a:lnSpc>
                <a:spcPts val="5500"/>
              </a:lnSpc>
              <a:spcBef>
                <a:spcPts val="100"/>
              </a:spcBef>
              <a:tabLst>
                <a:tab pos="1638300" algn="l"/>
              </a:tabLst>
            </a:pPr>
            <a:r>
              <a:rPr sz="3600" b="1" dirty="0">
                <a:solidFill>
                  <a:srgbClr val="FF3700"/>
                </a:solidFill>
                <a:latin typeface="Times New Roman"/>
                <a:cs typeface="Times New Roman"/>
              </a:rPr>
              <a:t>!!! </a:t>
            </a:r>
            <a:r>
              <a:rPr sz="3600" b="1" spc="-5" dirty="0">
                <a:latin typeface="Times New Roman"/>
                <a:cs typeface="Times New Roman"/>
              </a:rPr>
              <a:t>AB	</a:t>
            </a:r>
            <a:r>
              <a:rPr sz="4800" dirty="0">
                <a:latin typeface="Symbol"/>
                <a:cs typeface="Symbol"/>
              </a:rPr>
              <a:t></a:t>
            </a:r>
            <a:r>
              <a:rPr sz="4800" spc="7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BA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ts val="1420"/>
              </a:lnSpc>
            </a:pP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262120" y="6308844"/>
            <a:ext cx="47453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Times New Roman"/>
                <a:cs typeface="Times New Roman"/>
              </a:rPr>
              <a:t>(Unless A, </a:t>
            </a:r>
            <a:r>
              <a:rPr sz="3200" b="1" dirty="0">
                <a:latin typeface="Times New Roman"/>
                <a:cs typeface="Times New Roman"/>
              </a:rPr>
              <a:t>B </a:t>
            </a:r>
            <a:r>
              <a:rPr sz="3200" b="1" spc="-5" dirty="0">
                <a:latin typeface="Times New Roman"/>
                <a:cs typeface="Times New Roman"/>
              </a:rPr>
              <a:t>are both</a:t>
            </a:r>
            <a:r>
              <a:rPr sz="3200" b="1" spc="-55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NxN)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762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60"/>
              </a:spcBef>
            </a:pP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Matrix multiplication</a:t>
            </a:r>
            <a:r>
              <a:rPr sz="32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(2)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93286" y="1850131"/>
            <a:ext cx="6974840" cy="1279838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55"/>
              </a:spcBef>
              <a:tabLst>
                <a:tab pos="1984375" algn="l"/>
              </a:tabLst>
            </a:pPr>
            <a:r>
              <a:rPr sz="3600" spc="-5" dirty="0">
                <a:solidFill>
                  <a:schemeClr val="tx1"/>
                </a:solidFill>
              </a:rPr>
              <a:t>Element	</a:t>
            </a:r>
            <a:r>
              <a:rPr sz="4800" b="1" dirty="0">
                <a:solidFill>
                  <a:schemeClr val="tx1"/>
                </a:solidFill>
                <a:latin typeface="Times New Roman"/>
                <a:cs typeface="Times New Roman"/>
              </a:rPr>
              <a:t>c</a:t>
            </a:r>
            <a:r>
              <a:rPr sz="4800" b="1" baseline="-24691" dirty="0">
                <a:solidFill>
                  <a:schemeClr val="tx1"/>
                </a:solidFill>
                <a:latin typeface="Times New Roman"/>
                <a:cs typeface="Times New Roman"/>
              </a:rPr>
              <a:t>i j </a:t>
            </a:r>
            <a:r>
              <a:rPr sz="3600" spc="-5" dirty="0">
                <a:solidFill>
                  <a:schemeClr val="tx1"/>
                </a:solidFill>
              </a:rPr>
              <a:t>is the vector product  of row </a:t>
            </a:r>
            <a:r>
              <a:rPr sz="36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i </a:t>
            </a:r>
            <a:r>
              <a:rPr sz="3600" spc="-5" dirty="0">
                <a:solidFill>
                  <a:schemeClr val="tx1"/>
                </a:solidFill>
              </a:rPr>
              <a:t>with column</a:t>
            </a:r>
            <a:r>
              <a:rPr sz="3600" spc="5" dirty="0">
                <a:solidFill>
                  <a:schemeClr val="tx1"/>
                </a:solidFill>
              </a:rPr>
              <a:t> </a:t>
            </a:r>
            <a:r>
              <a:rPr sz="36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j</a:t>
            </a:r>
            <a:r>
              <a:rPr sz="3600" spc="-5" dirty="0">
                <a:solidFill>
                  <a:schemeClr val="tx1"/>
                </a:solidFill>
              </a:rPr>
              <a:t>.</a:t>
            </a:r>
            <a:endParaRPr sz="3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 txBox="1">
            <a:spLocks noGrp="1"/>
          </p:cNvSpPr>
          <p:nvPr>
            <p:ph type="sldNum" sz="quarter" idx="12"/>
          </p:nvPr>
        </p:nvSpPr>
        <p:spPr>
          <a:xfrm>
            <a:off x="8764305" y="71402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834895" y="3619487"/>
            <a:ext cx="1981200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4895" y="3756647"/>
            <a:ext cx="19812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34895" y="3895331"/>
            <a:ext cx="19812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34895" y="4034015"/>
            <a:ext cx="19812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34895" y="4172699"/>
            <a:ext cx="1981200" cy="88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06696" y="3238487"/>
            <a:ext cx="533400" cy="137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06696" y="3375647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06696" y="3514331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06696" y="3653015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06696" y="3791699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06696" y="3930383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06696" y="4069067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06696" y="4207751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06696" y="4346435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806696" y="4485119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06696" y="4623803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06696" y="4762487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06696" y="4901171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06696" y="5039855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06696" y="5178539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06696" y="5317223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806696" y="5455907"/>
            <a:ext cx="533400" cy="716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34895" y="4457687"/>
            <a:ext cx="1981200" cy="137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34895" y="4594847"/>
            <a:ext cx="1981200" cy="1386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834895" y="4733531"/>
            <a:ext cx="1981200" cy="1386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34895" y="4872215"/>
            <a:ext cx="1981200" cy="1386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834895" y="5010899"/>
            <a:ext cx="1981200" cy="88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980673" y="4553191"/>
            <a:ext cx="15265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1835" algn="l"/>
                <a:tab pos="1325880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80673" y="3618970"/>
            <a:ext cx="15265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1835" algn="l"/>
                <a:tab pos="1325880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682495" y="359205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682495" y="52958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682495" y="3592055"/>
            <a:ext cx="0" cy="1704339"/>
          </a:xfrm>
          <a:custGeom>
            <a:avLst/>
            <a:gdLst/>
            <a:ahLst/>
            <a:cxnLst/>
            <a:rect l="l" t="t" r="r" b="b"/>
            <a:pathLst>
              <a:path h="1704339">
                <a:moveTo>
                  <a:pt x="0" y="0"/>
                </a:moveTo>
                <a:lnTo>
                  <a:pt x="0" y="170383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76115" y="3592055"/>
            <a:ext cx="0" cy="1704339"/>
          </a:xfrm>
          <a:custGeom>
            <a:avLst/>
            <a:gdLst/>
            <a:ahLst/>
            <a:cxnLst/>
            <a:rect l="l" t="t" r="r" b="b"/>
            <a:pathLst>
              <a:path h="1704339">
                <a:moveTo>
                  <a:pt x="0" y="0"/>
                </a:moveTo>
                <a:lnTo>
                  <a:pt x="0" y="170383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56659" y="359205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756659" y="52958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990588" y="3154151"/>
            <a:ext cx="91249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183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692396" y="312723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692396" y="56006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692396" y="3127235"/>
            <a:ext cx="0" cy="2473960"/>
          </a:xfrm>
          <a:custGeom>
            <a:avLst/>
            <a:gdLst/>
            <a:ahLst/>
            <a:cxnLst/>
            <a:rect l="l" t="t" r="r" b="b"/>
            <a:pathLst>
              <a:path h="2473960">
                <a:moveTo>
                  <a:pt x="0" y="0"/>
                </a:moveTo>
                <a:lnTo>
                  <a:pt x="0" y="24734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330696" y="3127235"/>
            <a:ext cx="0" cy="2473960"/>
          </a:xfrm>
          <a:custGeom>
            <a:avLst/>
            <a:gdLst/>
            <a:ahLst/>
            <a:cxnLst/>
            <a:rect l="l" t="t" r="r" b="b"/>
            <a:pathLst>
              <a:path h="2473960">
                <a:moveTo>
                  <a:pt x="0" y="0"/>
                </a:moveTo>
                <a:lnTo>
                  <a:pt x="0" y="24734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111240" y="312723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111240" y="56006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7479788" y="4335105"/>
            <a:ext cx="190500" cy="50165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r>
              <a:rPr sz="3200" spc="-1450" dirty="0">
                <a:latin typeface="Symbol"/>
                <a:cs typeface="Symbol"/>
              </a:rPr>
              <a:t>•</a:t>
            </a:r>
            <a:r>
              <a:rPr sz="3200" spc="-1475" dirty="0">
                <a:latin typeface="Symbol"/>
                <a:cs typeface="Symbol"/>
              </a:rPr>
              <a:t>•</a:t>
            </a:r>
            <a:r>
              <a:rPr sz="3200" dirty="0">
                <a:latin typeface="Symbol"/>
                <a:cs typeface="Symbol"/>
              </a:rPr>
              <a:t>•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166603" y="3417796"/>
            <a:ext cx="212725" cy="1420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3300"/>
              </a:spcBef>
            </a:pP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479788" y="3428311"/>
            <a:ext cx="190500" cy="50165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r>
              <a:rPr sz="3200" spc="-1450" dirty="0">
                <a:latin typeface="Symbol"/>
                <a:cs typeface="Symbol"/>
              </a:rPr>
              <a:t>•</a:t>
            </a:r>
            <a:r>
              <a:rPr sz="3200" spc="-1475" dirty="0">
                <a:latin typeface="Symbol"/>
                <a:cs typeface="Symbol"/>
              </a:rPr>
              <a:t>•</a:t>
            </a:r>
            <a:r>
              <a:rPr sz="3200" dirty="0">
                <a:latin typeface="Symbol"/>
                <a:cs typeface="Symbol"/>
              </a:rPr>
              <a:t>•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168895" y="33908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168895" y="50672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168895" y="3390887"/>
            <a:ext cx="0" cy="1676400"/>
          </a:xfrm>
          <a:custGeom>
            <a:avLst/>
            <a:gdLst/>
            <a:ahLst/>
            <a:cxnLst/>
            <a:rect l="l" t="t" r="r" b="b"/>
            <a:pathLst>
              <a:path h="1676400">
                <a:moveTo>
                  <a:pt x="0" y="0"/>
                </a:moveTo>
                <a:lnTo>
                  <a:pt x="0" y="1676399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845295" y="3390887"/>
            <a:ext cx="0" cy="1676400"/>
          </a:xfrm>
          <a:custGeom>
            <a:avLst/>
            <a:gdLst/>
            <a:ahLst/>
            <a:cxnLst/>
            <a:rect l="l" t="t" r="r" b="b"/>
            <a:pathLst>
              <a:path h="1676400">
                <a:moveTo>
                  <a:pt x="0" y="0"/>
                </a:moveTo>
                <a:lnTo>
                  <a:pt x="0" y="167640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625840" y="33908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625840" y="50672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4199620" y="3661996"/>
            <a:ext cx="2623820" cy="1710055"/>
          </a:xfrm>
          <a:prstGeom prst="rect">
            <a:avLst/>
          </a:prstGeom>
        </p:spPr>
        <p:txBody>
          <a:bodyPr vert="horz" wrap="square" lIns="0" tIns="337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60"/>
              </a:spcBef>
              <a:tabLst>
                <a:tab pos="803275" algn="l"/>
                <a:tab pos="1503045" algn="l"/>
                <a:tab pos="2320925" algn="l"/>
              </a:tabLst>
            </a:pPr>
            <a:r>
              <a:rPr sz="5400" baseline="1543" dirty="0">
                <a:latin typeface="Symbol"/>
                <a:cs typeface="Symbol"/>
              </a:rPr>
              <a:t></a:t>
            </a:r>
            <a:r>
              <a:rPr sz="5400" baseline="1543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6000" b="1" spc="-7" baseline="1388" dirty="0">
                <a:latin typeface="Times New Roman"/>
                <a:cs typeface="Times New Roman"/>
              </a:rPr>
              <a:t>=</a:t>
            </a:r>
            <a:endParaRPr sz="6000" baseline="1388">
              <a:latin typeface="Times New Roman"/>
              <a:cs typeface="Times New Roman"/>
            </a:endParaRPr>
          </a:p>
          <a:p>
            <a:pPr marL="803275">
              <a:lnSpc>
                <a:spcPct val="100000"/>
              </a:lnSpc>
              <a:spcBef>
                <a:spcPts val="2060"/>
              </a:spcBef>
              <a:tabLst>
                <a:tab pos="150304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245095" y="3390887"/>
            <a:ext cx="685800" cy="137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248110" y="3528047"/>
            <a:ext cx="682785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248110" y="3666731"/>
            <a:ext cx="682785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248110" y="3805415"/>
            <a:ext cx="682785" cy="1386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315937" y="3944099"/>
            <a:ext cx="547132" cy="13258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245095" y="3390887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201168" y="0"/>
                </a:moveTo>
                <a:lnTo>
                  <a:pt x="0" y="201167"/>
                </a:lnTo>
                <a:lnTo>
                  <a:pt x="0" y="484631"/>
                </a:lnTo>
                <a:lnTo>
                  <a:pt x="201168" y="685800"/>
                </a:lnTo>
                <a:lnTo>
                  <a:pt x="484632" y="685800"/>
                </a:lnTo>
                <a:lnTo>
                  <a:pt x="685800" y="484631"/>
                </a:lnTo>
                <a:lnTo>
                  <a:pt x="685800" y="201167"/>
                </a:lnTo>
                <a:lnTo>
                  <a:pt x="484632" y="0"/>
                </a:lnTo>
                <a:lnTo>
                  <a:pt x="20116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14429" y="4306794"/>
            <a:ext cx="553161" cy="13565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248110" y="4442447"/>
            <a:ext cx="682785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248110" y="4581131"/>
            <a:ext cx="682785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248110" y="4719815"/>
            <a:ext cx="682785" cy="13868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315937" y="4858499"/>
            <a:ext cx="547132" cy="13258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245095" y="4305287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201168" y="0"/>
                </a:moveTo>
                <a:lnTo>
                  <a:pt x="0" y="201167"/>
                </a:lnTo>
                <a:lnTo>
                  <a:pt x="0" y="484631"/>
                </a:lnTo>
                <a:lnTo>
                  <a:pt x="201168" y="685799"/>
                </a:lnTo>
                <a:lnTo>
                  <a:pt x="484632" y="685799"/>
                </a:lnTo>
                <a:lnTo>
                  <a:pt x="685800" y="484631"/>
                </a:lnTo>
                <a:lnTo>
                  <a:pt x="685800" y="201167"/>
                </a:lnTo>
                <a:lnTo>
                  <a:pt x="484632" y="0"/>
                </a:lnTo>
                <a:lnTo>
                  <a:pt x="20116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  <a:tabLst>
                <a:tab pos="2847975" algn="l"/>
              </a:tabLst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Properties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	matrix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addition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8447355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377696" y="4152887"/>
            <a:ext cx="82296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397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25"/>
              </a:spcBef>
              <a:tabLst>
                <a:tab pos="4562475" algn="l"/>
              </a:tabLst>
            </a:pPr>
            <a:r>
              <a:rPr sz="3600" spc="-5" dirty="0">
                <a:latin typeface="Times New Roman"/>
                <a:cs typeface="Times New Roman"/>
              </a:rPr>
              <a:t>Addition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is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A30027"/>
                </a:solidFill>
                <a:latin typeface="Times New Roman"/>
                <a:cs typeface="Times New Roman"/>
              </a:rPr>
              <a:t>symmetric</a:t>
            </a:r>
            <a:r>
              <a:rPr sz="3600" spc="-5" dirty="0">
                <a:latin typeface="Times New Roman"/>
                <a:cs typeface="Times New Roman"/>
              </a:rPr>
              <a:t>:	</a:t>
            </a:r>
            <a:r>
              <a:rPr sz="4000" b="1" spc="-5" dirty="0">
                <a:latin typeface="Times New Roman"/>
                <a:cs typeface="Times New Roman"/>
              </a:rPr>
              <a:t>A + B = B</a:t>
            </a:r>
            <a:r>
              <a:rPr sz="4000" b="1" spc="-5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+A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7696" y="1409687"/>
            <a:ext cx="8153400" cy="13017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5880" rIns="0" bIns="0" rtlCol="0">
            <a:spAutoFit/>
          </a:bodyPr>
          <a:lstStyle/>
          <a:p>
            <a:pPr marL="116839">
              <a:lnSpc>
                <a:spcPts val="4310"/>
              </a:lnSpc>
              <a:spcBef>
                <a:spcPts val="440"/>
              </a:spcBef>
            </a:pPr>
            <a:r>
              <a:rPr sz="3600" spc="-5" dirty="0">
                <a:latin typeface="Times New Roman"/>
                <a:cs typeface="Times New Roman"/>
              </a:rPr>
              <a:t>Addition is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A30027"/>
                </a:solidFill>
                <a:latin typeface="Times New Roman"/>
                <a:cs typeface="Times New Roman"/>
              </a:rPr>
              <a:t>associative</a:t>
            </a:r>
            <a:r>
              <a:rPr sz="3600" spc="-5" dirty="0">
                <a:latin typeface="Times New Roman"/>
                <a:cs typeface="Times New Roman"/>
              </a:rPr>
              <a:t>:</a:t>
            </a:r>
            <a:endParaRPr sz="3600">
              <a:latin typeface="Times New Roman"/>
              <a:cs typeface="Times New Roman"/>
            </a:endParaRPr>
          </a:p>
          <a:p>
            <a:pPr marL="116839">
              <a:lnSpc>
                <a:spcPts val="4790"/>
              </a:lnSpc>
              <a:tabLst>
                <a:tab pos="2020570" algn="l"/>
                <a:tab pos="2564130" algn="l"/>
                <a:tab pos="5059680" algn="l"/>
                <a:tab pos="560260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A+B+C	=	(A+B) +</a:t>
            </a:r>
            <a:r>
              <a:rPr sz="4000" b="1" spc="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C	=	A +</a:t>
            </a:r>
            <a:r>
              <a:rPr sz="4000" b="1" spc="-3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(B+C)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77696" y="3086087"/>
            <a:ext cx="82296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397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25"/>
              </a:spcBef>
              <a:tabLst>
                <a:tab pos="491299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 + 0 = A =</a:t>
            </a:r>
            <a:r>
              <a:rPr sz="4000" b="1" spc="2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0</a:t>
            </a:r>
            <a:r>
              <a:rPr sz="4000" b="1" spc="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+A	</a:t>
            </a:r>
            <a:r>
              <a:rPr sz="4000" dirty="0">
                <a:latin typeface="Times New Roman"/>
                <a:cs typeface="Times New Roman"/>
              </a:rPr>
              <a:t>(</a:t>
            </a:r>
            <a:r>
              <a:rPr sz="4000" b="1" dirty="0">
                <a:latin typeface="Times New Roman"/>
                <a:cs typeface="Times New Roman"/>
              </a:rPr>
              <a:t>0</a:t>
            </a:r>
            <a:r>
              <a:rPr sz="4000" dirty="0">
                <a:latin typeface="Times New Roman"/>
                <a:cs typeface="Times New Roman"/>
              </a:rPr>
              <a:t>: </a:t>
            </a:r>
            <a:r>
              <a:rPr sz="4000" spc="-5" dirty="0">
                <a:latin typeface="Times New Roman"/>
                <a:cs typeface="Times New Roman"/>
              </a:rPr>
              <a:t>zero</a:t>
            </a:r>
            <a:r>
              <a:rPr sz="4000" spc="-4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matrix)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  <a:tabLst>
                <a:tab pos="2846705" algn="l"/>
              </a:tabLst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Properties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	Scalar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89281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77696" y="2247887"/>
            <a:ext cx="66294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5879" rIns="0" bIns="0" rtlCol="0">
            <a:spAutoFit/>
          </a:bodyPr>
          <a:lstStyle/>
          <a:p>
            <a:pPr marL="258445">
              <a:lnSpc>
                <a:spcPct val="100000"/>
              </a:lnSpc>
              <a:spcBef>
                <a:spcPts val="439"/>
              </a:spcBef>
              <a:tabLst>
                <a:tab pos="2332990" algn="l"/>
                <a:tab pos="2914015" algn="l"/>
              </a:tabLst>
            </a:pPr>
            <a:r>
              <a:rPr sz="4000" b="1" spc="-5" dirty="0">
                <a:latin typeface="Arial"/>
                <a:cs typeface="Arial"/>
              </a:rPr>
              <a:t>k</a:t>
            </a:r>
            <a:r>
              <a:rPr sz="4000" b="1" spc="5" dirty="0">
                <a:latin typeface="Arial"/>
                <a:cs typeface="Arial"/>
              </a:rPr>
              <a:t> </a:t>
            </a:r>
            <a:r>
              <a:rPr sz="4000" b="1" spc="-10" dirty="0">
                <a:latin typeface="Arial"/>
                <a:cs typeface="Arial"/>
              </a:rPr>
              <a:t>(A+B)	</a:t>
            </a:r>
            <a:r>
              <a:rPr sz="4000" b="1" spc="-5" dirty="0">
                <a:latin typeface="Arial"/>
                <a:cs typeface="Arial"/>
              </a:rPr>
              <a:t>=	</a:t>
            </a:r>
            <a:r>
              <a:rPr sz="4000" b="1" spc="-10" dirty="0">
                <a:latin typeface="Arial"/>
                <a:cs typeface="Arial"/>
              </a:rPr>
              <a:t>kA </a:t>
            </a:r>
            <a:r>
              <a:rPr sz="4000" b="1" spc="-5" dirty="0">
                <a:latin typeface="Arial"/>
                <a:cs typeface="Arial"/>
              </a:rPr>
              <a:t>+</a:t>
            </a:r>
            <a:r>
              <a:rPr sz="4000" b="1" spc="5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kB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7696" y="3400031"/>
            <a:ext cx="66294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715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50"/>
              </a:spcBef>
              <a:tabLst>
                <a:tab pos="2545080" algn="l"/>
              </a:tabLst>
            </a:pPr>
            <a:r>
              <a:rPr sz="4000" b="1" spc="-5" dirty="0">
                <a:latin typeface="Arial"/>
                <a:cs typeface="Arial"/>
              </a:rPr>
              <a:t>(k+s)</a:t>
            </a:r>
            <a:r>
              <a:rPr sz="4000" b="1" spc="5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A</a:t>
            </a:r>
            <a:r>
              <a:rPr sz="4000" b="1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=	kA+sA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77696" y="4610087"/>
            <a:ext cx="66294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588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0"/>
              </a:spcBef>
              <a:tabLst>
                <a:tab pos="1811020" algn="l"/>
                <a:tab pos="2391410" algn="l"/>
              </a:tabLst>
            </a:pPr>
            <a:r>
              <a:rPr sz="4000" b="1" spc="-10" dirty="0">
                <a:latin typeface="Arial"/>
                <a:cs typeface="Arial"/>
              </a:rPr>
              <a:t>(ks)</a:t>
            </a:r>
            <a:r>
              <a:rPr sz="4000" b="1" spc="10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A	=	k </a:t>
            </a:r>
            <a:r>
              <a:rPr sz="4000" b="1" spc="-10" dirty="0">
                <a:latin typeface="Arial"/>
                <a:cs typeface="Arial"/>
              </a:rPr>
              <a:t>(sA)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7696" y="5838431"/>
            <a:ext cx="66294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588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0"/>
              </a:spcBef>
              <a:tabLst>
                <a:tab pos="1598295" algn="l"/>
                <a:tab pos="2178050" algn="l"/>
                <a:tab pos="2743200" algn="l"/>
              </a:tabLst>
            </a:pPr>
            <a:r>
              <a:rPr sz="4000" b="1" spc="-5" dirty="0">
                <a:latin typeface="Arial"/>
                <a:cs typeface="Arial"/>
              </a:rPr>
              <a:t>(kA)</a:t>
            </a:r>
            <a:r>
              <a:rPr sz="4050" b="1" spc="-7" baseline="24691" dirty="0">
                <a:latin typeface="Arial"/>
                <a:cs typeface="Arial"/>
              </a:rPr>
              <a:t>T	</a:t>
            </a:r>
            <a:r>
              <a:rPr sz="4000" b="1" spc="-5" dirty="0">
                <a:latin typeface="Arial"/>
                <a:cs typeface="Arial"/>
              </a:rPr>
              <a:t>=	k	A</a:t>
            </a:r>
            <a:r>
              <a:rPr sz="4050" b="1" spc="-7" baseline="24691" dirty="0">
                <a:latin typeface="Arial"/>
                <a:cs typeface="Arial"/>
              </a:rPr>
              <a:t>T</a:t>
            </a:r>
            <a:endParaRPr sz="4050" baseline="24691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18835" y="1352791"/>
            <a:ext cx="3974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4735" algn="l"/>
              </a:tabLst>
            </a:pPr>
            <a:r>
              <a:rPr sz="3600" spc="-5" dirty="0">
                <a:latin typeface="Times New Roman"/>
                <a:cs typeface="Times New Roman"/>
              </a:rPr>
              <a:t>(</a:t>
            </a:r>
            <a:r>
              <a:rPr sz="3600" b="1" spc="-5" dirty="0">
                <a:latin typeface="Times New Roman"/>
                <a:cs typeface="Times New Roman"/>
              </a:rPr>
              <a:t>k</a:t>
            </a:r>
            <a:r>
              <a:rPr sz="3600" spc="-5" dirty="0">
                <a:latin typeface="Times New Roman"/>
                <a:cs typeface="Times New Roman"/>
              </a:rPr>
              <a:t>,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s	</a:t>
            </a:r>
            <a:r>
              <a:rPr sz="3600" spc="-5" dirty="0">
                <a:latin typeface="Times New Roman"/>
                <a:cs typeface="Times New Roman"/>
              </a:rPr>
              <a:t>scalar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numbers)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  <a:tabLst>
                <a:tab pos="2847975" algn="l"/>
              </a:tabLst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Properties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	Matrix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77696" y="6067031"/>
            <a:ext cx="8153400" cy="753110"/>
          </a:xfrm>
          <a:custGeom>
            <a:avLst/>
            <a:gdLst/>
            <a:ahLst/>
            <a:cxnLst/>
            <a:rect l="l" t="t" r="r" b="b"/>
            <a:pathLst>
              <a:path w="8153400" h="753109">
                <a:moveTo>
                  <a:pt x="0" y="752856"/>
                </a:moveTo>
                <a:lnTo>
                  <a:pt x="0" y="0"/>
                </a:lnTo>
                <a:lnTo>
                  <a:pt x="8153400" y="0"/>
                </a:lnTo>
                <a:lnTo>
                  <a:pt x="8153400" y="752856"/>
                </a:lnTo>
                <a:lnTo>
                  <a:pt x="0" y="752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63396" y="5864939"/>
            <a:ext cx="8052308" cy="105157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6350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0"/>
              </a:spcBef>
              <a:tabLst>
                <a:tab pos="1738630" algn="l"/>
                <a:tab pos="4378325" algn="l"/>
              </a:tabLst>
            </a:pPr>
            <a:r>
              <a:rPr sz="3200" b="1" spc="-5" dirty="0">
                <a:latin typeface="Arial"/>
                <a:cs typeface="Arial"/>
              </a:rPr>
              <a:t>A</a:t>
            </a:r>
            <a:r>
              <a:rPr sz="3200" spc="-5" dirty="0">
                <a:latin typeface="Symbol"/>
                <a:cs typeface="Symbol"/>
              </a:rPr>
              <a:t></a:t>
            </a:r>
            <a:r>
              <a:rPr sz="3200" b="1" spc="-5" dirty="0">
                <a:latin typeface="Times New Roman"/>
                <a:cs typeface="Times New Roman"/>
              </a:rPr>
              <a:t>0</a:t>
            </a:r>
            <a:r>
              <a:rPr sz="3200" b="1" spc="125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Arial"/>
                <a:cs typeface="Arial"/>
              </a:rPr>
              <a:t>=	</a:t>
            </a:r>
            <a:r>
              <a:rPr sz="3200" b="1" dirty="0">
                <a:latin typeface="Arial"/>
                <a:cs typeface="Arial"/>
              </a:rPr>
              <a:t>0</a:t>
            </a:r>
            <a:r>
              <a:rPr sz="3200" dirty="0">
                <a:latin typeface="Symbol"/>
                <a:cs typeface="Symbol"/>
              </a:rPr>
              <a:t></a:t>
            </a:r>
            <a:r>
              <a:rPr sz="3200" b="1" dirty="0">
                <a:latin typeface="Arial"/>
                <a:cs typeface="Arial"/>
              </a:rPr>
              <a:t>A</a:t>
            </a:r>
            <a:r>
              <a:rPr sz="3200" b="1" spc="-5" dirty="0">
                <a:latin typeface="Arial"/>
                <a:cs typeface="Arial"/>
              </a:rPr>
              <a:t> =</a:t>
            </a:r>
            <a:r>
              <a:rPr sz="3200" b="1" spc="5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0	</a:t>
            </a:r>
            <a:r>
              <a:rPr sz="2800" spc="-10" dirty="0">
                <a:latin typeface="Arial"/>
                <a:cs typeface="Arial"/>
              </a:rPr>
              <a:t>(</a:t>
            </a:r>
            <a:r>
              <a:rPr sz="3200" b="1" spc="-10" dirty="0">
                <a:latin typeface="Arial"/>
                <a:cs typeface="Arial"/>
              </a:rPr>
              <a:t>0 </a:t>
            </a:r>
            <a:r>
              <a:rPr sz="2800" spc="-5" dirty="0">
                <a:latin typeface="Arial"/>
                <a:cs typeface="Arial"/>
              </a:rPr>
              <a:t>is </a:t>
            </a:r>
            <a:r>
              <a:rPr sz="2800" dirty="0">
                <a:latin typeface="Arial"/>
                <a:cs typeface="Arial"/>
              </a:rPr>
              <a:t>the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zero</a:t>
            </a:r>
            <a:r>
              <a:rPr lang="tr-TR" sz="2800" spc="-5" dirty="0">
                <a:latin typeface="Arial"/>
                <a:cs typeface="Arial"/>
              </a:rPr>
              <a:t> </a:t>
            </a:r>
            <a:r>
              <a:rPr lang="tr-TR" sz="2800" spc="-5" dirty="0" err="1">
                <a:latin typeface="Arial"/>
                <a:cs typeface="Arial"/>
              </a:rPr>
              <a:t>matrix</a:t>
            </a:r>
            <a:r>
              <a:rPr lang="tr-TR" sz="2800" spc="-5" dirty="0">
                <a:latin typeface="Arial"/>
                <a:cs typeface="Arial"/>
              </a:rPr>
              <a:t>)</a:t>
            </a:r>
          </a:p>
          <a:p>
            <a:pPr marL="116839">
              <a:lnSpc>
                <a:spcPct val="100000"/>
              </a:lnSpc>
              <a:spcBef>
                <a:spcPts val="500"/>
              </a:spcBef>
              <a:tabLst>
                <a:tab pos="1738630" algn="l"/>
                <a:tab pos="4378325" algn="l"/>
              </a:tabLst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77696" y="1409687"/>
            <a:ext cx="8153400" cy="13017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588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0"/>
              </a:spcBef>
            </a:pPr>
            <a:r>
              <a:rPr sz="3600" spc="-5" dirty="0">
                <a:latin typeface="Times New Roman"/>
                <a:cs typeface="Times New Roman"/>
              </a:rPr>
              <a:t>Multiplication is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A30027"/>
                </a:solidFill>
                <a:latin typeface="Times New Roman"/>
                <a:cs typeface="Times New Roman"/>
              </a:rPr>
              <a:t>associative</a:t>
            </a:r>
            <a:r>
              <a:rPr sz="3600" spc="-5" dirty="0">
                <a:latin typeface="Times New Roman"/>
                <a:cs typeface="Times New Roman"/>
              </a:rPr>
              <a:t>:</a:t>
            </a:r>
            <a:endParaRPr sz="3600" dirty="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60"/>
              </a:spcBef>
              <a:tabLst>
                <a:tab pos="2000885" algn="l"/>
                <a:tab pos="2543810" algn="l"/>
                <a:tab pos="5022215" algn="l"/>
                <a:tab pos="556514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B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C	=	(A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B)</a:t>
            </a:r>
            <a:r>
              <a:rPr sz="4000" b="1" spc="1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C	=	A 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spc="-2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(B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C)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77696" y="3079991"/>
            <a:ext cx="8153400" cy="13017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651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5"/>
              </a:spcBef>
            </a:pPr>
            <a:r>
              <a:rPr sz="3600" spc="-5" dirty="0">
                <a:latin typeface="Times New Roman"/>
                <a:cs typeface="Times New Roman"/>
              </a:rPr>
              <a:t>Multiplication is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A30027"/>
                </a:solidFill>
                <a:latin typeface="Times New Roman"/>
                <a:cs typeface="Times New Roman"/>
              </a:rPr>
              <a:t>distributive</a:t>
            </a:r>
            <a:r>
              <a:rPr sz="3600" spc="-5" dirty="0">
                <a:latin typeface="Times New Roman"/>
                <a:cs typeface="Times New Roman"/>
              </a:rPr>
              <a:t>:</a:t>
            </a:r>
            <a:endParaRPr sz="3600" dirty="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55"/>
              </a:spcBef>
              <a:tabLst>
                <a:tab pos="2477135" algn="l"/>
                <a:tab pos="302069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(B</a:t>
            </a:r>
            <a:r>
              <a:rPr sz="4000" b="1" spc="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+C)	=	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B +</a:t>
            </a:r>
            <a:r>
              <a:rPr sz="4000" b="1" spc="-1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C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77696" y="4847831"/>
            <a:ext cx="81534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6350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0"/>
              </a:spcBef>
              <a:tabLst>
                <a:tab pos="1922780" algn="l"/>
                <a:tab pos="246507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(A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B)</a:t>
            </a:r>
            <a:r>
              <a:rPr sz="4050" b="1" spc="-7" baseline="24691" dirty="0">
                <a:latin typeface="Times New Roman"/>
                <a:cs typeface="Times New Roman"/>
              </a:rPr>
              <a:t>T	</a:t>
            </a:r>
            <a:r>
              <a:rPr sz="4000" b="1" spc="-5" dirty="0">
                <a:latin typeface="Times New Roman"/>
                <a:cs typeface="Times New Roman"/>
              </a:rPr>
              <a:t>=	B</a:t>
            </a:r>
            <a:r>
              <a:rPr sz="4050" b="1" spc="-7" baseline="24691" dirty="0">
                <a:latin typeface="Times New Roman"/>
                <a:cs typeface="Times New Roman"/>
              </a:rPr>
              <a:t>T 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A</a:t>
            </a:r>
            <a:r>
              <a:rPr sz="4050" b="1" spc="-15" baseline="24691" dirty="0">
                <a:latin typeface="Times New Roman"/>
                <a:cs typeface="Times New Roman"/>
              </a:rPr>
              <a:t>T</a:t>
            </a:r>
            <a:endParaRPr sz="4050" baseline="24691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9411500" y="6770616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0500" y="772148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18408" y="3162694"/>
            <a:ext cx="471170" cy="3587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4130" algn="just">
              <a:lnSpc>
                <a:spcPct val="114900"/>
              </a:lnSpc>
              <a:spcBef>
                <a:spcPts val="105"/>
              </a:spcBef>
            </a:pPr>
            <a:r>
              <a:rPr sz="4000" b="1" dirty="0">
                <a:latin typeface="Times New Roman"/>
                <a:cs typeface="Times New Roman"/>
              </a:rPr>
              <a:t>a</a:t>
            </a:r>
            <a:r>
              <a:rPr sz="4050" b="1" baseline="-20576" dirty="0">
                <a:latin typeface="Times New Roman"/>
                <a:cs typeface="Times New Roman"/>
              </a:rPr>
              <a:t>1  </a:t>
            </a:r>
            <a:r>
              <a:rPr sz="4000" b="1" dirty="0">
                <a:latin typeface="Times New Roman"/>
                <a:cs typeface="Times New Roman"/>
              </a:rPr>
              <a:t>a</a:t>
            </a:r>
            <a:r>
              <a:rPr sz="4050" b="1" baseline="-20576" dirty="0">
                <a:latin typeface="Times New Roman"/>
                <a:cs typeface="Times New Roman"/>
              </a:rPr>
              <a:t>2  </a:t>
            </a:r>
            <a:r>
              <a:rPr sz="4000" b="1" dirty="0">
                <a:latin typeface="Times New Roman"/>
                <a:cs typeface="Times New Roman"/>
              </a:rPr>
              <a:t>a</a:t>
            </a:r>
            <a:r>
              <a:rPr sz="4050" b="1" baseline="-20576" dirty="0">
                <a:latin typeface="Times New Roman"/>
                <a:cs typeface="Times New Roman"/>
              </a:rPr>
              <a:t>3</a:t>
            </a:r>
            <a:endParaRPr sz="4050" baseline="-20576">
              <a:latin typeface="Times New Roman"/>
              <a:cs typeface="Times New Roman"/>
            </a:endParaRPr>
          </a:p>
          <a:p>
            <a:pPr marL="26034" algn="just">
              <a:lnSpc>
                <a:spcPct val="100000"/>
              </a:lnSpc>
              <a:spcBef>
                <a:spcPts val="705"/>
              </a:spcBef>
            </a:pPr>
            <a:r>
              <a:rPr sz="4400" b="1" dirty="0">
                <a:latin typeface="Times New Roman"/>
                <a:cs typeface="Times New Roman"/>
              </a:rPr>
              <a:t>...</a:t>
            </a:r>
            <a:endParaRPr sz="4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10"/>
              </a:spcBef>
            </a:pPr>
            <a:r>
              <a:rPr sz="4000" b="1" dirty="0">
                <a:latin typeface="Times New Roman"/>
                <a:cs typeface="Times New Roman"/>
              </a:rPr>
              <a:t>a</a:t>
            </a:r>
            <a:r>
              <a:rPr sz="4050" b="1" spc="-7" baseline="-20576" dirty="0">
                <a:latin typeface="Times New Roman"/>
                <a:cs typeface="Times New Roman"/>
              </a:rPr>
              <a:t>n</a:t>
            </a:r>
            <a:endParaRPr sz="4050" baseline="-20576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30295" y="32384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30295" y="6798550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30295" y="3238487"/>
            <a:ext cx="0" cy="3560445"/>
          </a:xfrm>
          <a:custGeom>
            <a:avLst/>
            <a:gdLst/>
            <a:ahLst/>
            <a:cxnLst/>
            <a:rect l="l" t="t" r="r" b="b"/>
            <a:pathLst>
              <a:path h="3560445">
                <a:moveTo>
                  <a:pt x="0" y="0"/>
                </a:moveTo>
                <a:lnTo>
                  <a:pt x="0" y="3560064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75988" y="3238487"/>
            <a:ext cx="0" cy="3560445"/>
          </a:xfrm>
          <a:custGeom>
            <a:avLst/>
            <a:gdLst/>
            <a:ahLst/>
            <a:cxnLst/>
            <a:rect l="l" t="t" r="r" b="b"/>
            <a:pathLst>
              <a:path h="3560445">
                <a:moveTo>
                  <a:pt x="0" y="0"/>
                </a:moveTo>
                <a:lnTo>
                  <a:pt x="0" y="3560063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94632" y="3238487"/>
            <a:ext cx="181610" cy="0"/>
          </a:xfrm>
          <a:custGeom>
            <a:avLst/>
            <a:gdLst/>
            <a:ahLst/>
            <a:cxnLst/>
            <a:rect l="l" t="t" r="r" b="b"/>
            <a:pathLst>
              <a:path w="181610">
                <a:moveTo>
                  <a:pt x="0" y="0"/>
                </a:moveTo>
                <a:lnTo>
                  <a:pt x="1813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94632" y="6798550"/>
            <a:ext cx="181610" cy="0"/>
          </a:xfrm>
          <a:custGeom>
            <a:avLst/>
            <a:gdLst/>
            <a:ahLst/>
            <a:cxnLst/>
            <a:rect l="l" t="t" r="r" b="b"/>
            <a:pathLst>
              <a:path w="181610">
                <a:moveTo>
                  <a:pt x="0" y="0"/>
                </a:moveTo>
                <a:lnTo>
                  <a:pt x="1813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342136" y="1702765"/>
            <a:ext cx="6685280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95"/>
              </a:spcBef>
            </a:pPr>
            <a:r>
              <a:rPr sz="3600" dirty="0">
                <a:solidFill>
                  <a:schemeClr val="tx1"/>
                </a:solidFill>
                <a:latin typeface="Times New Roman"/>
                <a:ea typeface="+mn-ea"/>
                <a:cs typeface="Times New Roman"/>
              </a:rPr>
              <a:t>A </a:t>
            </a:r>
            <a:r>
              <a:rPr sz="3600" i="1" dirty="0">
                <a:solidFill>
                  <a:schemeClr val="tx1"/>
                </a:solidFill>
                <a:latin typeface="Times New Roman"/>
                <a:ea typeface="+mn-ea"/>
                <a:cs typeface="Times New Roman"/>
              </a:rPr>
              <a:t>vector</a:t>
            </a:r>
            <a:r>
              <a:rPr sz="3600" dirty="0">
                <a:solidFill>
                  <a:schemeClr val="tx1"/>
                </a:solidFill>
                <a:latin typeface="Times New Roman"/>
                <a:ea typeface="+mn-ea"/>
                <a:cs typeface="Times New Roman"/>
              </a:rPr>
              <a:t> is a column of numbers  consisting of n numbers</a:t>
            </a:r>
          </a:p>
        </p:txBody>
      </p:sp>
      <p:sp>
        <p:nvSpPr>
          <p:cNvPr id="14" name="object 14"/>
          <p:cNvSpPr/>
          <p:nvPr/>
        </p:nvSpPr>
        <p:spPr>
          <a:xfrm>
            <a:off x="5263896" y="3314687"/>
            <a:ext cx="4114800" cy="1981200"/>
          </a:xfrm>
          <a:custGeom>
            <a:avLst/>
            <a:gdLst/>
            <a:ahLst/>
            <a:cxnLst/>
            <a:rect l="l" t="t" r="r" b="b"/>
            <a:pathLst>
              <a:path w="4114800" h="1981200">
                <a:moveTo>
                  <a:pt x="0" y="1981200"/>
                </a:moveTo>
                <a:lnTo>
                  <a:pt x="0" y="0"/>
                </a:lnTo>
                <a:lnTo>
                  <a:pt x="4114800" y="0"/>
                </a:lnTo>
                <a:lnTo>
                  <a:pt x="4114800" y="1981200"/>
                </a:lnTo>
                <a:lnTo>
                  <a:pt x="0" y="1981200"/>
                </a:ln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375147" y="3352279"/>
            <a:ext cx="3886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The values </a:t>
            </a:r>
            <a:r>
              <a:rPr sz="3600" spc="-5" dirty="0">
                <a:latin typeface="Times New Roman"/>
                <a:cs typeface="Times New Roman"/>
              </a:rPr>
              <a:t>shown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by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75147" y="3899395"/>
            <a:ext cx="37147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654685" algn="l"/>
              </a:tabLst>
            </a:pPr>
            <a:r>
              <a:rPr sz="4000" b="1" i="1" dirty="0">
                <a:latin typeface="Times New Roman"/>
                <a:cs typeface="Times New Roman"/>
              </a:rPr>
              <a:t>a</a:t>
            </a:r>
            <a:r>
              <a:rPr sz="4050" b="1" i="1" baseline="-24691" dirty="0">
                <a:latin typeface="Times New Roman"/>
                <a:cs typeface="Times New Roman"/>
              </a:rPr>
              <a:t>i	</a:t>
            </a:r>
            <a:r>
              <a:rPr sz="3600" spc="-5" dirty="0">
                <a:latin typeface="Times New Roman"/>
                <a:cs typeface="Times New Roman"/>
              </a:rPr>
              <a:t>are the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elements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75163" y="4512043"/>
            <a:ext cx="2108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of vector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a</a:t>
            </a:r>
            <a:r>
              <a:rPr sz="36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608836" y="4396219"/>
            <a:ext cx="10287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96595" algn="l"/>
              </a:tabLst>
            </a:pPr>
            <a:r>
              <a:rPr sz="4400" b="1" dirty="0">
                <a:latin typeface="Times New Roman"/>
                <a:cs typeface="Times New Roman"/>
              </a:rPr>
              <a:t>A	=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  <a:tabLst>
                <a:tab pos="1922780" algn="l"/>
              </a:tabLst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	(Pl.: Matrices)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80236" y="1197343"/>
            <a:ext cx="19888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A</a:t>
            </a:r>
            <a:r>
              <a:rPr sz="4000" spc="-75" dirty="0"/>
              <a:t>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matrix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5" dirty="0"/>
              <a:t>2004</a:t>
            </a:r>
            <a:r>
              <a:rPr spc="-60" dirty="0"/>
              <a:t> </a:t>
            </a:r>
            <a:r>
              <a:rPr spc="-5" dirty="0"/>
              <a:t>Fall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80236" y="1806942"/>
            <a:ext cx="3497579" cy="3073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imes New Roman"/>
                <a:cs typeface="Times New Roman"/>
              </a:rPr>
              <a:t>is a rectangular  array of</a:t>
            </a:r>
            <a:r>
              <a:rPr sz="4000" spc="-6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numbers  consisting</a:t>
            </a:r>
            <a:r>
              <a:rPr sz="4000" spc="-1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of</a:t>
            </a:r>
            <a:endParaRPr sz="4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659765" algn="l"/>
              </a:tabLst>
            </a:pPr>
            <a:r>
              <a:rPr sz="4000" spc="-5" dirty="0">
                <a:latin typeface="Times New Roman"/>
                <a:cs typeface="Times New Roman"/>
              </a:rPr>
              <a:t>m	</a:t>
            </a:r>
            <a:r>
              <a:rPr sz="4000" dirty="0">
                <a:solidFill>
                  <a:srgbClr val="FF0000"/>
                </a:solidFill>
                <a:latin typeface="Times New Roman"/>
                <a:cs typeface="Times New Roman"/>
              </a:rPr>
              <a:t>rows</a:t>
            </a:r>
            <a:r>
              <a:rPr sz="4000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and</a:t>
            </a:r>
            <a:endParaRPr sz="4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646430" algn="l"/>
              </a:tabLst>
            </a:pPr>
            <a:r>
              <a:rPr sz="4000" i="1" spc="-5" dirty="0">
                <a:latin typeface="Times New Roman"/>
                <a:cs typeface="Times New Roman"/>
              </a:rPr>
              <a:t>n	</a:t>
            </a:r>
            <a:r>
              <a:rPr sz="4000" spc="-5" dirty="0">
                <a:solidFill>
                  <a:srgbClr val="FF0000"/>
                </a:solidFill>
                <a:latin typeface="Times New Roman"/>
                <a:cs typeface="Times New Roman"/>
              </a:rPr>
              <a:t>column</a:t>
            </a:r>
            <a:r>
              <a:rPr sz="4000" spc="-5" dirty="0">
                <a:latin typeface="Times New Roman"/>
                <a:cs typeface="Times New Roman"/>
              </a:rPr>
              <a:t>s.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58047" y="1502143"/>
            <a:ext cx="279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a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12556" y="1793227"/>
            <a:ext cx="483234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latin typeface="Times New Roman"/>
                <a:cs typeface="Times New Roman"/>
              </a:rPr>
              <a:t>1m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73115" y="1335112"/>
            <a:ext cx="3641090" cy="3143885"/>
          </a:xfrm>
          <a:prstGeom prst="rect">
            <a:avLst/>
          </a:prstGeom>
        </p:spPr>
        <p:txBody>
          <a:bodyPr vert="horz" wrap="square" lIns="0" tIns="178435" rIns="0" bIns="0" rtlCol="0">
            <a:spAutoFit/>
          </a:bodyPr>
          <a:lstStyle/>
          <a:p>
            <a:pPr marL="554355" algn="ctr">
              <a:lnSpc>
                <a:spcPct val="100000"/>
              </a:lnSpc>
              <a:spcBef>
                <a:spcPts val="1405"/>
              </a:spcBef>
            </a:pPr>
            <a:r>
              <a:rPr sz="4400" b="1" dirty="0">
                <a:latin typeface="Times New Roman"/>
                <a:cs typeface="Times New Roman"/>
              </a:rPr>
              <a:t>...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  <a:tabLst>
                <a:tab pos="993775" algn="l"/>
                <a:tab pos="1886585" algn="l"/>
                <a:tab pos="2897505" algn="l"/>
              </a:tabLst>
            </a:pPr>
            <a:r>
              <a:rPr sz="6000" b="1" baseline="13888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21	</a:t>
            </a:r>
            <a:r>
              <a:rPr sz="6000" b="1" baseline="13888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22	</a:t>
            </a:r>
            <a:r>
              <a:rPr sz="6600" b="1" baseline="7575" dirty="0">
                <a:latin typeface="Times New Roman"/>
                <a:cs typeface="Times New Roman"/>
              </a:rPr>
              <a:t>...	</a:t>
            </a:r>
            <a:r>
              <a:rPr sz="6000" b="1" baseline="13888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2m</a:t>
            </a: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93775" algn="l"/>
                <a:tab pos="1886585" algn="l"/>
                <a:tab pos="2897505" algn="l"/>
              </a:tabLst>
            </a:pPr>
            <a:r>
              <a:rPr sz="4400" b="1" dirty="0">
                <a:latin typeface="Times New Roman"/>
                <a:cs typeface="Times New Roman"/>
              </a:rPr>
              <a:t>...	...	...	...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993775" algn="l"/>
                <a:tab pos="1886585" algn="l"/>
                <a:tab pos="2897505" algn="l"/>
              </a:tabLst>
            </a:pPr>
            <a:r>
              <a:rPr sz="6000" b="1" baseline="5555" dirty="0">
                <a:latin typeface="Times New Roman"/>
                <a:cs typeface="Times New Roman"/>
              </a:rPr>
              <a:t>a</a:t>
            </a:r>
            <a:r>
              <a:rPr sz="4050" b="1" spc="-15" baseline="-12345" dirty="0">
                <a:latin typeface="Times New Roman"/>
                <a:cs typeface="Times New Roman"/>
              </a:rPr>
              <a:t>n</a:t>
            </a:r>
            <a:r>
              <a:rPr sz="4050" b="1" spc="-7" baseline="-12345" dirty="0">
                <a:latin typeface="Times New Roman"/>
                <a:cs typeface="Times New Roman"/>
              </a:rPr>
              <a:t>1</a:t>
            </a:r>
            <a:r>
              <a:rPr sz="4050" b="1" baseline="-12345" dirty="0">
                <a:latin typeface="Times New Roman"/>
                <a:cs typeface="Times New Roman"/>
              </a:rPr>
              <a:t>	</a:t>
            </a:r>
            <a:r>
              <a:rPr sz="4400" b="1" dirty="0">
                <a:latin typeface="Times New Roman"/>
                <a:cs typeface="Times New Roman"/>
              </a:rPr>
              <a:t>...	...	</a:t>
            </a:r>
            <a:r>
              <a:rPr sz="6000" b="1" baseline="5555" dirty="0">
                <a:latin typeface="Times New Roman"/>
                <a:cs typeface="Times New Roman"/>
              </a:rPr>
              <a:t>a</a:t>
            </a:r>
            <a:r>
              <a:rPr sz="4050" b="1" spc="-15" baseline="-12345" dirty="0">
                <a:latin typeface="Times New Roman"/>
                <a:cs typeface="Times New Roman"/>
              </a:rPr>
              <a:t>nm</a:t>
            </a:r>
            <a:endParaRPr sz="4050" baseline="-12345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73115" y="1502143"/>
            <a:ext cx="12611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9377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	a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27623" y="1793227"/>
            <a:ext cx="135128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3775" algn="l"/>
              </a:tabLst>
            </a:pPr>
            <a:r>
              <a:rPr sz="2700" b="1" spc="5" dirty="0">
                <a:latin typeface="Times New Roman"/>
                <a:cs typeface="Times New Roman"/>
              </a:rPr>
              <a:t>1</a:t>
            </a:r>
            <a:r>
              <a:rPr sz="2700" b="1" dirty="0">
                <a:latin typeface="Times New Roman"/>
                <a:cs typeface="Times New Roman"/>
              </a:rPr>
              <a:t>1	</a:t>
            </a:r>
            <a:r>
              <a:rPr sz="2700" b="1" spc="5" dirty="0">
                <a:latin typeface="Times New Roman"/>
                <a:cs typeface="Times New Roman"/>
              </a:rPr>
              <a:t>12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11496" y="14858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11496" y="452779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11496" y="1485887"/>
            <a:ext cx="0" cy="3042285"/>
          </a:xfrm>
          <a:custGeom>
            <a:avLst/>
            <a:gdLst/>
            <a:ahLst/>
            <a:cxnLst/>
            <a:rect l="l" t="t" r="r" b="b"/>
            <a:pathLst>
              <a:path h="3042285">
                <a:moveTo>
                  <a:pt x="0" y="0"/>
                </a:moveTo>
                <a:lnTo>
                  <a:pt x="0" y="3041904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454895" y="1485887"/>
            <a:ext cx="0" cy="3042285"/>
          </a:xfrm>
          <a:custGeom>
            <a:avLst/>
            <a:gdLst/>
            <a:ahLst/>
            <a:cxnLst/>
            <a:rect l="l" t="t" r="r" b="b"/>
            <a:pathLst>
              <a:path h="3042285">
                <a:moveTo>
                  <a:pt x="0" y="0"/>
                </a:moveTo>
                <a:lnTo>
                  <a:pt x="0" y="3041904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226295" y="14858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226295" y="4527791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197096" y="5448287"/>
            <a:ext cx="5486400" cy="13716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48260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380"/>
              </a:spcBef>
              <a:tabLst>
                <a:tab pos="4213225" algn="l"/>
              </a:tabLst>
            </a:pPr>
            <a:r>
              <a:rPr sz="3600" dirty="0">
                <a:latin typeface="Times New Roman"/>
                <a:cs typeface="Times New Roman"/>
              </a:rPr>
              <a:t>The values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shown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by	</a:t>
            </a:r>
            <a:r>
              <a:rPr sz="4000" b="1" i="1" dirty="0">
                <a:latin typeface="Times New Roman"/>
                <a:cs typeface="Times New Roman"/>
              </a:rPr>
              <a:t>a</a:t>
            </a:r>
            <a:r>
              <a:rPr sz="4050" b="1" i="1" baseline="-24691" dirty="0">
                <a:latin typeface="Times New Roman"/>
                <a:cs typeface="Times New Roman"/>
              </a:rPr>
              <a:t>ij</a:t>
            </a:r>
            <a:endParaRPr sz="4050" baseline="-24691" dirty="0">
              <a:latin typeface="Times New Roman"/>
              <a:cs typeface="Times New Roman"/>
            </a:endParaRPr>
          </a:p>
          <a:p>
            <a:pPr marL="111125">
              <a:lnSpc>
                <a:spcPct val="100000"/>
              </a:lnSpc>
              <a:spcBef>
                <a:spcPts val="15"/>
              </a:spcBef>
            </a:pPr>
            <a:r>
              <a:rPr sz="3600" spc="-5" dirty="0">
                <a:latin typeface="Times New Roman"/>
                <a:cs typeface="Times New Roman"/>
              </a:rPr>
              <a:t>are the </a:t>
            </a:r>
            <a:r>
              <a:rPr sz="3600" b="1" dirty="0">
                <a:latin typeface="Times New Roman"/>
                <a:cs typeface="Times New Roman"/>
              </a:rPr>
              <a:t>elements </a:t>
            </a:r>
            <a:r>
              <a:rPr sz="3600" dirty="0">
                <a:latin typeface="Times New Roman"/>
                <a:cs typeface="Times New Roman"/>
              </a:rPr>
              <a:t>of vector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a</a:t>
            </a:r>
            <a:r>
              <a:rPr sz="36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5</a:t>
            </a:fld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03776" y="2410896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86205" y="649974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example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18835" y="1733791"/>
            <a:ext cx="42189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This matrix has 3 rows  rows and 4 columns.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18835" y="3381219"/>
            <a:ext cx="36322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03830" algn="l"/>
              </a:tabLst>
            </a:pPr>
            <a:r>
              <a:rPr sz="3600" spc="-5" dirty="0">
                <a:latin typeface="Times New Roman"/>
                <a:cs typeface="Times New Roman"/>
              </a:rPr>
              <a:t>We say it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is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	</a:t>
            </a:r>
            <a:r>
              <a:rPr sz="3600" b="1" dirty="0">
                <a:latin typeface="Times New Roman"/>
                <a:cs typeface="Times New Roman"/>
              </a:rPr>
              <a:t>3 x</a:t>
            </a:r>
            <a:r>
              <a:rPr sz="3600" b="1" spc="-9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4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spc="-5" dirty="0">
                <a:latin typeface="Times New Roman"/>
                <a:cs typeface="Times New Roman"/>
              </a:rPr>
              <a:t>(3 by 4)</a:t>
            </a:r>
            <a:r>
              <a:rPr sz="3600" spc="-3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matrix.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04691" y="1487467"/>
            <a:ext cx="1091565" cy="230695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  <a:tabLst>
                <a:tab pos="798830" algn="l"/>
              </a:tabLst>
            </a:pPr>
            <a:r>
              <a:rPr sz="4400" b="1" dirty="0">
                <a:latin typeface="Times New Roman"/>
                <a:cs typeface="Times New Roman"/>
              </a:rPr>
              <a:t>7	8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  <a:tabLst>
                <a:tab pos="798830" algn="l"/>
              </a:tabLst>
            </a:pPr>
            <a:r>
              <a:rPr sz="4400" b="1" dirty="0">
                <a:latin typeface="Times New Roman"/>
                <a:cs typeface="Times New Roman"/>
              </a:rPr>
              <a:t>4	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63114" y="1426858"/>
            <a:ext cx="1318895" cy="231775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  <a:tabLst>
                <a:tab pos="10255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2	5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  <a:tabLst>
                <a:tab pos="10255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5	6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  <a:tabLst>
                <a:tab pos="10255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1	</a:t>
            </a:r>
            <a:r>
              <a:rPr sz="6600" b="1" baseline="-5050" dirty="0">
                <a:latin typeface="Times New Roman"/>
                <a:cs typeface="Times New Roman"/>
              </a:rPr>
              <a:t>6</a:t>
            </a:r>
            <a:endParaRPr sz="6600" baseline="-50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87780" y="1562087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87780" y="3843515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87780" y="15620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11496" y="15620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14900" y="1562087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14900" y="3843515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04036" y="5010391"/>
            <a:ext cx="7684770" cy="12407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5"/>
              </a:spcBef>
            </a:pPr>
            <a:r>
              <a:rPr sz="3600" dirty="0">
                <a:latin typeface="Times New Roman"/>
                <a:cs typeface="Times New Roman"/>
              </a:rPr>
              <a:t>We denote the element on the second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row  </a:t>
            </a:r>
            <a:r>
              <a:rPr sz="3600" dirty="0">
                <a:latin typeface="Times New Roman"/>
                <a:cs typeface="Times New Roman"/>
              </a:rPr>
              <a:t>and fourth column with</a:t>
            </a:r>
            <a:r>
              <a:rPr sz="3600" spc="-185" dirty="0">
                <a:latin typeface="Times New Roman"/>
                <a:cs typeface="Times New Roman"/>
              </a:rPr>
              <a:t> </a:t>
            </a:r>
            <a:r>
              <a:rPr sz="4400" b="1" spc="-5" dirty="0">
                <a:latin typeface="Times New Roman"/>
                <a:cs typeface="Times New Roman"/>
              </a:rPr>
              <a:t>a</a:t>
            </a:r>
            <a:r>
              <a:rPr sz="4350" b="1" spc="-7" baseline="-24904" dirty="0">
                <a:latin typeface="Times New Roman"/>
                <a:cs typeface="Times New Roman"/>
              </a:rPr>
              <a:t>2,4</a:t>
            </a:r>
            <a:endParaRPr sz="4350" baseline="-24904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35150" y="2325594"/>
            <a:ext cx="586447" cy="135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46204" y="24612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46204" y="25999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46204" y="27386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046204" y="28772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23090" y="3015983"/>
            <a:ext cx="60604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44696" y="2324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6</a:t>
            </a:fld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81500" y="4337291"/>
            <a:ext cx="1111250" cy="1111250"/>
          </a:xfrm>
          <a:custGeom>
            <a:avLst/>
            <a:gdLst/>
            <a:ahLst/>
            <a:cxnLst/>
            <a:rect l="l" t="t" r="r" b="b"/>
            <a:pathLst>
              <a:path w="1111250" h="1111250">
                <a:moveTo>
                  <a:pt x="707136" y="976883"/>
                </a:moveTo>
                <a:lnTo>
                  <a:pt x="1110996" y="1110995"/>
                </a:lnTo>
                <a:lnTo>
                  <a:pt x="976884" y="707136"/>
                </a:lnTo>
                <a:lnTo>
                  <a:pt x="931163" y="752856"/>
                </a:lnTo>
                <a:lnTo>
                  <a:pt x="931163" y="841247"/>
                </a:lnTo>
                <a:lnTo>
                  <a:pt x="841248" y="931163"/>
                </a:lnTo>
                <a:lnTo>
                  <a:pt x="797091" y="886928"/>
                </a:lnTo>
                <a:lnTo>
                  <a:pt x="707136" y="976883"/>
                </a:lnTo>
                <a:close/>
              </a:path>
              <a:path w="1111250" h="1111250">
                <a:moveTo>
                  <a:pt x="797091" y="886928"/>
                </a:moveTo>
                <a:lnTo>
                  <a:pt x="841248" y="931163"/>
                </a:lnTo>
                <a:lnTo>
                  <a:pt x="931163" y="841247"/>
                </a:lnTo>
                <a:lnTo>
                  <a:pt x="886928" y="797091"/>
                </a:lnTo>
                <a:lnTo>
                  <a:pt x="797091" y="886928"/>
                </a:lnTo>
                <a:close/>
              </a:path>
              <a:path w="1111250" h="1111250">
                <a:moveTo>
                  <a:pt x="886928" y="797091"/>
                </a:moveTo>
                <a:lnTo>
                  <a:pt x="931163" y="841247"/>
                </a:lnTo>
                <a:lnTo>
                  <a:pt x="931163" y="752856"/>
                </a:lnTo>
                <a:lnTo>
                  <a:pt x="886928" y="797091"/>
                </a:lnTo>
                <a:close/>
              </a:path>
              <a:path w="1111250" h="1111250">
                <a:moveTo>
                  <a:pt x="0" y="88392"/>
                </a:moveTo>
                <a:lnTo>
                  <a:pt x="797091" y="886928"/>
                </a:lnTo>
                <a:lnTo>
                  <a:pt x="886928" y="797091"/>
                </a:lnTo>
                <a:lnTo>
                  <a:pt x="88391" y="0"/>
                </a:lnTo>
                <a:lnTo>
                  <a:pt x="0" y="88392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77895" y="4351007"/>
            <a:ext cx="666115" cy="1173480"/>
          </a:xfrm>
          <a:custGeom>
            <a:avLst/>
            <a:gdLst/>
            <a:ahLst/>
            <a:cxnLst/>
            <a:rect l="l" t="t" r="r" b="b"/>
            <a:pathLst>
              <a:path w="666114" h="1173479">
                <a:moveTo>
                  <a:pt x="122984" y="807745"/>
                </a:moveTo>
                <a:lnTo>
                  <a:pt x="235689" y="867413"/>
                </a:lnTo>
                <a:lnTo>
                  <a:pt x="665987" y="60960"/>
                </a:lnTo>
                <a:lnTo>
                  <a:pt x="553211" y="0"/>
                </a:lnTo>
                <a:lnTo>
                  <a:pt x="122984" y="807745"/>
                </a:lnTo>
                <a:close/>
              </a:path>
              <a:path w="666114" h="1173479">
                <a:moveTo>
                  <a:pt x="0" y="1173480"/>
                </a:moveTo>
                <a:lnTo>
                  <a:pt x="347472" y="926592"/>
                </a:lnTo>
                <a:lnTo>
                  <a:pt x="235689" y="867413"/>
                </a:lnTo>
                <a:lnTo>
                  <a:pt x="205739" y="923544"/>
                </a:lnTo>
                <a:lnTo>
                  <a:pt x="92963" y="864108"/>
                </a:lnTo>
                <a:lnTo>
                  <a:pt x="92963" y="791852"/>
                </a:lnTo>
                <a:lnTo>
                  <a:pt x="10668" y="748284"/>
                </a:lnTo>
                <a:lnTo>
                  <a:pt x="0" y="1173480"/>
                </a:lnTo>
                <a:close/>
              </a:path>
              <a:path w="666114" h="1173479">
                <a:moveTo>
                  <a:pt x="92963" y="864108"/>
                </a:moveTo>
                <a:lnTo>
                  <a:pt x="205739" y="923544"/>
                </a:lnTo>
                <a:lnTo>
                  <a:pt x="235689" y="867413"/>
                </a:lnTo>
                <a:lnTo>
                  <a:pt x="122984" y="807745"/>
                </a:lnTo>
                <a:lnTo>
                  <a:pt x="92963" y="864108"/>
                </a:lnTo>
                <a:close/>
              </a:path>
              <a:path w="666114" h="1173479">
                <a:moveTo>
                  <a:pt x="92963" y="791852"/>
                </a:moveTo>
                <a:lnTo>
                  <a:pt x="92963" y="864108"/>
                </a:lnTo>
                <a:lnTo>
                  <a:pt x="122984" y="807745"/>
                </a:lnTo>
                <a:lnTo>
                  <a:pt x="92963" y="791852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Subscripted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6420" y="1581406"/>
            <a:ext cx="73018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Elements are denoted using the indexed  </a:t>
            </a:r>
            <a:r>
              <a:rPr sz="3600" spc="-10" dirty="0">
                <a:latin typeface="Times New Roman"/>
                <a:cs typeface="Times New Roman"/>
              </a:rPr>
              <a:t>notation: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44495" y="2781287"/>
            <a:ext cx="2514600" cy="2170430"/>
          </a:xfrm>
          <a:custGeom>
            <a:avLst/>
            <a:gdLst/>
            <a:ahLst/>
            <a:cxnLst/>
            <a:rect l="l" t="t" r="r" b="b"/>
            <a:pathLst>
              <a:path w="2514600" h="2170429">
                <a:moveTo>
                  <a:pt x="2514600" y="2170176"/>
                </a:moveTo>
                <a:lnTo>
                  <a:pt x="2514600" y="0"/>
                </a:lnTo>
                <a:lnTo>
                  <a:pt x="0" y="0"/>
                </a:lnTo>
                <a:lnTo>
                  <a:pt x="0" y="2170176"/>
                </a:lnTo>
                <a:lnTo>
                  <a:pt x="2514600" y="2170176"/>
                </a:lnTo>
                <a:close/>
              </a:path>
            </a:pathLst>
          </a:custGeom>
          <a:ln w="1270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59096" y="3657587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914400" y="254507"/>
                </a:moveTo>
                <a:lnTo>
                  <a:pt x="914400" y="381000"/>
                </a:lnTo>
                <a:lnTo>
                  <a:pt x="1295400" y="190500"/>
                </a:lnTo>
                <a:lnTo>
                  <a:pt x="978408" y="32003"/>
                </a:lnTo>
                <a:lnTo>
                  <a:pt x="978408" y="254507"/>
                </a:lnTo>
                <a:lnTo>
                  <a:pt x="914400" y="254507"/>
                </a:lnTo>
                <a:close/>
              </a:path>
              <a:path w="1295400" h="381000">
                <a:moveTo>
                  <a:pt x="0" y="126491"/>
                </a:moveTo>
                <a:lnTo>
                  <a:pt x="0" y="254507"/>
                </a:lnTo>
                <a:lnTo>
                  <a:pt x="978408" y="254507"/>
                </a:lnTo>
                <a:lnTo>
                  <a:pt x="978408" y="126491"/>
                </a:lnTo>
                <a:lnTo>
                  <a:pt x="0" y="126491"/>
                </a:lnTo>
                <a:close/>
              </a:path>
              <a:path w="1295400" h="381000">
                <a:moveTo>
                  <a:pt x="914400" y="0"/>
                </a:moveTo>
                <a:lnTo>
                  <a:pt x="914400" y="126491"/>
                </a:lnTo>
                <a:lnTo>
                  <a:pt x="978408" y="126491"/>
                </a:lnTo>
                <a:lnTo>
                  <a:pt x="978408" y="32003"/>
                </a:lnTo>
                <a:lnTo>
                  <a:pt x="914400" y="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54496" y="3179051"/>
            <a:ext cx="3352800" cy="1338580"/>
          </a:xfrm>
          <a:prstGeom prst="rect">
            <a:avLst/>
          </a:prstGeom>
          <a:ln w="25400">
            <a:solidFill>
              <a:srgbClr val="FF0201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04775" marR="838200">
              <a:lnSpc>
                <a:spcPct val="100000"/>
              </a:lnSpc>
              <a:spcBef>
                <a:spcPts val="330"/>
              </a:spcBef>
            </a:pPr>
            <a:r>
              <a:rPr sz="4000" spc="-5" dirty="0">
                <a:latin typeface="Times New Roman"/>
                <a:cs typeface="Times New Roman"/>
              </a:rPr>
              <a:t>Subscripted  expression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77696" y="5518391"/>
            <a:ext cx="2590800" cy="692150"/>
          </a:xfrm>
          <a:prstGeom prst="rect">
            <a:avLst/>
          </a:prstGeom>
          <a:ln w="50800">
            <a:solidFill>
              <a:srgbClr val="FF0201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0"/>
              </a:spcBef>
            </a:pPr>
            <a:r>
              <a:rPr sz="3600" spc="-5" dirty="0">
                <a:latin typeface="Times New Roman"/>
                <a:cs typeface="Times New Roman"/>
              </a:rPr>
              <a:t>Row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index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11496" y="5448287"/>
            <a:ext cx="3733800" cy="692150"/>
          </a:xfrm>
          <a:prstGeom prst="rect">
            <a:avLst/>
          </a:prstGeom>
          <a:ln w="50800">
            <a:solidFill>
              <a:srgbClr val="FF0201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5"/>
              </a:spcBef>
            </a:pPr>
            <a:r>
              <a:rPr sz="3600" spc="-5" dirty="0">
                <a:latin typeface="Times New Roman"/>
                <a:cs typeface="Times New Roman"/>
              </a:rPr>
              <a:t>Column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index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31592" y="3107423"/>
            <a:ext cx="652780" cy="707390"/>
          </a:xfrm>
          <a:custGeom>
            <a:avLst/>
            <a:gdLst/>
            <a:ahLst/>
            <a:cxnLst/>
            <a:rect l="l" t="t" r="r" b="b"/>
            <a:pathLst>
              <a:path w="652779" h="707389">
                <a:moveTo>
                  <a:pt x="0" y="573024"/>
                </a:moveTo>
                <a:lnTo>
                  <a:pt x="9334" y="625601"/>
                </a:lnTo>
                <a:lnTo>
                  <a:pt x="38100" y="669036"/>
                </a:lnTo>
                <a:lnTo>
                  <a:pt x="81533" y="697229"/>
                </a:lnTo>
                <a:lnTo>
                  <a:pt x="134111" y="707136"/>
                </a:lnTo>
                <a:lnTo>
                  <a:pt x="174528" y="702746"/>
                </a:lnTo>
                <a:lnTo>
                  <a:pt x="217139" y="689579"/>
                </a:lnTo>
                <a:lnTo>
                  <a:pt x="261945" y="667633"/>
                </a:lnTo>
                <a:lnTo>
                  <a:pt x="308945" y="636910"/>
                </a:lnTo>
                <a:lnTo>
                  <a:pt x="358139" y="597408"/>
                </a:lnTo>
                <a:lnTo>
                  <a:pt x="363045" y="623125"/>
                </a:lnTo>
                <a:lnTo>
                  <a:pt x="382571" y="664273"/>
                </a:lnTo>
                <a:lnTo>
                  <a:pt x="415456" y="691705"/>
                </a:lnTo>
                <a:lnTo>
                  <a:pt x="460557" y="705421"/>
                </a:lnTo>
                <a:lnTo>
                  <a:pt x="487679" y="707136"/>
                </a:lnTo>
                <a:lnTo>
                  <a:pt x="511992" y="705469"/>
                </a:lnTo>
                <a:lnTo>
                  <a:pt x="556045" y="692991"/>
                </a:lnTo>
                <a:lnTo>
                  <a:pt x="595479" y="668440"/>
                </a:lnTo>
                <a:lnTo>
                  <a:pt x="633722" y="628959"/>
                </a:lnTo>
                <a:lnTo>
                  <a:pt x="652272" y="603504"/>
                </a:lnTo>
                <a:lnTo>
                  <a:pt x="629411" y="586740"/>
                </a:lnTo>
                <a:lnTo>
                  <a:pt x="619386" y="598741"/>
                </a:lnTo>
                <a:lnTo>
                  <a:pt x="609790" y="607314"/>
                </a:lnTo>
                <a:lnTo>
                  <a:pt x="600479" y="612457"/>
                </a:lnTo>
                <a:lnTo>
                  <a:pt x="591311" y="614172"/>
                </a:lnTo>
                <a:lnTo>
                  <a:pt x="585215" y="614172"/>
                </a:lnTo>
                <a:lnTo>
                  <a:pt x="562117" y="581810"/>
                </a:lnTo>
                <a:lnTo>
                  <a:pt x="560831" y="268224"/>
                </a:lnTo>
                <a:lnTo>
                  <a:pt x="560022" y="219122"/>
                </a:lnTo>
                <a:lnTo>
                  <a:pt x="557783" y="179451"/>
                </a:lnTo>
                <a:lnTo>
                  <a:pt x="550163" y="129540"/>
                </a:lnTo>
                <a:lnTo>
                  <a:pt x="523874" y="82867"/>
                </a:lnTo>
                <a:lnTo>
                  <a:pt x="477011" y="39624"/>
                </a:lnTo>
                <a:lnTo>
                  <a:pt x="410527" y="10096"/>
                </a:lnTo>
                <a:lnTo>
                  <a:pt x="370070" y="2547"/>
                </a:lnTo>
                <a:lnTo>
                  <a:pt x="358139" y="1879"/>
                </a:lnTo>
                <a:lnTo>
                  <a:pt x="358139" y="544068"/>
                </a:lnTo>
                <a:lnTo>
                  <a:pt x="334089" y="562070"/>
                </a:lnTo>
                <a:lnTo>
                  <a:pt x="312038" y="574929"/>
                </a:lnTo>
                <a:lnTo>
                  <a:pt x="291703" y="582644"/>
                </a:lnTo>
                <a:lnTo>
                  <a:pt x="272796" y="585216"/>
                </a:lnTo>
                <a:lnTo>
                  <a:pt x="257413" y="583834"/>
                </a:lnTo>
                <a:lnTo>
                  <a:pt x="220979" y="565404"/>
                </a:lnTo>
                <a:lnTo>
                  <a:pt x="199548" y="522541"/>
                </a:lnTo>
                <a:lnTo>
                  <a:pt x="198119" y="505968"/>
                </a:lnTo>
                <a:lnTo>
                  <a:pt x="198119" y="346698"/>
                </a:lnTo>
                <a:lnTo>
                  <a:pt x="194027" y="348840"/>
                </a:lnTo>
                <a:lnTo>
                  <a:pt x="152386" y="372353"/>
                </a:lnTo>
                <a:lnTo>
                  <a:pt x="117143" y="394187"/>
                </a:lnTo>
                <a:lnTo>
                  <a:pt x="65531" y="432816"/>
                </a:lnTo>
                <a:lnTo>
                  <a:pt x="36647" y="465439"/>
                </a:lnTo>
                <a:lnTo>
                  <a:pt x="16192" y="499491"/>
                </a:lnTo>
                <a:lnTo>
                  <a:pt x="4024" y="535257"/>
                </a:lnTo>
                <a:lnTo>
                  <a:pt x="0" y="573024"/>
                </a:lnTo>
                <a:close/>
              </a:path>
              <a:path w="652779" h="707389">
                <a:moveTo>
                  <a:pt x="198119" y="346698"/>
                </a:moveTo>
                <a:lnTo>
                  <a:pt x="198119" y="505968"/>
                </a:lnTo>
                <a:lnTo>
                  <a:pt x="199834" y="486513"/>
                </a:lnTo>
                <a:lnTo>
                  <a:pt x="204977" y="466915"/>
                </a:lnTo>
                <a:lnTo>
                  <a:pt x="225551" y="426720"/>
                </a:lnTo>
                <a:lnTo>
                  <a:pt x="280415" y="370713"/>
                </a:lnTo>
                <a:lnTo>
                  <a:pt x="316420" y="343566"/>
                </a:lnTo>
                <a:lnTo>
                  <a:pt x="358139" y="316992"/>
                </a:lnTo>
                <a:lnTo>
                  <a:pt x="358139" y="268224"/>
                </a:lnTo>
                <a:lnTo>
                  <a:pt x="296824" y="296775"/>
                </a:lnTo>
                <a:lnTo>
                  <a:pt x="242147" y="323647"/>
                </a:lnTo>
                <a:lnTo>
                  <a:pt x="198119" y="346698"/>
                </a:lnTo>
                <a:close/>
              </a:path>
              <a:path w="652779" h="707389">
                <a:moveTo>
                  <a:pt x="167639" y="25001"/>
                </a:moveTo>
                <a:lnTo>
                  <a:pt x="167639" y="105156"/>
                </a:lnTo>
                <a:lnTo>
                  <a:pt x="169021" y="97178"/>
                </a:lnTo>
                <a:lnTo>
                  <a:pt x="172973" y="89344"/>
                </a:lnTo>
                <a:lnTo>
                  <a:pt x="203453" y="65793"/>
                </a:lnTo>
                <a:lnTo>
                  <a:pt x="242147" y="56060"/>
                </a:lnTo>
                <a:lnTo>
                  <a:pt x="265175" y="54864"/>
                </a:lnTo>
                <a:lnTo>
                  <a:pt x="279487" y="55721"/>
                </a:lnTo>
                <a:lnTo>
                  <a:pt x="316991" y="68580"/>
                </a:lnTo>
                <a:lnTo>
                  <a:pt x="348995" y="103632"/>
                </a:lnTo>
                <a:lnTo>
                  <a:pt x="357568" y="165354"/>
                </a:lnTo>
                <a:lnTo>
                  <a:pt x="358139" y="199644"/>
                </a:lnTo>
                <a:lnTo>
                  <a:pt x="358139" y="1879"/>
                </a:lnTo>
                <a:lnTo>
                  <a:pt x="324611" y="0"/>
                </a:lnTo>
                <a:lnTo>
                  <a:pt x="284892" y="1452"/>
                </a:lnTo>
                <a:lnTo>
                  <a:pt x="245744" y="5905"/>
                </a:lnTo>
                <a:lnTo>
                  <a:pt x="207168" y="13501"/>
                </a:lnTo>
                <a:lnTo>
                  <a:pt x="169163" y="24384"/>
                </a:lnTo>
                <a:lnTo>
                  <a:pt x="167639" y="25001"/>
                </a:lnTo>
                <a:close/>
              </a:path>
              <a:path w="652779" h="707389">
                <a:moveTo>
                  <a:pt x="13715" y="196596"/>
                </a:moveTo>
                <a:lnTo>
                  <a:pt x="30432" y="247602"/>
                </a:lnTo>
                <a:lnTo>
                  <a:pt x="60174" y="274129"/>
                </a:lnTo>
                <a:lnTo>
                  <a:pt x="98417" y="287845"/>
                </a:lnTo>
                <a:lnTo>
                  <a:pt x="120395" y="289560"/>
                </a:lnTo>
                <a:lnTo>
                  <a:pt x="140969" y="287869"/>
                </a:lnTo>
                <a:lnTo>
                  <a:pt x="188975" y="263652"/>
                </a:lnTo>
                <a:lnTo>
                  <a:pt x="214693" y="220146"/>
                </a:lnTo>
                <a:lnTo>
                  <a:pt x="216407" y="202692"/>
                </a:lnTo>
                <a:lnTo>
                  <a:pt x="214693" y="188690"/>
                </a:lnTo>
                <a:lnTo>
                  <a:pt x="209549" y="174117"/>
                </a:lnTo>
                <a:lnTo>
                  <a:pt x="200977" y="158972"/>
                </a:lnTo>
                <a:lnTo>
                  <a:pt x="188975" y="143256"/>
                </a:lnTo>
                <a:lnTo>
                  <a:pt x="179855" y="132373"/>
                </a:lnTo>
                <a:lnTo>
                  <a:pt x="173164" y="122491"/>
                </a:lnTo>
                <a:lnTo>
                  <a:pt x="169044" y="113466"/>
                </a:lnTo>
                <a:lnTo>
                  <a:pt x="167639" y="105156"/>
                </a:lnTo>
                <a:lnTo>
                  <a:pt x="167639" y="25001"/>
                </a:lnTo>
                <a:lnTo>
                  <a:pt x="134588" y="38385"/>
                </a:lnTo>
                <a:lnTo>
                  <a:pt x="77438" y="74961"/>
                </a:lnTo>
                <a:lnTo>
                  <a:pt x="36861" y="121586"/>
                </a:lnTo>
                <a:lnTo>
                  <a:pt x="16287" y="170830"/>
                </a:lnTo>
                <a:lnTo>
                  <a:pt x="13715" y="1965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28059" y="3502139"/>
            <a:ext cx="748665" cy="885825"/>
          </a:xfrm>
          <a:custGeom>
            <a:avLst/>
            <a:gdLst/>
            <a:ahLst/>
            <a:cxnLst/>
            <a:rect l="l" t="t" r="r" b="b"/>
            <a:pathLst>
              <a:path w="748664" h="885825">
                <a:moveTo>
                  <a:pt x="48767" y="74675"/>
                </a:moveTo>
                <a:lnTo>
                  <a:pt x="60340" y="115395"/>
                </a:lnTo>
                <a:lnTo>
                  <a:pt x="93726" y="143636"/>
                </a:lnTo>
                <a:lnTo>
                  <a:pt x="121920" y="149351"/>
                </a:lnTo>
                <a:lnTo>
                  <a:pt x="137112" y="147923"/>
                </a:lnTo>
                <a:lnTo>
                  <a:pt x="175260" y="126491"/>
                </a:lnTo>
                <a:lnTo>
                  <a:pt x="196691" y="89201"/>
                </a:lnTo>
                <a:lnTo>
                  <a:pt x="198119" y="74675"/>
                </a:lnTo>
                <a:lnTo>
                  <a:pt x="196691" y="59483"/>
                </a:lnTo>
                <a:lnTo>
                  <a:pt x="175259" y="21336"/>
                </a:lnTo>
                <a:lnTo>
                  <a:pt x="137326" y="1190"/>
                </a:lnTo>
                <a:lnTo>
                  <a:pt x="121919" y="0"/>
                </a:lnTo>
                <a:lnTo>
                  <a:pt x="107394" y="1190"/>
                </a:lnTo>
                <a:lnTo>
                  <a:pt x="70103" y="21336"/>
                </a:lnTo>
                <a:lnTo>
                  <a:pt x="49958" y="59483"/>
                </a:lnTo>
                <a:lnTo>
                  <a:pt x="48767" y="74675"/>
                </a:lnTo>
                <a:close/>
              </a:path>
              <a:path w="748664" h="885825">
                <a:moveTo>
                  <a:pt x="0" y="655319"/>
                </a:moveTo>
                <a:lnTo>
                  <a:pt x="0" y="672083"/>
                </a:lnTo>
                <a:lnTo>
                  <a:pt x="245364" y="672083"/>
                </a:lnTo>
                <a:lnTo>
                  <a:pt x="245364" y="655319"/>
                </a:lnTo>
                <a:lnTo>
                  <a:pt x="229885" y="653343"/>
                </a:lnTo>
                <a:lnTo>
                  <a:pt x="217551" y="649795"/>
                </a:lnTo>
                <a:lnTo>
                  <a:pt x="192976" y="617220"/>
                </a:lnTo>
                <a:lnTo>
                  <a:pt x="190500" y="577595"/>
                </a:lnTo>
                <a:lnTo>
                  <a:pt x="190500" y="219455"/>
                </a:lnTo>
                <a:lnTo>
                  <a:pt x="54864" y="219455"/>
                </a:lnTo>
                <a:lnTo>
                  <a:pt x="54864" y="577595"/>
                </a:lnTo>
                <a:lnTo>
                  <a:pt x="54054" y="599312"/>
                </a:lnTo>
                <a:lnTo>
                  <a:pt x="44196" y="637031"/>
                </a:lnTo>
                <a:lnTo>
                  <a:pt x="13977" y="653319"/>
                </a:lnTo>
                <a:lnTo>
                  <a:pt x="0" y="655319"/>
                </a:lnTo>
                <a:close/>
              </a:path>
              <a:path w="748664" h="885825">
                <a:moveTo>
                  <a:pt x="0" y="219455"/>
                </a:moveTo>
                <a:lnTo>
                  <a:pt x="0" y="236219"/>
                </a:lnTo>
                <a:lnTo>
                  <a:pt x="14597" y="237315"/>
                </a:lnTo>
                <a:lnTo>
                  <a:pt x="26479" y="240410"/>
                </a:lnTo>
                <a:lnTo>
                  <a:pt x="51625" y="273557"/>
                </a:lnTo>
                <a:lnTo>
                  <a:pt x="54864" y="313943"/>
                </a:lnTo>
                <a:lnTo>
                  <a:pt x="54864" y="219455"/>
                </a:lnTo>
                <a:lnTo>
                  <a:pt x="0" y="219455"/>
                </a:lnTo>
                <a:close/>
              </a:path>
              <a:path w="748664" h="885825">
                <a:moveTo>
                  <a:pt x="306324" y="824483"/>
                </a:moveTo>
                <a:lnTo>
                  <a:pt x="306324" y="845819"/>
                </a:lnTo>
                <a:lnTo>
                  <a:pt x="344900" y="831294"/>
                </a:lnTo>
                <a:lnTo>
                  <a:pt x="406622" y="791384"/>
                </a:lnTo>
                <a:lnTo>
                  <a:pt x="448008" y="738282"/>
                </a:lnTo>
                <a:lnTo>
                  <a:pt x="469630" y="676560"/>
                </a:lnTo>
                <a:lnTo>
                  <a:pt x="472440" y="643127"/>
                </a:lnTo>
                <a:lnTo>
                  <a:pt x="470463" y="616243"/>
                </a:lnTo>
                <a:lnTo>
                  <a:pt x="455080" y="572190"/>
                </a:lnTo>
                <a:lnTo>
                  <a:pt x="426267" y="540734"/>
                </a:lnTo>
                <a:lnTo>
                  <a:pt x="413004" y="533050"/>
                </a:lnTo>
                <a:lnTo>
                  <a:pt x="413004" y="682751"/>
                </a:lnTo>
                <a:lnTo>
                  <a:pt x="411313" y="702397"/>
                </a:lnTo>
                <a:lnTo>
                  <a:pt x="398216" y="741687"/>
                </a:lnTo>
                <a:lnTo>
                  <a:pt x="372546" y="779049"/>
                </a:lnTo>
                <a:lnTo>
                  <a:pt x="332017" y="811053"/>
                </a:lnTo>
                <a:lnTo>
                  <a:pt x="306324" y="824483"/>
                </a:lnTo>
                <a:close/>
              </a:path>
              <a:path w="748664" h="885825">
                <a:moveTo>
                  <a:pt x="286512" y="601979"/>
                </a:moveTo>
                <a:lnTo>
                  <a:pt x="298084" y="643556"/>
                </a:lnTo>
                <a:lnTo>
                  <a:pt x="330708" y="672464"/>
                </a:lnTo>
                <a:lnTo>
                  <a:pt x="358140" y="678179"/>
                </a:lnTo>
                <a:lnTo>
                  <a:pt x="368117" y="677608"/>
                </a:lnTo>
                <a:lnTo>
                  <a:pt x="377380" y="675893"/>
                </a:lnTo>
                <a:lnTo>
                  <a:pt x="385786" y="673036"/>
                </a:lnTo>
                <a:lnTo>
                  <a:pt x="393192" y="669036"/>
                </a:lnTo>
                <a:lnTo>
                  <a:pt x="397764" y="667512"/>
                </a:lnTo>
                <a:lnTo>
                  <a:pt x="400812" y="665988"/>
                </a:lnTo>
                <a:lnTo>
                  <a:pt x="403860" y="665988"/>
                </a:lnTo>
                <a:lnTo>
                  <a:pt x="406908" y="667512"/>
                </a:lnTo>
                <a:lnTo>
                  <a:pt x="411480" y="672083"/>
                </a:lnTo>
                <a:lnTo>
                  <a:pt x="413004" y="676655"/>
                </a:lnTo>
                <a:lnTo>
                  <a:pt x="413004" y="533050"/>
                </a:lnTo>
                <a:lnTo>
                  <a:pt x="409003" y="530733"/>
                </a:lnTo>
                <a:lnTo>
                  <a:pt x="390310" y="524732"/>
                </a:lnTo>
                <a:lnTo>
                  <a:pt x="370332" y="522731"/>
                </a:lnTo>
                <a:lnTo>
                  <a:pt x="352901" y="524184"/>
                </a:lnTo>
                <a:lnTo>
                  <a:pt x="310896" y="547115"/>
                </a:lnTo>
                <a:lnTo>
                  <a:pt x="287964" y="586549"/>
                </a:lnTo>
                <a:lnTo>
                  <a:pt x="286512" y="601979"/>
                </a:lnTo>
                <a:close/>
              </a:path>
              <a:path w="748664" h="885825">
                <a:moveTo>
                  <a:pt x="600455" y="73151"/>
                </a:moveTo>
                <a:lnTo>
                  <a:pt x="612028" y="113871"/>
                </a:lnTo>
                <a:lnTo>
                  <a:pt x="645414" y="142112"/>
                </a:lnTo>
                <a:lnTo>
                  <a:pt x="673607" y="147827"/>
                </a:lnTo>
                <a:lnTo>
                  <a:pt x="688133" y="146399"/>
                </a:lnTo>
                <a:lnTo>
                  <a:pt x="725424" y="124967"/>
                </a:lnTo>
                <a:lnTo>
                  <a:pt x="746855" y="87677"/>
                </a:lnTo>
                <a:lnTo>
                  <a:pt x="748284" y="73151"/>
                </a:lnTo>
                <a:lnTo>
                  <a:pt x="746855" y="57983"/>
                </a:lnTo>
                <a:lnTo>
                  <a:pt x="725424" y="21336"/>
                </a:lnTo>
                <a:lnTo>
                  <a:pt x="688776" y="1190"/>
                </a:lnTo>
                <a:lnTo>
                  <a:pt x="673607" y="0"/>
                </a:lnTo>
                <a:lnTo>
                  <a:pt x="659082" y="1190"/>
                </a:lnTo>
                <a:lnTo>
                  <a:pt x="621791" y="21336"/>
                </a:lnTo>
                <a:lnTo>
                  <a:pt x="601646" y="57983"/>
                </a:lnTo>
                <a:lnTo>
                  <a:pt x="600455" y="73151"/>
                </a:lnTo>
                <a:close/>
              </a:path>
              <a:path w="748664" h="885825">
                <a:moveTo>
                  <a:pt x="473964" y="801624"/>
                </a:moveTo>
                <a:lnTo>
                  <a:pt x="489394" y="847915"/>
                </a:lnTo>
                <a:lnTo>
                  <a:pt x="538162" y="878966"/>
                </a:lnTo>
                <a:lnTo>
                  <a:pt x="589788" y="885443"/>
                </a:lnTo>
                <a:lnTo>
                  <a:pt x="618053" y="883705"/>
                </a:lnTo>
                <a:lnTo>
                  <a:pt x="665440" y="869370"/>
                </a:lnTo>
                <a:lnTo>
                  <a:pt x="701111" y="841652"/>
                </a:lnTo>
                <a:lnTo>
                  <a:pt x="725638" y="805695"/>
                </a:lnTo>
                <a:lnTo>
                  <a:pt x="737044" y="766833"/>
                </a:lnTo>
                <a:lnTo>
                  <a:pt x="741616" y="718208"/>
                </a:lnTo>
                <a:lnTo>
                  <a:pt x="742188" y="687324"/>
                </a:lnTo>
                <a:lnTo>
                  <a:pt x="742188" y="219455"/>
                </a:lnTo>
                <a:lnTo>
                  <a:pt x="615696" y="219455"/>
                </a:lnTo>
                <a:lnTo>
                  <a:pt x="615696" y="816863"/>
                </a:lnTo>
                <a:lnTo>
                  <a:pt x="615124" y="825436"/>
                </a:lnTo>
                <a:lnTo>
                  <a:pt x="613410" y="832865"/>
                </a:lnTo>
                <a:lnTo>
                  <a:pt x="610552" y="839152"/>
                </a:lnTo>
                <a:lnTo>
                  <a:pt x="606551" y="844295"/>
                </a:lnTo>
                <a:lnTo>
                  <a:pt x="601980" y="850391"/>
                </a:lnTo>
                <a:lnTo>
                  <a:pt x="595884" y="854963"/>
                </a:lnTo>
                <a:lnTo>
                  <a:pt x="578929" y="854868"/>
                </a:lnTo>
                <a:lnTo>
                  <a:pt x="573024" y="851915"/>
                </a:lnTo>
                <a:lnTo>
                  <a:pt x="568451" y="845819"/>
                </a:lnTo>
                <a:lnTo>
                  <a:pt x="564689" y="841581"/>
                </a:lnTo>
                <a:lnTo>
                  <a:pt x="562356" y="835913"/>
                </a:lnTo>
                <a:lnTo>
                  <a:pt x="561165" y="829103"/>
                </a:lnTo>
                <a:lnTo>
                  <a:pt x="560832" y="821435"/>
                </a:lnTo>
                <a:lnTo>
                  <a:pt x="560832" y="780028"/>
                </a:lnTo>
                <a:lnTo>
                  <a:pt x="559308" y="774191"/>
                </a:lnTo>
                <a:lnTo>
                  <a:pt x="522732" y="749807"/>
                </a:lnTo>
                <a:lnTo>
                  <a:pt x="512968" y="750689"/>
                </a:lnTo>
                <a:lnTo>
                  <a:pt x="481679" y="773334"/>
                </a:lnTo>
                <a:lnTo>
                  <a:pt x="474821" y="791622"/>
                </a:lnTo>
                <a:lnTo>
                  <a:pt x="473964" y="801624"/>
                </a:lnTo>
                <a:close/>
              </a:path>
              <a:path w="748664" h="885825">
                <a:moveTo>
                  <a:pt x="551688" y="219455"/>
                </a:moveTo>
                <a:lnTo>
                  <a:pt x="551688" y="236219"/>
                </a:lnTo>
                <a:lnTo>
                  <a:pt x="566523" y="237934"/>
                </a:lnTo>
                <a:lnTo>
                  <a:pt x="578929" y="240791"/>
                </a:lnTo>
                <a:lnTo>
                  <a:pt x="605956" y="277367"/>
                </a:lnTo>
                <a:lnTo>
                  <a:pt x="606551" y="291083"/>
                </a:lnTo>
                <a:lnTo>
                  <a:pt x="606551" y="711707"/>
                </a:lnTo>
                <a:lnTo>
                  <a:pt x="607718" y="720232"/>
                </a:lnTo>
                <a:lnTo>
                  <a:pt x="609028" y="734186"/>
                </a:lnTo>
                <a:lnTo>
                  <a:pt x="615434" y="810887"/>
                </a:lnTo>
                <a:lnTo>
                  <a:pt x="615696" y="816863"/>
                </a:lnTo>
                <a:lnTo>
                  <a:pt x="615696" y="219455"/>
                </a:lnTo>
                <a:lnTo>
                  <a:pt x="551688" y="219455"/>
                </a:lnTo>
                <a:close/>
              </a:path>
              <a:path w="748664" h="885825">
                <a:moveTo>
                  <a:pt x="560832" y="780028"/>
                </a:moveTo>
                <a:lnTo>
                  <a:pt x="560832" y="801624"/>
                </a:lnTo>
                <a:lnTo>
                  <a:pt x="562356" y="797051"/>
                </a:lnTo>
                <a:lnTo>
                  <a:pt x="562356" y="792479"/>
                </a:lnTo>
                <a:lnTo>
                  <a:pt x="561546" y="782764"/>
                </a:lnTo>
                <a:lnTo>
                  <a:pt x="560832" y="7800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7</a:t>
            </a:fld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"Matrices of the same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kind"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8</a:t>
            </a:fld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425943"/>
            <a:ext cx="6968490" cy="2345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045335" algn="l"/>
              </a:tabLst>
            </a:pPr>
            <a:r>
              <a:rPr sz="4000" spc="-5" dirty="0">
                <a:latin typeface="Times New Roman"/>
                <a:cs typeface="Times New Roman"/>
              </a:rPr>
              <a:t>Matrices	</a:t>
            </a:r>
            <a:r>
              <a:rPr sz="4000" b="1" spc="-5" dirty="0">
                <a:latin typeface="Times New Roman"/>
                <a:cs typeface="Times New Roman"/>
              </a:rPr>
              <a:t>A </a:t>
            </a:r>
            <a:r>
              <a:rPr sz="4000" dirty="0">
                <a:latin typeface="Times New Roman"/>
                <a:cs typeface="Times New Roman"/>
              </a:rPr>
              <a:t>and </a:t>
            </a:r>
            <a:r>
              <a:rPr sz="4000" b="1" spc="-5" dirty="0">
                <a:latin typeface="Times New Roman"/>
                <a:cs typeface="Times New Roman"/>
              </a:rPr>
              <a:t>B </a:t>
            </a:r>
            <a:r>
              <a:rPr sz="4000" spc="-5" dirty="0">
                <a:latin typeface="Times New Roman"/>
                <a:cs typeface="Times New Roman"/>
              </a:rPr>
              <a:t>are </a:t>
            </a:r>
            <a:r>
              <a:rPr sz="4000" spc="-5" dirty="0">
                <a:solidFill>
                  <a:srgbClr val="FF0000"/>
                </a:solidFill>
                <a:latin typeface="Times New Roman"/>
                <a:cs typeface="Times New Roman"/>
              </a:rPr>
              <a:t>of the same  </a:t>
            </a:r>
            <a:r>
              <a:rPr sz="4000" dirty="0">
                <a:solidFill>
                  <a:srgbClr val="FF0000"/>
                </a:solidFill>
                <a:latin typeface="Times New Roman"/>
                <a:cs typeface="Times New Roman"/>
              </a:rPr>
              <a:t>kind </a:t>
            </a:r>
            <a:r>
              <a:rPr sz="4000" spc="-5" dirty="0">
                <a:latin typeface="Times New Roman"/>
                <a:cs typeface="Times New Roman"/>
              </a:rPr>
              <a:t>if and only if</a:t>
            </a:r>
            <a:endParaRPr sz="4000">
              <a:latin typeface="Times New Roman"/>
              <a:cs typeface="Times New Roman"/>
            </a:endParaRPr>
          </a:p>
          <a:p>
            <a:pPr marL="469900" marR="202565">
              <a:lnSpc>
                <a:spcPct val="100000"/>
              </a:lnSpc>
              <a:spcBef>
                <a:spcPts val="25"/>
              </a:spcBef>
              <a:tabLst>
                <a:tab pos="6096635" algn="l"/>
              </a:tabLst>
            </a:pPr>
            <a:r>
              <a:rPr sz="3600" spc="-5" dirty="0">
                <a:latin typeface="Times New Roman"/>
                <a:cs typeface="Times New Roman"/>
              </a:rPr>
              <a:t>A has as many rows as B,	and  A has as </a:t>
            </a:r>
            <a:r>
              <a:rPr sz="3600" dirty="0">
                <a:latin typeface="Times New Roman"/>
                <a:cs typeface="Times New Roman"/>
              </a:rPr>
              <a:t>many columns </a:t>
            </a:r>
            <a:r>
              <a:rPr sz="3600" spc="-5" dirty="0">
                <a:latin typeface="Times New Roman"/>
                <a:cs typeface="Times New Roman"/>
              </a:rPr>
              <a:t>as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B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40127" y="4419079"/>
            <a:ext cx="23812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57325" algn="l"/>
              </a:tabLst>
            </a:pPr>
            <a:r>
              <a:rPr sz="6000" b="1" spc="-22" baseline="13888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M</a:t>
            </a:r>
            <a:r>
              <a:rPr sz="2700" b="1" spc="-5" dirty="0">
                <a:latin typeface="Times New Roman"/>
                <a:cs typeface="Times New Roman"/>
              </a:rPr>
              <a:t>N</a:t>
            </a:r>
            <a:r>
              <a:rPr sz="2700" b="1" dirty="0">
                <a:latin typeface="Times New Roman"/>
                <a:cs typeface="Times New Roman"/>
              </a:rPr>
              <a:t>	</a:t>
            </a:r>
            <a:r>
              <a:rPr sz="6000" b="1" spc="7" baseline="13888" dirty="0">
                <a:latin typeface="Times New Roman"/>
                <a:cs typeface="Times New Roman"/>
              </a:rPr>
              <a:t>B</a:t>
            </a:r>
            <a:r>
              <a:rPr sz="2700" b="1" spc="-10" dirty="0">
                <a:latin typeface="Times New Roman"/>
                <a:cs typeface="Times New Roman"/>
              </a:rPr>
              <a:t>MN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51908" y="4342879"/>
            <a:ext cx="38487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are of the same</a:t>
            </a:r>
            <a:r>
              <a:rPr sz="3600" spc="-10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kind.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49195" y="5295887"/>
            <a:ext cx="6781800" cy="11906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1750" rIns="0" bIns="0" rtlCol="0">
            <a:spAutoFit/>
          </a:bodyPr>
          <a:lstStyle/>
          <a:p>
            <a:pPr marL="90805" marR="139700">
              <a:lnSpc>
                <a:spcPct val="100000"/>
              </a:lnSpc>
              <a:spcBef>
                <a:spcPts val="250"/>
              </a:spcBef>
              <a:tabLst>
                <a:tab pos="4436110" algn="l"/>
              </a:tabLst>
            </a:pPr>
            <a:r>
              <a:rPr sz="3600" dirty="0">
                <a:latin typeface="Times New Roman"/>
                <a:cs typeface="Times New Roman"/>
              </a:rPr>
              <a:t>We may often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say</a:t>
            </a:r>
            <a:r>
              <a:rPr sz="3600" dirty="0">
                <a:latin typeface="Times New Roman"/>
                <a:cs typeface="Times New Roman"/>
              </a:rPr>
              <a:t> that	</a:t>
            </a:r>
            <a:r>
              <a:rPr sz="3600" spc="-5" dirty="0">
                <a:latin typeface="Times New Roman"/>
                <a:cs typeface="Times New Roman"/>
              </a:rPr>
              <a:t>A </a:t>
            </a:r>
            <a:r>
              <a:rPr sz="3600" dirty="0">
                <a:latin typeface="Times New Roman"/>
                <a:cs typeface="Times New Roman"/>
              </a:rPr>
              <a:t>and B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are 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"of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the same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order."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61467" y="6802732"/>
            <a:ext cx="5556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</a:pPr>
            <a:r>
              <a:rPr sz="1400" spc="-10" dirty="0">
                <a:latin typeface="Times New Roman"/>
                <a:cs typeface="Times New Roman"/>
              </a:rPr>
              <a:t>K</a:t>
            </a: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11500" y="6770616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9</a:t>
            </a:r>
          </a:p>
        </p:txBody>
      </p:sp>
      <p:sp>
        <p:nvSpPr>
          <p:cNvPr id="5" name="object 5"/>
          <p:cNvSpPr/>
          <p:nvPr/>
        </p:nvSpPr>
        <p:spPr>
          <a:xfrm>
            <a:off x="3206495" y="2324087"/>
            <a:ext cx="5105400" cy="4871085"/>
          </a:xfrm>
          <a:custGeom>
            <a:avLst/>
            <a:gdLst/>
            <a:ahLst/>
            <a:cxnLst/>
            <a:rect l="l" t="t" r="r" b="b"/>
            <a:pathLst>
              <a:path w="5105400" h="4871084">
                <a:moveTo>
                  <a:pt x="0" y="4870704"/>
                </a:moveTo>
                <a:lnTo>
                  <a:pt x="0" y="0"/>
                </a:lnTo>
                <a:lnTo>
                  <a:pt x="5105400" y="0"/>
                </a:lnTo>
                <a:lnTo>
                  <a:pt x="5105400" y="4870704"/>
                </a:lnTo>
                <a:lnTo>
                  <a:pt x="0" y="48707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53896" y="723887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0" y="1447800"/>
                </a:moveTo>
                <a:lnTo>
                  <a:pt x="0" y="0"/>
                </a:lnTo>
                <a:lnTo>
                  <a:pt x="7772400" y="0"/>
                </a:lnTo>
                <a:lnTo>
                  <a:pt x="7772400" y="1447800"/>
                </a:lnTo>
                <a:lnTo>
                  <a:pt x="0" y="14478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53896" y="723887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7772400" y="1447800"/>
                </a:moveTo>
                <a:lnTo>
                  <a:pt x="7772400" y="0"/>
                </a:lnTo>
                <a:lnTo>
                  <a:pt x="0" y="0"/>
                </a:lnTo>
                <a:lnTo>
                  <a:pt x="0" y="1447800"/>
                </a:lnTo>
                <a:lnTo>
                  <a:pt x="7772400" y="1447800"/>
                </a:lnTo>
                <a:close/>
              </a:path>
            </a:pathLst>
          </a:custGeom>
          <a:ln w="127000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261359" y="1113523"/>
            <a:ext cx="4210050" cy="5499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7530" indent="-557530">
              <a:lnSpc>
                <a:spcPct val="100000"/>
              </a:lnSpc>
              <a:spcBef>
                <a:spcPts val="95"/>
              </a:spcBef>
              <a:buFont typeface="Times New Roman"/>
              <a:buChar char="•"/>
              <a:tabLst>
                <a:tab pos="557530" algn="l"/>
                <a:tab pos="558165" algn="l"/>
              </a:tabLst>
            </a:pP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Special</a:t>
            </a:r>
            <a:r>
              <a:rPr sz="4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Matrices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har char="•"/>
            </a:pPr>
            <a:endParaRPr sz="4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buChar char="•"/>
              <a:tabLst>
                <a:tab pos="410845" algn="l"/>
                <a:tab pos="411480" algn="l"/>
              </a:tabLst>
            </a:pPr>
            <a:r>
              <a:rPr sz="3200" dirty="0">
                <a:latin typeface="Times New Roman"/>
                <a:cs typeface="Times New Roman"/>
              </a:rPr>
              <a:t>Row / column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matrices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5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Zero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4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Square matrix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0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Diagonal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5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Unit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5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Symmetric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95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Transpose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5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Orthogonal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54</TotalTime>
  <Words>916</Words>
  <Application>Microsoft Office PowerPoint</Application>
  <PresentationFormat>Custom</PresentationFormat>
  <Paragraphs>422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Tema1</vt:lpstr>
      <vt:lpstr>CHE138-2</vt:lpstr>
      <vt:lpstr>Crash course on Matrices</vt:lpstr>
      <vt:lpstr>PowerPoint Presentation</vt:lpstr>
      <vt:lpstr>A vector is a column of numbers  consisting of n numbers</vt:lpstr>
      <vt:lpstr>A matrix</vt:lpstr>
      <vt:lpstr>PowerPoint Presentation</vt:lpstr>
      <vt:lpstr>Subscripted expression</vt:lpstr>
      <vt:lpstr>"Matrices of the same kind"</vt:lpstr>
      <vt:lpstr>PowerPoint Presentation</vt:lpstr>
      <vt:lpstr>PowerPoint Presentation</vt:lpstr>
      <vt:lpstr>A zero matrix  is a matrix with  all elements 0.</vt:lpstr>
      <vt:lpstr>A square matrix has the same  number of rows and columns.</vt:lpstr>
      <vt:lpstr>A diagonal matrix is a square matrix  with all non-diagonal elements 0.</vt:lpstr>
      <vt:lpstr>PowerPoint Presentation</vt:lpstr>
      <vt:lpstr>A symmetric matrix is a square matrix  where aI, J = aJ, I for all elements.</vt:lpstr>
      <vt:lpstr>The transpose of the m x n matrix A  is shown by AT.</vt:lpstr>
      <vt:lpstr>PowerPoint Presentation</vt:lpstr>
      <vt:lpstr>Transpose (3)</vt:lpstr>
      <vt:lpstr>PowerPoint Presentation</vt:lpstr>
      <vt:lpstr>PowerPoint Presentation</vt:lpstr>
      <vt:lpstr>An orthogonal matrix is a square  matrix which produces a unit matrix  if it is multiplied by its own  transpose: A  AT = I</vt:lpstr>
      <vt:lpstr>A = (AT)T = (((AT)T )T )T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Then the product A  B = C is defined.</vt:lpstr>
      <vt:lpstr>AKM  BMN = CKN</vt:lpstr>
      <vt:lpstr>PowerPoint Presentation</vt:lpstr>
      <vt:lpstr>Element ci j is the vector product  of row i with column j.</vt:lpstr>
      <vt:lpstr>Properties of matrix addition</vt:lpstr>
      <vt:lpstr>Properties of Scalar multiplication</vt:lpstr>
      <vt:lpstr>Properties of Matrix multiplication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CHE138-2</dc:title>
  <dc:creator>Furkan Ar</dc:creator>
  <cp:lastModifiedBy>AR</cp:lastModifiedBy>
  <cp:revision>11</cp:revision>
  <dcterms:created xsi:type="dcterms:W3CDTF">2019-12-02T19:00:06Z</dcterms:created>
  <dcterms:modified xsi:type="dcterms:W3CDTF">2019-12-04T08:57:28Z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