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4" r:id="rId3"/>
    <p:sldId id="257" r:id="rId4"/>
    <p:sldId id="258" r:id="rId5"/>
    <p:sldId id="277" r:id="rId6"/>
    <p:sldId id="278" r:id="rId7"/>
    <p:sldId id="279" r:id="rId8"/>
    <p:sldId id="280" r:id="rId9"/>
    <p:sldId id="281" r:id="rId10"/>
    <p:sldId id="282" r:id="rId11"/>
    <p:sldId id="283" r:id="rId12"/>
    <p:sldId id="284" r:id="rId13"/>
    <p:sldId id="285" r:id="rId14"/>
    <p:sldId id="286"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33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allhaven-422422.jpg"/>
          <p:cNvPicPr>
            <a:picLocks noChangeAspect="1"/>
          </p:cNvPicPr>
          <p:nvPr/>
        </p:nvPicPr>
        <p:blipFill>
          <a:blip r:embed="rId2"/>
          <a:stretch>
            <a:fillRect/>
          </a:stretch>
        </p:blipFill>
        <p:spPr>
          <a:xfrm>
            <a:off x="-21841" y="0"/>
            <a:ext cx="9144000" cy="6858000"/>
          </a:xfrm>
          <a:prstGeom prst="rect">
            <a:avLst/>
          </a:prstGeom>
        </p:spPr>
      </p:pic>
      <p:sp>
        <p:nvSpPr>
          <p:cNvPr id="5" name="4 Metin kutusu"/>
          <p:cNvSpPr txBox="1"/>
          <p:nvPr/>
        </p:nvSpPr>
        <p:spPr>
          <a:xfrm>
            <a:off x="179512" y="3212976"/>
            <a:ext cx="9036496" cy="630942"/>
          </a:xfrm>
          <a:prstGeom prst="rect">
            <a:avLst/>
          </a:prstGeom>
          <a:noFill/>
        </p:spPr>
        <p:txBody>
          <a:bodyPr wrap="square" rtlCol="0">
            <a:spAutoFit/>
          </a:bodyPr>
          <a:lstStyle/>
          <a:p>
            <a:r>
              <a:rPr lang="tr-TR" sz="3500" dirty="0" smtClean="0">
                <a:solidFill>
                  <a:schemeClr val="bg1">
                    <a:lumMod val="95000"/>
                  </a:schemeClr>
                </a:solidFill>
                <a:latin typeface="Times New Roman" pitchFamily="18" charset="0"/>
                <a:cs typeface="Times New Roman" pitchFamily="18" charset="0"/>
              </a:rPr>
              <a:t>  </a:t>
            </a:r>
            <a:r>
              <a:rPr lang="tr-TR" sz="3500" b="1" dirty="0" smtClean="0">
                <a:solidFill>
                  <a:srgbClr val="FF0000"/>
                </a:solidFill>
                <a:latin typeface="Times New Roman" pitchFamily="18" charset="0"/>
                <a:cs typeface="Times New Roman" pitchFamily="18" charset="0"/>
              </a:rPr>
              <a:t>ÜNİTE 1 : BESLENME ve</a:t>
            </a:r>
            <a:r>
              <a:rPr lang="tr-TR" sz="3500" b="1" dirty="0">
                <a:solidFill>
                  <a:srgbClr val="FF0000"/>
                </a:solidFill>
                <a:latin typeface="Times New Roman" pitchFamily="18" charset="0"/>
                <a:cs typeface="Times New Roman" pitchFamily="18" charset="0"/>
              </a:rPr>
              <a:t> </a:t>
            </a:r>
            <a:r>
              <a:rPr lang="tr-TR" sz="3500" b="1" dirty="0" smtClean="0">
                <a:solidFill>
                  <a:srgbClr val="FF0000"/>
                </a:solidFill>
                <a:latin typeface="Times New Roman" pitchFamily="18" charset="0"/>
                <a:cs typeface="Times New Roman" pitchFamily="18" charset="0"/>
              </a:rPr>
              <a:t>DİYET</a:t>
            </a:r>
            <a:endParaRPr lang="tr-TR" sz="35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1.jpg"/>
          <p:cNvPicPr>
            <a:picLocks noChangeAspect="1"/>
          </p:cNvPicPr>
          <p:nvPr/>
        </p:nvPicPr>
        <p:blipFill>
          <a:blip r:embed="rId2"/>
          <a:stretch>
            <a:fillRect/>
          </a:stretch>
        </p:blipFill>
        <p:spPr>
          <a:xfrm>
            <a:off x="1649557" y="0"/>
            <a:ext cx="5844886"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2.jpg"/>
          <p:cNvPicPr>
            <a:picLocks noChangeAspect="1"/>
          </p:cNvPicPr>
          <p:nvPr/>
        </p:nvPicPr>
        <p:blipFill>
          <a:blip r:embed="rId2"/>
          <a:stretch>
            <a:fillRect/>
          </a:stretch>
        </p:blipFill>
        <p:spPr>
          <a:xfrm>
            <a:off x="1739178" y="0"/>
            <a:ext cx="5665643"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3.jpg"/>
          <p:cNvPicPr>
            <a:picLocks noChangeAspect="1"/>
          </p:cNvPicPr>
          <p:nvPr/>
        </p:nvPicPr>
        <p:blipFill>
          <a:blip r:embed="rId2"/>
          <a:stretch>
            <a:fillRect/>
          </a:stretch>
        </p:blipFill>
        <p:spPr>
          <a:xfrm>
            <a:off x="1694436" y="0"/>
            <a:ext cx="5755128"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4.jpg"/>
          <p:cNvPicPr>
            <a:picLocks noChangeAspect="1"/>
          </p:cNvPicPr>
          <p:nvPr/>
        </p:nvPicPr>
        <p:blipFill>
          <a:blip r:embed="rId2"/>
          <a:stretch>
            <a:fillRect/>
          </a:stretch>
        </p:blipFill>
        <p:spPr>
          <a:xfrm>
            <a:off x="1626123" y="0"/>
            <a:ext cx="5891753"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5.jpg"/>
          <p:cNvPicPr>
            <a:picLocks noChangeAspect="1"/>
          </p:cNvPicPr>
          <p:nvPr/>
        </p:nvPicPr>
        <p:blipFill>
          <a:blip r:embed="rId2"/>
          <a:stretch>
            <a:fillRect/>
          </a:stretch>
        </p:blipFill>
        <p:spPr>
          <a:xfrm>
            <a:off x="1649557" y="0"/>
            <a:ext cx="5844886"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429420"/>
          </a:xfrm>
        </p:spPr>
        <p:txBody>
          <a:bodyPr>
            <a:normAutofit/>
          </a:bodyPr>
          <a:lstStyle/>
          <a:p>
            <a:pPr>
              <a:buNone/>
            </a:pPr>
            <a:r>
              <a:rPr lang="tr-TR" sz="1800" dirty="0" smtClean="0"/>
              <a:t>Altı besin grubu vücutta farklı oranlarda bulunur;</a:t>
            </a:r>
          </a:p>
          <a:p>
            <a:pPr>
              <a:buFont typeface="+mj-lt"/>
              <a:buAutoNum type="arabicPeriod"/>
            </a:pPr>
            <a:r>
              <a:rPr lang="tr-TR" sz="1800" dirty="0" smtClean="0"/>
              <a:t>%50-60 </a:t>
            </a:r>
            <a:r>
              <a:rPr lang="tr-TR" sz="1800" b="1" dirty="0" smtClean="0"/>
              <a:t>su </a:t>
            </a:r>
            <a:r>
              <a:rPr lang="tr-TR" sz="1800" dirty="0" smtClean="0"/>
              <a:t>vücuttaki yağ ve kas oranlarının farklılığına bağlı olarak erkekler %60, kadınlarsa %50 oranında su içermektedirler.</a:t>
            </a:r>
          </a:p>
          <a:p>
            <a:pPr>
              <a:buFont typeface="+mj-lt"/>
              <a:buAutoNum type="arabicPeriod"/>
            </a:pPr>
            <a:r>
              <a:rPr lang="tr-TR" sz="1800" dirty="0" smtClean="0"/>
              <a:t>%15-25 </a:t>
            </a:r>
            <a:r>
              <a:rPr lang="tr-TR" sz="1800" b="1" dirty="0" smtClean="0"/>
              <a:t>yağ</a:t>
            </a:r>
          </a:p>
          <a:p>
            <a:r>
              <a:rPr lang="tr-TR" sz="1800" dirty="0" smtClean="0"/>
              <a:t>İdeal seviyelere: erkekler için %15 ve kadınlar için %22-25’dir.</a:t>
            </a:r>
          </a:p>
          <a:p>
            <a:r>
              <a:rPr lang="tr-TR" sz="1800" dirty="0" smtClean="0"/>
              <a:t>Vücudun yağ oranı vücuttaki su miktarını etkiler. </a:t>
            </a:r>
          </a:p>
          <a:p>
            <a:pPr>
              <a:buFont typeface="+mj-lt"/>
              <a:buAutoNum type="arabicPeriod" startAt="3"/>
            </a:pPr>
            <a:r>
              <a:rPr lang="tr-TR" sz="1800" dirty="0" smtClean="0"/>
              <a:t>%18-20 </a:t>
            </a:r>
            <a:r>
              <a:rPr lang="tr-TR" sz="1800" b="1" dirty="0" smtClean="0"/>
              <a:t>protein</a:t>
            </a:r>
            <a:r>
              <a:rPr lang="tr-TR" sz="1800" dirty="0" smtClean="0"/>
              <a:t>	erkeklerde kadınlardan daha fazla kas kütlesi </a:t>
            </a:r>
            <a:r>
              <a:rPr lang="tr-TR" sz="1800" dirty="0" err="1" smtClean="0"/>
              <a:t>oduğu</a:t>
            </a:r>
            <a:r>
              <a:rPr lang="tr-TR" sz="1800" dirty="0" smtClean="0"/>
              <a:t> için protein oranları daha fazladır.</a:t>
            </a:r>
          </a:p>
          <a:p>
            <a:pPr>
              <a:buFont typeface="+mj-lt"/>
              <a:buAutoNum type="arabicPeriod" startAt="3"/>
            </a:pPr>
            <a:r>
              <a:rPr lang="tr-TR" sz="1800" dirty="0" smtClean="0"/>
              <a:t>%4-5 </a:t>
            </a:r>
            <a:r>
              <a:rPr lang="tr-TR" sz="1800" b="1" dirty="0" smtClean="0"/>
              <a:t>mineral </a:t>
            </a:r>
            <a:r>
              <a:rPr lang="tr-TR" sz="1800" dirty="0" smtClean="0"/>
              <a:t>bu oranlar cinsiyete ve ırka göre değişir.</a:t>
            </a:r>
          </a:p>
          <a:p>
            <a:pPr>
              <a:buFont typeface="+mj-lt"/>
              <a:buAutoNum type="arabicPeriod" startAt="3"/>
            </a:pPr>
            <a:r>
              <a:rPr lang="tr-TR" sz="1800" dirty="0" smtClean="0"/>
              <a:t>&lt;%1 </a:t>
            </a:r>
            <a:r>
              <a:rPr lang="tr-TR" sz="1800" b="1" dirty="0" smtClean="0"/>
              <a:t>karbonhidrat </a:t>
            </a:r>
            <a:r>
              <a:rPr lang="tr-TR" sz="1800" dirty="0" smtClean="0"/>
              <a:t>karaciğerde ve kaslarda depolanır, egzersiz ve dinlenme sırasında özellikle beyin için hayati öneme sahiptir.</a:t>
            </a:r>
          </a:p>
          <a:p>
            <a:pPr>
              <a:buFont typeface="+mj-lt"/>
              <a:buAutoNum type="arabicPeriod" startAt="3"/>
            </a:pPr>
            <a:r>
              <a:rPr lang="tr-TR" sz="1800" dirty="0" smtClean="0"/>
              <a:t>&lt;%1 </a:t>
            </a:r>
            <a:r>
              <a:rPr lang="tr-TR" sz="1800" b="1" dirty="0" smtClean="0"/>
              <a:t>vitamin </a:t>
            </a:r>
            <a:r>
              <a:rPr lang="tr-TR" sz="1800" dirty="0" smtClean="0"/>
              <a:t>her hücrede eser miktarda bulunur.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42852"/>
            <a:ext cx="8572560" cy="6500858"/>
          </a:xfrm>
        </p:spPr>
        <p:txBody>
          <a:bodyPr>
            <a:normAutofit/>
          </a:bodyPr>
          <a:lstStyle/>
          <a:p>
            <a:pPr>
              <a:buNone/>
            </a:pPr>
            <a:r>
              <a:rPr lang="tr-TR" sz="1800" dirty="0" smtClean="0"/>
              <a:t>Vücudumuz için gerekli (</a:t>
            </a:r>
            <a:r>
              <a:rPr lang="tr-TR" sz="1800" dirty="0" err="1" smtClean="0"/>
              <a:t>esansiyel</a:t>
            </a:r>
            <a:r>
              <a:rPr lang="tr-TR" sz="1800" dirty="0" smtClean="0"/>
              <a:t>) besin maddeleri; </a:t>
            </a:r>
          </a:p>
          <a:p>
            <a:r>
              <a:rPr lang="tr-TR" sz="1800" dirty="0" smtClean="0"/>
              <a:t>Ya vücut bunları hiç sentezlemediği </a:t>
            </a:r>
          </a:p>
          <a:p>
            <a:r>
              <a:rPr lang="tr-TR" sz="1800" dirty="0" smtClean="0"/>
              <a:t>Veya yeterli miktarda sentezleyemediği için bu besin maddelerini dışarıdan alınması zorunludur. </a:t>
            </a:r>
          </a:p>
          <a:p>
            <a:pPr>
              <a:buNone/>
            </a:pPr>
            <a:r>
              <a:rPr lang="tr-TR" sz="1800" b="1" dirty="0" smtClean="0"/>
              <a:t>Besin maddelerinin vücudumuzdaki görevleri nelerdir ?</a:t>
            </a:r>
          </a:p>
          <a:p>
            <a:pPr marL="457200" indent="-457200">
              <a:buFont typeface="+mj-lt"/>
              <a:buAutoNum type="arabicPeriod"/>
            </a:pPr>
            <a:r>
              <a:rPr lang="tr-TR" sz="1800" dirty="0" smtClean="0"/>
              <a:t>Enerji- sadece proteinler, karbonhidratlar ve yağlar (makro besin maddeleri) potansiyel enerji kaynağıdırlar. </a:t>
            </a:r>
          </a:p>
          <a:p>
            <a:pPr marL="457200" indent="-457200">
              <a:buFont typeface="+mj-lt"/>
              <a:buAutoNum type="arabicPeriod"/>
            </a:pPr>
            <a:r>
              <a:rPr lang="tr-TR" sz="1800" dirty="0" smtClean="0"/>
              <a:t>Yapı – protein kalsiyum gibi besin maddeleri vücudumuzun yapı taşlarıdır. Bunlar büyük oranda kemik ve dişlerin yapısında bulunurlar.</a:t>
            </a:r>
          </a:p>
          <a:p>
            <a:pPr marL="457200" indent="-457200">
              <a:buFont typeface="+mj-lt"/>
              <a:buAutoNum type="arabicPeriod"/>
            </a:pPr>
            <a:r>
              <a:rPr lang="tr-TR" sz="1800" dirty="0" smtClean="0"/>
              <a:t>Düzenleme- besin maddeleri; düzenleyici görevleri olan hormonların ve enzimlerin sentezinde, vücut sıvı dengesinin düzenlenmesinde ve çok sayıda </a:t>
            </a:r>
            <a:r>
              <a:rPr lang="tr-TR" sz="1800" dirty="0" err="1" smtClean="0"/>
              <a:t>metabolik</a:t>
            </a:r>
            <a:r>
              <a:rPr lang="tr-TR" sz="1800" dirty="0" smtClean="0"/>
              <a:t> olayın yönetiminde ve denetiminde yer alırlar.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429420"/>
          </a:xfrm>
        </p:spPr>
        <p:txBody>
          <a:bodyPr>
            <a:normAutofit/>
          </a:bodyPr>
          <a:lstStyle/>
          <a:p>
            <a:pPr>
              <a:buNone/>
            </a:pPr>
            <a:r>
              <a:rPr lang="tr-TR" sz="4000" b="1" dirty="0" smtClean="0"/>
              <a:t>Besin maddeleri ihtiyacının belirlenmesi</a:t>
            </a:r>
          </a:p>
          <a:p>
            <a:pPr>
              <a:buNone/>
            </a:pPr>
            <a:endParaRPr lang="tr-TR" sz="3500" dirty="0" smtClean="0"/>
          </a:p>
          <a:p>
            <a:pPr>
              <a:buNone/>
            </a:pPr>
            <a:r>
              <a:rPr lang="tr-TR" sz="3500" dirty="0" smtClean="0"/>
              <a:t>Günlük besin alım referansı (DRİ) sağlıklı insanların günlük besin alım miktarlarına belirlenmede ve değerlendirmede kullanılan bir standart olarak kullanılır. DRİ altında 5 farklı besin standart değeri bulunmaktadır. Ve bunlardan en önemlisi tavsiye edilen günlük besin alım miktarıdır (RDA).</a:t>
            </a:r>
            <a:endParaRPr lang="tr-TR" sz="3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lumMod val="65000"/>
                    <a:lumOff val="35000"/>
                  </a:schemeClr>
                </a:solidFill>
                <a:latin typeface="Times New Roman" pitchFamily="18" charset="0"/>
                <a:cs typeface="Times New Roman" pitchFamily="18" charset="0"/>
              </a:rPr>
              <a:t>Tavsiye edilen günlük besin alım miktarı </a:t>
            </a:r>
            <a:r>
              <a:rPr lang="tr-TR" b="1" dirty="0" err="1" smtClean="0">
                <a:solidFill>
                  <a:schemeClr val="tx1">
                    <a:lumMod val="65000"/>
                    <a:lumOff val="35000"/>
                  </a:schemeClr>
                </a:solidFill>
                <a:latin typeface="Times New Roman" pitchFamily="18" charset="0"/>
                <a:cs typeface="Times New Roman" pitchFamily="18" charset="0"/>
              </a:rPr>
              <a:t>Rda’nın</a:t>
            </a:r>
            <a:r>
              <a:rPr lang="tr-TR" b="1" dirty="0" smtClean="0">
                <a:solidFill>
                  <a:schemeClr val="tx1">
                    <a:lumMod val="65000"/>
                    <a:lumOff val="35000"/>
                  </a:schemeClr>
                </a:solidFill>
                <a:latin typeface="Times New Roman" pitchFamily="18" charset="0"/>
                <a:cs typeface="Times New Roman" pitchFamily="18" charset="0"/>
              </a:rPr>
              <a:t> belirlenmesi</a:t>
            </a:r>
            <a:endParaRPr lang="tr-TR" b="1" dirty="0">
              <a:solidFill>
                <a:schemeClr val="tx1">
                  <a:lumMod val="65000"/>
                  <a:lumOff val="3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a:buNone/>
            </a:pPr>
            <a:r>
              <a:rPr lang="tr-TR" sz="2800" dirty="0" smtClean="0"/>
              <a:t>RDA; sağlıklı insanların günlük alması gereken besin maddeleri miktarıdır. RDA, bilimsel kaynaklar dikkate alınarak hesaplanır.</a:t>
            </a:r>
          </a:p>
          <a:p>
            <a:r>
              <a:rPr lang="tr-TR" sz="2800" dirty="0" smtClean="0"/>
              <a:t>RDA; protein ve diğer makro besin maddeleri, aynı zamanda vitamin ve minerallerde dikkate alınarak hesaplanır.</a:t>
            </a:r>
          </a:p>
          <a:p>
            <a:r>
              <a:rPr lang="tr-TR" sz="2800" dirty="0" smtClean="0"/>
              <a:t>RDA; yaş, cinsiyet ve fizyolojik durumlar dikkate alınarak hesaplanır.</a:t>
            </a:r>
          </a:p>
          <a:p>
            <a:r>
              <a:rPr lang="tr-TR" sz="2800" dirty="0" smtClean="0"/>
              <a:t>RDA, hesaplanmasında günlük değerler değil birkaç günün ortalaması dikkate alınır.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500" b="1" dirty="0" smtClean="0">
                <a:latin typeface="Times New Roman" pitchFamily="18" charset="0"/>
                <a:cs typeface="Times New Roman" pitchFamily="18" charset="0"/>
              </a:rPr>
              <a:t>VÜCUD DENGESİNİN KORUNMASI</a:t>
            </a:r>
            <a:endParaRPr lang="tr-TR" sz="35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10000"/>
          </a:bodyPr>
          <a:lstStyle/>
          <a:p>
            <a:pPr>
              <a:buNone/>
            </a:pPr>
            <a:r>
              <a:rPr lang="tr-TR" b="1" dirty="0" smtClean="0">
                <a:latin typeface="Arial" pitchFamily="34" charset="0"/>
                <a:cs typeface="Arial" pitchFamily="34" charset="0"/>
              </a:rPr>
              <a:t>Bütün gün yemek yemediğiniz halde hala nasıl hareket edebildiğinizi hiç düşündünüz mü? Dışarıda dondurucu bir soğuk veya kavurucu sıcak varken </a:t>
            </a:r>
            <a:r>
              <a:rPr lang="tr-TR" b="1" dirty="0" err="1" smtClean="0">
                <a:latin typeface="Arial" pitchFamily="34" charset="0"/>
                <a:cs typeface="Arial" pitchFamily="34" charset="0"/>
              </a:rPr>
              <a:t>vücud</a:t>
            </a:r>
            <a:r>
              <a:rPr lang="tr-TR" b="1" dirty="0" smtClean="0">
                <a:latin typeface="Arial" pitchFamily="34" charset="0"/>
                <a:cs typeface="Arial" pitchFamily="34" charset="0"/>
              </a:rPr>
              <a:t> ısınızın değişmediğini ve 37 C derece bulunduğunu biliyor musunuz ?</a:t>
            </a:r>
          </a:p>
          <a:p>
            <a:pPr>
              <a:buNone/>
            </a:pPr>
            <a:r>
              <a:rPr lang="tr-TR" dirty="0" smtClean="0">
                <a:latin typeface="Arial" pitchFamily="34" charset="0"/>
                <a:cs typeface="Arial" pitchFamily="34" charset="0"/>
              </a:rPr>
              <a:t>Bunların nedeni </a:t>
            </a:r>
            <a:r>
              <a:rPr lang="tr-TR" dirty="0" err="1" smtClean="0">
                <a:latin typeface="Arial" pitchFamily="34" charset="0"/>
                <a:cs typeface="Arial" pitchFamily="34" charset="0"/>
              </a:rPr>
              <a:t>homeostazdır</a:t>
            </a:r>
            <a:r>
              <a:rPr lang="tr-TR" dirty="0" smtClean="0">
                <a:latin typeface="Arial" pitchFamily="34" charset="0"/>
                <a:cs typeface="Arial" pitchFamily="34" charset="0"/>
              </a:rPr>
              <a:t>. </a:t>
            </a:r>
            <a:r>
              <a:rPr lang="tr-TR" dirty="0" err="1" smtClean="0">
                <a:latin typeface="Arial" pitchFamily="34" charset="0"/>
                <a:cs typeface="Arial" pitchFamily="34" charset="0"/>
              </a:rPr>
              <a:t>Homeostaz</a:t>
            </a:r>
            <a:r>
              <a:rPr lang="tr-TR" dirty="0" smtClean="0">
                <a:latin typeface="Arial" pitchFamily="34" charset="0"/>
                <a:cs typeface="Arial" pitchFamily="34" charset="0"/>
              </a:rPr>
              <a:t> hücre dışında gerçekleşen olaylar karşısında, hücrenin kendi metabolizmasını koruma eğilimidir. Bu sayede organizmanın iç dinamiği sabit tutulur. Örneğin, vücut ısısı kan şeker seviyesi gibi.</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500042"/>
            <a:ext cx="7772400" cy="1470025"/>
          </a:xfrm>
        </p:spPr>
        <p:txBody>
          <a:bodyPr/>
          <a:lstStyle/>
          <a:p>
            <a:r>
              <a:rPr lang="tr-TR" b="1" dirty="0" smtClean="0">
                <a:solidFill>
                  <a:schemeClr val="tx1">
                    <a:lumMod val="65000"/>
                    <a:lumOff val="35000"/>
                  </a:schemeClr>
                </a:solidFill>
                <a:latin typeface="Times New Roman" pitchFamily="18" charset="0"/>
                <a:cs typeface="Times New Roman" pitchFamily="18" charset="0"/>
              </a:rPr>
              <a:t>BESLENMEYE GİRİŞ</a:t>
            </a:r>
            <a:endParaRPr lang="tr-TR" b="1" dirty="0">
              <a:solidFill>
                <a:schemeClr val="tx1">
                  <a:lumMod val="65000"/>
                  <a:lumOff val="35000"/>
                </a:schemeClr>
              </a:solidFill>
              <a:latin typeface="Times New Roman" pitchFamily="18" charset="0"/>
              <a:cs typeface="Times New Roman" pitchFamily="18" charset="0"/>
            </a:endParaRPr>
          </a:p>
        </p:txBody>
      </p:sp>
      <p:sp>
        <p:nvSpPr>
          <p:cNvPr id="4" name="3 Metin kutusu"/>
          <p:cNvSpPr txBox="1"/>
          <p:nvPr/>
        </p:nvSpPr>
        <p:spPr>
          <a:xfrm>
            <a:off x="857224" y="2571744"/>
            <a:ext cx="7858180" cy="3693319"/>
          </a:xfrm>
          <a:prstGeom prst="rect">
            <a:avLst/>
          </a:prstGeom>
          <a:noFill/>
        </p:spPr>
        <p:txBody>
          <a:bodyPr wrap="square" rtlCol="0">
            <a:spAutoFit/>
          </a:bodyPr>
          <a:lstStyle/>
          <a:p>
            <a:r>
              <a:rPr lang="tr-TR" dirty="0" smtClean="0"/>
              <a:t>	Beslenme dünyasına </a:t>
            </a:r>
            <a:r>
              <a:rPr lang="tr-TR" dirty="0" err="1" smtClean="0"/>
              <a:t>hoşgeldiniz</a:t>
            </a:r>
            <a:r>
              <a:rPr lang="tr-TR" dirty="0" smtClean="0"/>
              <a:t> ! Beslenmeye ilgi duymanız sağlığınıza ve formunuza önem verdiğinizi göstermektedir. İşleyeceğimiz konular yardımıyla bugün ve gelecekte sağlığımızla ilgili nelere ihtiyacınız olduğunu öğreneceksiniz; günlük performansınızı, gelecekteki sağlığınızı ve hastalıklardan korunmanızı etkileyecektir. </a:t>
            </a:r>
          </a:p>
          <a:p>
            <a:r>
              <a:rPr lang="tr-TR" dirty="0" smtClean="0"/>
              <a:t>	Gıdalar sağlık açısından iyi veya kötü şeklinde ifade edilmektedir. Örneğin havuç ve portakal iyi olarak, patates kızartması ve hamburger kötü olarak nitelenmektedir. Buna rağmen tüm yiyecekler  diyetinizde yer almaktadır. Bazı yiyecekler sağlığınız için diğerlerine kıyasla daha fazla yararlı besin maddeleri içerirler. Sağlıklı yaşam için uygun gıdalarla dengeli bir şekilde beslenmek gereklidir. </a:t>
            </a:r>
          </a:p>
          <a:p>
            <a:r>
              <a:rPr lang="tr-TR" dirty="0" smtClean="0"/>
              <a:t>Şimdi de diyette yer alması gerekli besin maddeleri ve bununla ilgili bazı temel kavramları öğrenelim.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6" name="5 İçerik Yer Tutucusu" descr="2.jpg"/>
          <p:cNvPicPr>
            <a:picLocks noGrp="1" noChangeAspect="1"/>
          </p:cNvPicPr>
          <p:nvPr>
            <p:ph idx="1"/>
          </p:nvPr>
        </p:nvPicPr>
        <p:blipFill>
          <a:blip r:embed="rId2"/>
          <a:stretch>
            <a:fillRect/>
          </a:stretch>
        </p:blipFill>
        <p:spPr>
          <a:xfrm>
            <a:off x="0" y="1357298"/>
            <a:ext cx="9144000" cy="5500702"/>
          </a:xfrm>
          <a:prstGeom prst="rect">
            <a:avLst/>
          </a:prstGeom>
          <a:ln>
            <a:noFill/>
          </a:ln>
          <a:effectLst>
            <a:softEdge rad="112500"/>
          </a:effectLst>
        </p:spPr>
      </p:pic>
      <p:sp>
        <p:nvSpPr>
          <p:cNvPr id="7" name="6 Metin kutusu"/>
          <p:cNvSpPr txBox="1"/>
          <p:nvPr/>
        </p:nvSpPr>
        <p:spPr>
          <a:xfrm>
            <a:off x="214282" y="214290"/>
            <a:ext cx="8429684" cy="923330"/>
          </a:xfrm>
          <a:prstGeom prst="rect">
            <a:avLst/>
          </a:prstGeom>
          <a:noFill/>
        </p:spPr>
        <p:txBody>
          <a:bodyPr wrap="square" rtlCol="0">
            <a:spAutoFit/>
          </a:bodyPr>
          <a:lstStyle/>
          <a:p>
            <a:r>
              <a:rPr lang="tr-TR" dirty="0" smtClean="0"/>
              <a:t>Vücut sıvısı örneğini bir daha inceleyelim, böylece </a:t>
            </a:r>
            <a:r>
              <a:rPr lang="tr-TR" dirty="0" err="1" smtClean="0"/>
              <a:t>homeostazı</a:t>
            </a:r>
            <a:r>
              <a:rPr lang="tr-TR" dirty="0" smtClean="0"/>
              <a:t> kolayca anlamış ve su hakkında daha geniş bilgi edinmiş oluruz. Vücudun %50-60’nın su olduğunu hatırlayın. Aşağıda vücut hücrelerinin içinde ve dışındaki sıvı oranları görülmektedir. </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4525963"/>
          </a:xfrm>
        </p:spPr>
        <p:txBody>
          <a:bodyPr>
            <a:normAutofit/>
          </a:bodyPr>
          <a:lstStyle/>
          <a:p>
            <a:pPr>
              <a:buNone/>
            </a:pPr>
            <a:r>
              <a:rPr lang="tr-TR" sz="2600" dirty="0" smtClean="0"/>
              <a:t>Sıvı </a:t>
            </a:r>
            <a:r>
              <a:rPr lang="tr-TR" sz="2600" dirty="0" err="1" smtClean="0"/>
              <a:t>homeostazı</a:t>
            </a:r>
            <a:r>
              <a:rPr lang="tr-TR" sz="2600" dirty="0" smtClean="0"/>
              <a:t> iyi yönetildiği sürece, vücut su düzeyi</a:t>
            </a:r>
          </a:p>
          <a:p>
            <a:pPr>
              <a:buNone/>
            </a:pPr>
            <a:r>
              <a:rPr lang="tr-TR" sz="2600" dirty="0" smtClean="0"/>
              <a:t>hakkında endişelenmeniz gerekmez. Bir kişi günde yaklaşık</a:t>
            </a:r>
          </a:p>
          <a:p>
            <a:pPr>
              <a:buNone/>
            </a:pPr>
            <a:r>
              <a:rPr lang="tr-TR" sz="2600" dirty="0" smtClean="0"/>
              <a:t>2,5 LT sıvı alır ve kaybeder.</a:t>
            </a:r>
            <a:endParaRPr lang="tr-TR" sz="2600" dirty="0"/>
          </a:p>
        </p:txBody>
      </p:sp>
      <p:pic>
        <p:nvPicPr>
          <p:cNvPr id="4" name="3 Resim" descr="2017-12-10-PHOTO-00000014.jpg"/>
          <p:cNvPicPr>
            <a:picLocks noChangeAspect="1"/>
          </p:cNvPicPr>
          <p:nvPr/>
        </p:nvPicPr>
        <p:blipFill>
          <a:blip r:embed="rId2"/>
          <a:stretch>
            <a:fillRect/>
          </a:stretch>
        </p:blipFill>
        <p:spPr>
          <a:xfrm>
            <a:off x="1357290" y="2214554"/>
            <a:ext cx="6315075" cy="31337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lumMod val="65000"/>
                    <a:lumOff val="35000"/>
                  </a:schemeClr>
                </a:solidFill>
                <a:latin typeface="Times New Roman" pitchFamily="18" charset="0"/>
                <a:cs typeface="Times New Roman" pitchFamily="18" charset="0"/>
              </a:rPr>
              <a:t>BESİN MADDELERİNİN SİNDİRİMİ VE EMİLİMİ</a:t>
            </a:r>
            <a:endParaRPr lang="tr-TR" b="1" dirty="0">
              <a:solidFill>
                <a:schemeClr val="tx1">
                  <a:lumMod val="65000"/>
                  <a:lumOff val="3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7500" lnSpcReduction="20000"/>
          </a:bodyPr>
          <a:lstStyle/>
          <a:p>
            <a:pPr>
              <a:buNone/>
            </a:pPr>
            <a:r>
              <a:rPr lang="tr-TR" b="1" dirty="0" smtClean="0"/>
              <a:t>Besinler vücudumuzda hangi işlemlerden geçip kullanılmaya hazır hale gelir ?</a:t>
            </a:r>
            <a:r>
              <a:rPr lang="tr-TR" dirty="0" smtClean="0"/>
              <a:t> Vücudumuz bu görevi sindirim ve emilim süreçleri aracılığıyla gerçekleştirir. Sindirim, yiyeceklerin bağırsak tarafından emilecek hale gelene dek parçalanmasıdır. Emilim besin maddelerinin vücudun içine veya kana taşınmasıdır. Sindirim, sindirim kanalında gerçekleşir, ağızdan başlar ve 8 </a:t>
            </a:r>
            <a:r>
              <a:rPr lang="tr-TR" dirty="0" err="1" smtClean="0"/>
              <a:t>mt</a:t>
            </a:r>
            <a:r>
              <a:rPr lang="tr-TR" dirty="0" smtClean="0"/>
              <a:t> uzunluğundadır. Sindirim kanalı vücudunuzun içinden geçen bir tüptür, içinden geçenler vücudunuzun gerçek parçası değildir. Yani dışarıdan alınan gıdalardır. Besin maddelerinin emilimi sadece ince bağırsağın ilk bölümünde gerçekleşir. Besin maddeleri ince bağırsağa girişine kadar farklı fiziksel ve kimyasal olaylarla karşılaşmaktadır. İnce bağırsakta emilip vücuda giremeyen besin maddeleri dışkıyla atılmaktadır.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pic>
        <p:nvPicPr>
          <p:cNvPr id="4" name="3 Resim" descr="2017-12-09-PHOTO-00000011.jpg"/>
          <p:cNvPicPr>
            <a:picLocks noChangeAspect="1"/>
          </p:cNvPicPr>
          <p:nvPr/>
        </p:nvPicPr>
        <p:blipFill>
          <a:blip r:embed="rId2"/>
          <a:stretch>
            <a:fillRect/>
          </a:stretch>
        </p:blipFill>
        <p:spPr>
          <a:xfrm>
            <a:off x="1214414" y="-142900"/>
            <a:ext cx="6153150" cy="4762500"/>
          </a:xfrm>
          <a:prstGeom prst="rect">
            <a:avLst/>
          </a:prstGeom>
          <a:ln>
            <a:noFill/>
          </a:ln>
          <a:effectLst>
            <a:softEdge rad="112500"/>
          </a:effectLst>
        </p:spPr>
      </p:pic>
      <p:sp>
        <p:nvSpPr>
          <p:cNvPr id="5" name="4 Metin kutusu"/>
          <p:cNvSpPr txBox="1"/>
          <p:nvPr/>
        </p:nvSpPr>
        <p:spPr>
          <a:xfrm>
            <a:off x="1071538" y="5000636"/>
            <a:ext cx="6643734" cy="646331"/>
          </a:xfrm>
          <a:prstGeom prst="rect">
            <a:avLst/>
          </a:prstGeom>
          <a:noFill/>
        </p:spPr>
        <p:txBody>
          <a:bodyPr wrap="square" rtlCol="0">
            <a:spAutoFit/>
          </a:bodyPr>
          <a:lstStyle/>
          <a:p>
            <a:r>
              <a:rPr lang="tr-TR" dirty="0" smtClean="0"/>
              <a:t>Şekilde sindirim kanalını diğer yardımcı organlarla birlikte sindirim sistemini görmektesiniz.</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4" name="3 Metin kutusu"/>
          <p:cNvSpPr txBox="1"/>
          <p:nvPr/>
        </p:nvSpPr>
        <p:spPr>
          <a:xfrm>
            <a:off x="500034" y="1714488"/>
            <a:ext cx="8358246" cy="2862322"/>
          </a:xfrm>
          <a:prstGeom prst="rect">
            <a:avLst/>
          </a:prstGeom>
          <a:noFill/>
        </p:spPr>
        <p:txBody>
          <a:bodyPr wrap="square" rtlCol="0">
            <a:spAutoFit/>
          </a:bodyPr>
          <a:lstStyle/>
          <a:p>
            <a:r>
              <a:rPr lang="tr-TR" dirty="0" smtClean="0"/>
              <a:t>Vücudunuzdaki besin maddelerinin sindirimi 2 şekildedir.</a:t>
            </a:r>
          </a:p>
          <a:p>
            <a:pPr marL="342900" indent="-342900">
              <a:buFont typeface="+mj-lt"/>
              <a:buAutoNum type="arabicPeriod"/>
            </a:pPr>
            <a:r>
              <a:rPr lang="tr-TR" b="1" dirty="0" smtClean="0"/>
              <a:t>Fiziksel sindirim </a:t>
            </a:r>
            <a:r>
              <a:rPr lang="tr-TR" dirty="0" smtClean="0"/>
              <a:t>yiyeceklerin hareket ettirilmesi ve parçalanmasıdır. Yiyeceklerin</a:t>
            </a:r>
          </a:p>
          <a:p>
            <a:pPr marL="342900" indent="-342900"/>
            <a:r>
              <a:rPr lang="tr-TR" dirty="0" smtClean="0"/>
              <a:t>sindirilmesi ağızda çiğneme ile başlar. Siz çiğnemeseniz bile yiyecekler topaklar halinde</a:t>
            </a:r>
          </a:p>
          <a:p>
            <a:pPr marL="342900" indent="-342900"/>
            <a:r>
              <a:rPr lang="tr-TR" dirty="0" smtClean="0"/>
              <a:t>mideye inerler ve orada parçalanırlar. </a:t>
            </a:r>
          </a:p>
          <a:p>
            <a:pPr marL="342900" indent="-342900">
              <a:buFont typeface="+mj-lt"/>
              <a:buAutoNum type="arabicPeriod" startAt="2"/>
            </a:pPr>
            <a:r>
              <a:rPr lang="tr-TR" b="1" dirty="0" smtClean="0"/>
              <a:t>Kimyasal sindirim </a:t>
            </a:r>
            <a:r>
              <a:rPr lang="tr-TR" dirty="0" smtClean="0"/>
              <a:t>besinlerin enzimler aracılığıyla kimyasal yolla parçalamasıdır. </a:t>
            </a:r>
          </a:p>
          <a:p>
            <a:pPr marL="342900" indent="-342900"/>
            <a:r>
              <a:rPr lang="tr-TR" dirty="0" smtClean="0"/>
              <a:t>Kimyasal sindirim midede başlar ancak büyük bir kısmı ince bağırsakta gerçekleşir.</a:t>
            </a:r>
          </a:p>
          <a:p>
            <a:pPr marL="342900" indent="-342900"/>
            <a:r>
              <a:rPr lang="tr-TR" dirty="0" smtClean="0"/>
              <a:t>Kimyasal bağları kıracak olan sindirim enzimleri pankreas tarafından sentezlenir ve ince</a:t>
            </a:r>
          </a:p>
          <a:p>
            <a:pPr marL="342900" indent="-342900"/>
            <a:r>
              <a:rPr lang="tr-TR" dirty="0" smtClean="0"/>
              <a:t>bağırsağa salınır.  Kimyasal sindirim sonunda gıdalar sindirim işlemini tamamlamış  ve</a:t>
            </a:r>
          </a:p>
          <a:p>
            <a:pPr marL="342900" indent="-342900"/>
            <a:r>
              <a:rPr lang="tr-TR" dirty="0" smtClean="0"/>
              <a:t>emilmeye hazır hale gelmiştir. </a:t>
            </a:r>
          </a:p>
          <a:p>
            <a:pPr marL="342900" indent="-342900"/>
            <a:r>
              <a:rPr lang="tr-TR" dirty="0" smtClean="0"/>
              <a:t>	</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0"/>
            <a:ext cx="8229600" cy="4525963"/>
          </a:xfrm>
        </p:spPr>
        <p:txBody>
          <a:bodyPr/>
          <a:lstStyle/>
          <a:p>
            <a:pPr>
              <a:buNone/>
            </a:pPr>
            <a:r>
              <a:rPr lang="tr-TR" dirty="0" smtClean="0"/>
              <a:t>Emilim, ince bağırsakta en küçük birimlere parçalanan besin maddelerinin kana taşınmasıdır. Emilim ince bağırsağın yüzeyinde gerçekleşir. </a:t>
            </a:r>
            <a:endParaRPr lang="tr-TR" dirty="0"/>
          </a:p>
        </p:txBody>
      </p:sp>
      <p:pic>
        <p:nvPicPr>
          <p:cNvPr id="4" name="3 Resim" descr="2017-12-09-PHOTO-00000012.jpg"/>
          <p:cNvPicPr>
            <a:picLocks noChangeAspect="1"/>
          </p:cNvPicPr>
          <p:nvPr/>
        </p:nvPicPr>
        <p:blipFill>
          <a:blip r:embed="rId2"/>
          <a:stretch>
            <a:fillRect/>
          </a:stretch>
        </p:blipFill>
        <p:spPr>
          <a:xfrm>
            <a:off x="714348" y="2643182"/>
            <a:ext cx="7215212" cy="34856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229600" cy="5929354"/>
          </a:xfrm>
        </p:spPr>
        <p:txBody>
          <a:bodyPr>
            <a:normAutofit/>
          </a:bodyPr>
          <a:lstStyle/>
          <a:p>
            <a:pPr>
              <a:buNone/>
            </a:pPr>
            <a:r>
              <a:rPr lang="tr-TR" dirty="0" smtClean="0"/>
              <a:t>Şekilde görüldüğü gibi, ince bağırsağın yüzeyi</a:t>
            </a:r>
          </a:p>
          <a:p>
            <a:pPr>
              <a:buNone/>
            </a:pPr>
            <a:r>
              <a:rPr lang="tr-TR" dirty="0" smtClean="0"/>
              <a:t>besinlerin emilimine yetecek büyüklüktedir. İnce</a:t>
            </a:r>
          </a:p>
          <a:p>
            <a:pPr>
              <a:buNone/>
            </a:pPr>
            <a:r>
              <a:rPr lang="tr-TR" dirty="0" smtClean="0"/>
              <a:t>bağırsağın yüzeyinde </a:t>
            </a:r>
            <a:r>
              <a:rPr lang="tr-TR" dirty="0" err="1" smtClean="0"/>
              <a:t>villus</a:t>
            </a:r>
            <a:r>
              <a:rPr lang="tr-TR" dirty="0" smtClean="0"/>
              <a:t> adı verilen kıvrımlar</a:t>
            </a:r>
          </a:p>
          <a:p>
            <a:pPr>
              <a:buNone/>
            </a:pPr>
            <a:r>
              <a:rPr lang="tr-TR" dirty="0" smtClean="0"/>
              <a:t>bulunur. </a:t>
            </a:r>
            <a:r>
              <a:rPr lang="tr-TR" dirty="0" err="1" smtClean="0"/>
              <a:t>Villuslar</a:t>
            </a:r>
            <a:r>
              <a:rPr lang="tr-TR" dirty="0" smtClean="0"/>
              <a:t> üzerinde de kıla benzeyen</a:t>
            </a:r>
          </a:p>
          <a:p>
            <a:pPr>
              <a:buNone/>
            </a:pPr>
            <a:r>
              <a:rPr lang="tr-TR" dirty="0" err="1" smtClean="0"/>
              <a:t>mikrovilluslar</a:t>
            </a:r>
            <a:r>
              <a:rPr lang="tr-TR" dirty="0" smtClean="0"/>
              <a:t> bulunmaktadır. Bunların hepsi</a:t>
            </a:r>
          </a:p>
          <a:p>
            <a:pPr>
              <a:buNone/>
            </a:pPr>
            <a:r>
              <a:rPr lang="tr-TR" dirty="0" smtClean="0"/>
              <a:t>inanılmaz büyük bir yüzey alanı oluştururlar.</a:t>
            </a:r>
          </a:p>
          <a:p>
            <a:pPr>
              <a:buNone/>
            </a:pPr>
            <a:r>
              <a:rPr lang="tr-TR" dirty="0" smtClean="0"/>
              <a:t>Böylece sindirilmiş besin maddeleri </a:t>
            </a:r>
            <a:r>
              <a:rPr lang="tr-TR" dirty="0" err="1" smtClean="0"/>
              <a:t>villuslarla</a:t>
            </a:r>
            <a:endParaRPr lang="tr-TR" dirty="0" smtClean="0"/>
          </a:p>
          <a:p>
            <a:pPr>
              <a:buNone/>
            </a:pPr>
            <a:r>
              <a:rPr lang="tr-TR" dirty="0" smtClean="0"/>
              <a:t>vücuda alınarak kana geçerler.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pic>
        <p:nvPicPr>
          <p:cNvPr id="4" name="3 Resim" descr="2017-12-09-PHOTO-00000013.jpg"/>
          <p:cNvPicPr>
            <a:picLocks noChangeAspect="1"/>
          </p:cNvPicPr>
          <p:nvPr/>
        </p:nvPicPr>
        <p:blipFill>
          <a:blip r:embed="rId2"/>
          <a:stretch>
            <a:fillRect/>
          </a:stretch>
        </p:blipFill>
        <p:spPr>
          <a:xfrm>
            <a:off x="1571604" y="1214422"/>
            <a:ext cx="5781675" cy="45053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6000792"/>
          </a:xfrm>
        </p:spPr>
        <p:txBody>
          <a:bodyPr/>
          <a:lstStyle/>
          <a:p>
            <a:pPr>
              <a:buNone/>
            </a:pPr>
            <a:r>
              <a:rPr lang="tr-TR" dirty="0" smtClean="0"/>
              <a:t>Şekilde </a:t>
            </a:r>
            <a:r>
              <a:rPr lang="tr-TR" dirty="0" err="1" smtClean="0"/>
              <a:t>villuslar</a:t>
            </a:r>
            <a:r>
              <a:rPr lang="tr-TR" dirty="0" smtClean="0"/>
              <a:t> ve üzerindeki </a:t>
            </a:r>
            <a:r>
              <a:rPr lang="tr-TR" dirty="0" err="1" smtClean="0"/>
              <a:t>mikrovillusların</a:t>
            </a:r>
            <a:r>
              <a:rPr lang="tr-TR" dirty="0" smtClean="0"/>
              <a:t> yapıları emilimi gerçekleşen besin maddelerinin vücudun içine içine taşınmasını sağlayan kılcal damarların yerleşimini görmektesiniz. Bununla birlikte, bazı gıda maddeleri ince bağırsaktan sindirilemez ve emilemezler. Bu gıda maddeleri lif içermekte olup, sindirilmeden kalın bağırsağa geçmektedir.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5715040"/>
          </a:xfrm>
        </p:spPr>
        <p:txBody>
          <a:bodyPr/>
          <a:lstStyle/>
          <a:p>
            <a:pPr>
              <a:buNone/>
            </a:pPr>
            <a:r>
              <a:rPr lang="tr-TR" dirty="0" smtClean="0"/>
              <a:t>Lifler, yapısındaki su ve mineralleri kalın bağırsakta tekrar geri bırakarak, vücuttan dışkı ile atılır. Dışkı; sindirim sistemine giren ancak vücut tarafından emilemeyen maddelerden oluşur. Aynı şekilde, idrar </a:t>
            </a:r>
            <a:r>
              <a:rPr lang="tr-TR" dirty="0" err="1" smtClean="0"/>
              <a:t>metabolik</a:t>
            </a:r>
            <a:r>
              <a:rPr lang="tr-TR" dirty="0" smtClean="0"/>
              <a:t> bir atıktır. Vücutta olması gerekenden fazla veya vücuda zarar veren maddeler idrarla atılır. İdrar böbrekler tarafından üretilir, böbrekler kandan veya diğer organlardan süzdüğü aşırı sodyum gibi fazla miktardaki mineralleri de idrarla dışarı atar.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lumMod val="65000"/>
                    <a:lumOff val="35000"/>
                  </a:schemeClr>
                </a:solidFill>
                <a:latin typeface="Times New Roman" pitchFamily="18" charset="0"/>
                <a:cs typeface="Times New Roman" pitchFamily="18" charset="0"/>
              </a:rPr>
              <a:t>BESİN MADDELERİ VE FONKSİYONLARI</a:t>
            </a:r>
            <a:endParaRPr lang="tr-TR" dirty="0">
              <a:solidFill>
                <a:schemeClr val="tx1">
                  <a:lumMod val="65000"/>
                  <a:lumOff val="3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01080" cy="4525963"/>
          </a:xfrm>
        </p:spPr>
        <p:txBody>
          <a:bodyPr>
            <a:normAutofit/>
          </a:bodyPr>
          <a:lstStyle/>
          <a:p>
            <a:pPr>
              <a:buNone/>
            </a:pPr>
            <a:r>
              <a:rPr lang="tr-TR" sz="1800" b="1" dirty="0" smtClean="0"/>
              <a:t>Bir yıllık veya önümüzdeki 40 yıl boyunca yiyebileceğimiz yiyecek miktarı ne kadardır ?</a:t>
            </a:r>
            <a:endParaRPr lang="tr-TR" sz="1800" dirty="0" smtClean="0"/>
          </a:p>
          <a:p>
            <a:pPr>
              <a:buNone/>
            </a:pPr>
            <a:r>
              <a:rPr lang="tr-TR" sz="1800" dirty="0" smtClean="0"/>
              <a:t>Normal beslenme koşullarında yetişkin bir kişi yılda ortalama bir milyon kalori almaktadır. Kırk yılda ise yaklaşık kırk beş ton yiyecek tüketmektedir. </a:t>
            </a:r>
            <a:r>
              <a:rPr lang="tr-TR" sz="1800" b="1" dirty="0" smtClean="0"/>
              <a:t>Peki, tüm bu yiyecekler nereye gitmektedir ? Vücudunuz böylesine devasa enerjiyi ve gıda maddesini ne yapmaktadır ? </a:t>
            </a:r>
            <a:r>
              <a:rPr lang="tr-TR" sz="1800" dirty="0" smtClean="0"/>
              <a:t>Bu besinler sizin fiziki görünümünüzün ve yaşamınızın devamı için gerekli enerjiyi karşılamaktadır. Vücut; yeni hücreler, doku, saç ve daha fazlasını yaparak her gün kendini yeniler.</a:t>
            </a:r>
          </a:p>
          <a:p>
            <a:pPr>
              <a:buNone/>
            </a:pPr>
            <a:r>
              <a:rPr lang="tr-TR" sz="1800" dirty="0" smtClean="0"/>
              <a:t>Yeniden biçimlenmiş kemiklere ve daha hassas bir sindirim sistemine sahipsinizdir. Bunlar; </a:t>
            </a:r>
          </a:p>
          <a:p>
            <a:r>
              <a:rPr lang="tr-TR" sz="1800" dirty="0" smtClean="0"/>
              <a:t>Her gün kan hücrelerinin %1’i yenilenir.</a:t>
            </a:r>
          </a:p>
          <a:p>
            <a:r>
              <a:rPr lang="tr-TR" sz="1800" dirty="0" smtClean="0"/>
              <a:t>Bağırsak hücreleri kendilerini 3-5 gün arasında yenilenir.</a:t>
            </a:r>
          </a:p>
          <a:p>
            <a:r>
              <a:rPr lang="tr-TR" sz="1800" dirty="0" smtClean="0"/>
              <a:t>Vücut kılları ve saçlar her gün büyürler. </a:t>
            </a:r>
            <a:endParaRPr lang="tr-TR"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358246" cy="6215106"/>
          </a:xfrm>
        </p:spPr>
        <p:txBody>
          <a:bodyPr>
            <a:normAutofit/>
          </a:bodyPr>
          <a:lstStyle/>
          <a:p>
            <a:pPr>
              <a:buNone/>
            </a:pPr>
            <a:r>
              <a:rPr lang="tr-TR" sz="1800" dirty="0" smtClean="0"/>
              <a:t>Yediğiniz gıdalar vücut hücrelerinin yeniden yapılanması ve yenilenmesi için gereken besin maddelerini içerir. Bu besin maddeleri;</a:t>
            </a:r>
          </a:p>
          <a:p>
            <a:r>
              <a:rPr lang="tr-TR" sz="1800" dirty="0" smtClean="0"/>
              <a:t>Vücuda enerji sağlamada </a:t>
            </a:r>
          </a:p>
          <a:p>
            <a:r>
              <a:rPr lang="tr-TR" sz="1800" dirty="0" smtClean="0"/>
              <a:t>Vücudun büyümesi, gelişmesi ve dokuların tamirinde</a:t>
            </a:r>
          </a:p>
          <a:p>
            <a:r>
              <a:rPr lang="tr-TR" sz="1800" dirty="0" smtClean="0"/>
              <a:t>Vücudun korunması ve organların onarımında görev yaparlar.</a:t>
            </a:r>
          </a:p>
          <a:p>
            <a:pPr>
              <a:buNone/>
            </a:pPr>
            <a:r>
              <a:rPr lang="tr-TR" sz="1800" dirty="0" smtClean="0"/>
              <a:t>Toplamda 50 besin maddesi bulunmakta ve bunlar 6 temel grupta incelenir;</a:t>
            </a:r>
          </a:p>
          <a:p>
            <a:pPr>
              <a:buFont typeface="+mj-lt"/>
              <a:buAutoNum type="arabicPeriod"/>
            </a:pPr>
            <a:r>
              <a:rPr lang="tr-TR" sz="1800" dirty="0" smtClean="0"/>
              <a:t>Proteinler</a:t>
            </a:r>
          </a:p>
          <a:p>
            <a:pPr>
              <a:buFont typeface="+mj-lt"/>
              <a:buAutoNum type="arabicPeriod"/>
            </a:pPr>
            <a:r>
              <a:rPr lang="tr-TR" sz="1800" dirty="0" smtClean="0"/>
              <a:t>Karbonhidratlar</a:t>
            </a:r>
          </a:p>
          <a:p>
            <a:pPr>
              <a:buFont typeface="+mj-lt"/>
              <a:buAutoNum type="arabicPeriod"/>
            </a:pPr>
            <a:r>
              <a:rPr lang="tr-TR" sz="1800" dirty="0" smtClean="0"/>
              <a:t>Yağlar</a:t>
            </a:r>
          </a:p>
          <a:p>
            <a:pPr>
              <a:buFont typeface="+mj-lt"/>
              <a:buAutoNum type="arabicPeriod"/>
            </a:pPr>
            <a:r>
              <a:rPr lang="tr-TR" sz="1800" dirty="0" smtClean="0"/>
              <a:t>Mineraller</a:t>
            </a:r>
          </a:p>
          <a:p>
            <a:pPr>
              <a:buFont typeface="+mj-lt"/>
              <a:buAutoNum type="arabicPeriod"/>
            </a:pPr>
            <a:r>
              <a:rPr lang="tr-TR" sz="1800" dirty="0" smtClean="0"/>
              <a:t>Vitaminler</a:t>
            </a:r>
          </a:p>
          <a:p>
            <a:pPr>
              <a:buFont typeface="+mj-lt"/>
              <a:buAutoNum type="arabicPeriod"/>
            </a:pPr>
            <a:r>
              <a:rPr lang="tr-TR" sz="1800" dirty="0" smtClean="0"/>
              <a:t>Su (tek başına ayrı bir sınıf oluşturan besin maddesi)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pic>
        <p:nvPicPr>
          <p:cNvPr id="2" name="1 Resim" descr="2017-12-10-PHOTO-00000016.jpg"/>
          <p:cNvPicPr>
            <a:picLocks noChangeAspect="1"/>
          </p:cNvPicPr>
          <p:nvPr/>
        </p:nvPicPr>
        <p:blipFill>
          <a:blip r:embed="rId2"/>
          <a:stretch>
            <a:fillRect/>
          </a:stretch>
        </p:blipFill>
        <p:spPr>
          <a:xfrm>
            <a:off x="1691331" y="0"/>
            <a:ext cx="5761338"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İçerik Yer Tutucusu" descr="2017-12-10-PHOTO-00000017.jpg"/>
          <p:cNvPicPr>
            <a:picLocks noGrp="1" noChangeAspect="1"/>
          </p:cNvPicPr>
          <p:nvPr>
            <p:ph idx="1"/>
          </p:nvPr>
        </p:nvPicPr>
        <p:blipFill>
          <a:blip r:embed="rId2"/>
          <a:stretch>
            <a:fillRect/>
          </a:stretch>
        </p:blipFill>
        <p:spPr>
          <a:xfrm>
            <a:off x="2571736" y="857232"/>
            <a:ext cx="3839901"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18.jpg"/>
          <p:cNvPicPr>
            <a:picLocks noChangeAspect="1"/>
          </p:cNvPicPr>
          <p:nvPr/>
        </p:nvPicPr>
        <p:blipFill>
          <a:blip r:embed="rId2"/>
          <a:stretch>
            <a:fillRect/>
          </a:stretch>
        </p:blipFill>
        <p:spPr>
          <a:xfrm>
            <a:off x="1672620" y="0"/>
            <a:ext cx="579876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19.jpg"/>
          <p:cNvPicPr>
            <a:picLocks noChangeAspect="1"/>
          </p:cNvPicPr>
          <p:nvPr/>
        </p:nvPicPr>
        <p:blipFill>
          <a:blip r:embed="rId2"/>
          <a:stretch>
            <a:fillRect/>
          </a:stretch>
        </p:blipFill>
        <p:spPr>
          <a:xfrm>
            <a:off x="1652874" y="0"/>
            <a:ext cx="583825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3 Resim" descr="2017-12-10-PHOTO-00000020.jpg"/>
          <p:cNvPicPr>
            <a:picLocks noChangeAspect="1"/>
          </p:cNvPicPr>
          <p:nvPr/>
        </p:nvPicPr>
        <p:blipFill>
          <a:blip r:embed="rId2"/>
          <a:stretch>
            <a:fillRect/>
          </a:stretch>
        </p:blipFill>
        <p:spPr>
          <a:xfrm>
            <a:off x="1669347" y="0"/>
            <a:ext cx="5805305"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984</Words>
  <Application>Microsoft Office PowerPoint</Application>
  <PresentationFormat>Ekran Gösterisi (4:3)</PresentationFormat>
  <Paragraphs>79</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Times New Roman</vt:lpstr>
      <vt:lpstr>Ofis Teması</vt:lpstr>
      <vt:lpstr>PowerPoint Sunusu</vt:lpstr>
      <vt:lpstr>BESLENMEYE GİRİŞ</vt:lpstr>
      <vt:lpstr>BESİN MADDELERİ VE FONKSİYONLARI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Tavsiye edilen günlük besin alım miktarı Rda’nın belirlenmesi</vt:lpstr>
      <vt:lpstr>VÜCUD DENGESİNİN KORUNMASI</vt:lpstr>
      <vt:lpstr> </vt:lpstr>
      <vt:lpstr>PowerPoint Sunusu</vt:lpstr>
      <vt:lpstr>BESİN MADDELERİNİN SİNDİRİMİ VE EMİLİMİ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BESLENMEYE GİRİŞ</dc:title>
  <dc:creator>emrhlt</dc:creator>
  <cp:lastModifiedBy>Birce Taban</cp:lastModifiedBy>
  <cp:revision>20</cp:revision>
  <dcterms:created xsi:type="dcterms:W3CDTF">2017-12-09T19:13:34Z</dcterms:created>
  <dcterms:modified xsi:type="dcterms:W3CDTF">2017-12-11T07:25:40Z</dcterms:modified>
</cp:coreProperties>
</file>