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3" r:id="rId6"/>
    <p:sldId id="264" r:id="rId7"/>
    <p:sldId id="265" r:id="rId8"/>
    <p:sldId id="260" r:id="rId9"/>
    <p:sldId id="261" r:id="rId10"/>
    <p:sldId id="262" r:id="rId11"/>
    <p:sldId id="266" r:id="rId1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59A2F802-0AF3-4C17-82B7-AE3ABFA8203B}" type="datetimeFigureOut">
              <a:rPr lang="tr-TR" smtClean="0"/>
              <a:pPr/>
              <a:t>30.01.2017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18C10A3-E895-4887-AF9D-BA4D96BCF08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9A2F802-0AF3-4C17-82B7-AE3ABFA8203B}" type="datetimeFigureOut">
              <a:rPr lang="tr-TR" smtClean="0"/>
              <a:pPr/>
              <a:t>30.01.2017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18C10A3-E895-4887-AF9D-BA4D96BCF08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9A2F802-0AF3-4C17-82B7-AE3ABFA8203B}" type="datetimeFigureOut">
              <a:rPr lang="tr-TR" smtClean="0"/>
              <a:pPr/>
              <a:t>30.01.2017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18C10A3-E895-4887-AF9D-BA4D96BCF08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9A2F802-0AF3-4C17-82B7-AE3ABFA8203B}" type="datetimeFigureOut">
              <a:rPr lang="tr-TR" smtClean="0"/>
              <a:pPr/>
              <a:t>30.01.2017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18C10A3-E895-4887-AF9D-BA4D96BCF08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59A2F802-0AF3-4C17-82B7-AE3ABFA8203B}" type="datetimeFigureOut">
              <a:rPr lang="tr-TR" smtClean="0"/>
              <a:pPr/>
              <a:t>30.01.2017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18C10A3-E895-4887-AF9D-BA4D96BCF08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59A2F802-0AF3-4C17-82B7-AE3ABFA8203B}" type="datetimeFigureOut">
              <a:rPr lang="tr-TR" smtClean="0"/>
              <a:pPr/>
              <a:t>30.01.2017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18C10A3-E895-4887-AF9D-BA4D96BCF08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9A2F802-0AF3-4C17-82B7-AE3ABFA8203B}" type="datetimeFigureOut">
              <a:rPr lang="tr-TR" smtClean="0"/>
              <a:pPr/>
              <a:t>30.01.2017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018C10A3-E895-4887-AF9D-BA4D96BCF08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59A2F802-0AF3-4C17-82B7-AE3ABFA8203B}" type="datetimeFigureOut">
              <a:rPr lang="tr-TR" smtClean="0"/>
              <a:pPr/>
              <a:t>30.01.2017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018C10A3-E895-4887-AF9D-BA4D96BCF08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9A2F802-0AF3-4C17-82B7-AE3ABFA8203B}" type="datetimeFigureOut">
              <a:rPr lang="tr-TR" smtClean="0"/>
              <a:pPr/>
              <a:t>30.01.2017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018C10A3-E895-4887-AF9D-BA4D96BCF08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9A2F802-0AF3-4C17-82B7-AE3ABFA8203B}" type="datetimeFigureOut">
              <a:rPr lang="tr-TR" smtClean="0"/>
              <a:pPr/>
              <a:t>30.01.2017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18C10A3-E895-4887-AF9D-BA4D96BCF08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9A2F802-0AF3-4C17-82B7-AE3ABFA8203B}" type="datetimeFigureOut">
              <a:rPr lang="tr-TR" smtClean="0"/>
              <a:pPr/>
              <a:t>30.01.2017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18C10A3-E895-4887-AF9D-BA4D96BCF08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2F802-0AF3-4C17-82B7-AE3ABFA8203B}" type="datetimeFigureOut">
              <a:rPr lang="tr-TR" smtClean="0"/>
              <a:pPr/>
              <a:t>30.01.2017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8C10A3-E895-4887-AF9D-BA4D96BCF08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Konu 1</a:t>
            </a:r>
            <a:endParaRPr lang="tr-TR" dirty="0"/>
          </a:p>
        </p:txBody>
      </p:sp>
      <p:sp>
        <p:nvSpPr>
          <p:cNvPr id="3" name="2 Alt Başlık"/>
          <p:cNvSpPr>
            <a:spLocks noGrp="1"/>
          </p:cNvSpPr>
          <p:nvPr>
            <p:ph type="subTitle" idx="1"/>
          </p:nvPr>
        </p:nvSpPr>
        <p:spPr/>
        <p:txBody>
          <a:bodyPr/>
          <a:lstStyle/>
          <a:p>
            <a:r>
              <a:rPr lang="tr-TR" b="1" dirty="0" smtClean="0">
                <a:solidFill>
                  <a:schemeClr val="tx1"/>
                </a:solidFill>
              </a:rPr>
              <a:t>Kalite ile ilgili kavramlar</a:t>
            </a:r>
            <a:endParaRPr lang="tr-TR"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Dizayn kalitesi</a:t>
            </a:r>
            <a:endParaRPr lang="tr-TR" dirty="0"/>
          </a:p>
        </p:txBody>
      </p:sp>
      <p:pic>
        <p:nvPicPr>
          <p:cNvPr id="4" name="Picture 2"/>
          <p:cNvPicPr/>
          <p:nvPr/>
        </p:nvPicPr>
        <p:blipFill>
          <a:blip r:embed="rId2" cstate="print"/>
          <a:srcRect/>
          <a:stretch>
            <a:fillRect/>
          </a:stretch>
        </p:blipFill>
        <p:spPr bwMode="auto">
          <a:xfrm>
            <a:off x="755576" y="1751330"/>
            <a:ext cx="6561529" cy="412594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Uygunluk Kalitesi</a:t>
            </a:r>
            <a:endParaRPr lang="tr-TR" dirty="0"/>
          </a:p>
        </p:txBody>
      </p:sp>
      <p:pic>
        <p:nvPicPr>
          <p:cNvPr id="4" name="Picture 2"/>
          <p:cNvPicPr/>
          <p:nvPr/>
        </p:nvPicPr>
        <p:blipFill>
          <a:blip r:embed="rId2" cstate="print"/>
          <a:srcRect/>
          <a:stretch>
            <a:fillRect/>
          </a:stretch>
        </p:blipFill>
        <p:spPr bwMode="auto">
          <a:xfrm>
            <a:off x="899592" y="1535112"/>
            <a:ext cx="6417513" cy="463019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Kalitenin tanımı</a:t>
            </a:r>
            <a:endParaRPr lang="tr-TR" dirty="0"/>
          </a:p>
        </p:txBody>
      </p:sp>
      <p:sp>
        <p:nvSpPr>
          <p:cNvPr id="3" name="2 İçerik Yer Tutucusu"/>
          <p:cNvSpPr>
            <a:spLocks noGrp="1"/>
          </p:cNvSpPr>
          <p:nvPr>
            <p:ph idx="1"/>
          </p:nvPr>
        </p:nvSpPr>
        <p:spPr>
          <a:xfrm>
            <a:off x="457200" y="1600200"/>
            <a:ext cx="8363272" cy="4525963"/>
          </a:xfrm>
        </p:spPr>
        <p:txBody>
          <a:bodyPr/>
          <a:lstStyle/>
          <a:p>
            <a:r>
              <a:rPr lang="tr-TR" dirty="0" smtClean="0"/>
              <a:t>Mükemmellik derecesi?</a:t>
            </a:r>
          </a:p>
          <a:p>
            <a:endParaRPr lang="tr-TR" dirty="0" smtClean="0"/>
          </a:p>
          <a:p>
            <a:r>
              <a:rPr lang="tr-TR" dirty="0" smtClean="0"/>
              <a:t>Nitelik?</a:t>
            </a:r>
          </a:p>
          <a:p>
            <a:endParaRPr lang="tr-TR" dirty="0" smtClean="0"/>
          </a:p>
          <a:p>
            <a:r>
              <a:rPr lang="tr-TR" dirty="0" smtClean="0"/>
              <a:t>Üstün dizayn ya da belirli bir dizayna uygunluk?</a:t>
            </a:r>
          </a:p>
          <a:p>
            <a:endParaRPr lang="tr-TR" dirty="0" smtClean="0"/>
          </a:p>
          <a:p>
            <a:r>
              <a:rPr lang="tr-TR" dirty="0" smtClean="0"/>
              <a:t>Amaca uygunluk derecesi?</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b="1" dirty="0" smtClean="0"/>
              <a:t>Ürün kalite düzeyini belirlemede dikkate alınan faktörler</a:t>
            </a:r>
            <a:endParaRPr lang="tr-TR" b="1" dirty="0"/>
          </a:p>
        </p:txBody>
      </p:sp>
      <p:sp>
        <p:nvSpPr>
          <p:cNvPr id="3" name="2 İçerik Yer Tutucusu"/>
          <p:cNvSpPr>
            <a:spLocks noGrp="1"/>
          </p:cNvSpPr>
          <p:nvPr>
            <p:ph idx="1"/>
          </p:nvPr>
        </p:nvSpPr>
        <p:spPr/>
        <p:txBody>
          <a:bodyPr>
            <a:normAutofit fontScale="85000" lnSpcReduction="20000"/>
          </a:bodyPr>
          <a:lstStyle/>
          <a:p>
            <a:r>
              <a:rPr lang="tr-TR" dirty="0" smtClean="0"/>
              <a:t>Pazara yönelik kalite</a:t>
            </a:r>
          </a:p>
          <a:p>
            <a:r>
              <a:rPr lang="tr-TR" dirty="0" smtClean="0"/>
              <a:t>Dizayn kalitesi</a:t>
            </a:r>
          </a:p>
          <a:p>
            <a:r>
              <a:rPr lang="tr-TR" dirty="0" smtClean="0"/>
              <a:t>Uygunluk kalitesi</a:t>
            </a:r>
          </a:p>
          <a:p>
            <a:r>
              <a:rPr lang="tr-TR" dirty="0" smtClean="0"/>
              <a:t>Tüketici tercihi</a:t>
            </a:r>
          </a:p>
          <a:p>
            <a:r>
              <a:rPr lang="tr-TR" dirty="0" smtClean="0"/>
              <a:t>Duyusal özellikler</a:t>
            </a:r>
          </a:p>
          <a:p>
            <a:r>
              <a:rPr lang="tr-TR" dirty="0" smtClean="0"/>
              <a:t>Kalite karakteristikleri</a:t>
            </a:r>
          </a:p>
          <a:p>
            <a:r>
              <a:rPr lang="tr-TR" dirty="0" smtClean="0"/>
              <a:t>Raf ömrü</a:t>
            </a:r>
          </a:p>
          <a:p>
            <a:r>
              <a:rPr lang="tr-TR" dirty="0" smtClean="0"/>
              <a:t>Dizayn ve üretim maliyetleri</a:t>
            </a:r>
          </a:p>
          <a:p>
            <a:r>
              <a:rPr lang="tr-TR" dirty="0" smtClean="0"/>
              <a:t>Üretim yöntemi ve teknolojik olanaklar</a:t>
            </a:r>
          </a:p>
          <a:p>
            <a:r>
              <a:rPr lang="tr-TR" dirty="0" smtClean="0"/>
              <a:t>Servis gereksinimleri ve maliyetleri</a:t>
            </a:r>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Kalite	</a:t>
            </a:r>
            <a:endParaRPr lang="tr-TR" dirty="0"/>
          </a:p>
        </p:txBody>
      </p:sp>
      <p:sp>
        <p:nvSpPr>
          <p:cNvPr id="3" name="2 İçerik Yer Tutucusu"/>
          <p:cNvSpPr>
            <a:spLocks noGrp="1"/>
          </p:cNvSpPr>
          <p:nvPr>
            <p:ph idx="1"/>
          </p:nvPr>
        </p:nvSpPr>
        <p:spPr>
          <a:xfrm>
            <a:off x="539552" y="2060848"/>
            <a:ext cx="8229600" cy="4525963"/>
          </a:xfrm>
        </p:spPr>
        <p:txBody>
          <a:bodyPr/>
          <a:lstStyle/>
          <a:p>
            <a:pPr>
              <a:buNone/>
            </a:pPr>
            <a:r>
              <a:rPr lang="tr-TR" dirty="0" smtClean="0"/>
              <a:t>				K = P / B</a:t>
            </a:r>
          </a:p>
          <a:p>
            <a:pPr>
              <a:buNone/>
            </a:pPr>
            <a:r>
              <a:rPr lang="tr-TR" dirty="0" smtClean="0"/>
              <a:t>K: kalite</a:t>
            </a:r>
          </a:p>
          <a:p>
            <a:pPr>
              <a:buNone/>
            </a:pPr>
            <a:r>
              <a:rPr lang="tr-TR" dirty="0" smtClean="0"/>
              <a:t>P: performans</a:t>
            </a:r>
          </a:p>
          <a:p>
            <a:pPr>
              <a:buNone/>
            </a:pPr>
            <a:r>
              <a:rPr lang="tr-TR" dirty="0" smtClean="0"/>
              <a:t>B: beklenti</a:t>
            </a:r>
          </a:p>
          <a:p>
            <a:pPr>
              <a:buNone/>
            </a:pPr>
            <a:endParaRPr lang="tr-TR" dirty="0"/>
          </a:p>
          <a:p>
            <a:pPr>
              <a:buNone/>
            </a:pPr>
            <a:r>
              <a:rPr lang="tr-TR" dirty="0" smtClean="0"/>
              <a:t>K&gt;1 ise tüketici beklentisi karşılanmaktadır</a:t>
            </a:r>
          </a:p>
          <a:p>
            <a:pPr>
              <a:buNone/>
            </a:pP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dirty="0"/>
              <a:t>Kalite, belirli </a:t>
            </a:r>
            <a:r>
              <a:rPr lang="tr-TR" dirty="0" err="1"/>
              <a:t>spesifikasyonlar</a:t>
            </a:r>
            <a:r>
              <a:rPr lang="tr-TR" dirty="0"/>
              <a:t> yardımıyla objektif olarak belirlenebilir</a:t>
            </a:r>
            <a:r>
              <a:rPr lang="tr-TR" dirty="0" smtClean="0"/>
              <a:t>.</a:t>
            </a:r>
          </a:p>
          <a:p>
            <a:pPr lvl="0"/>
            <a:endParaRPr lang="tr-TR" dirty="0"/>
          </a:p>
          <a:p>
            <a:pPr lvl="0"/>
            <a:r>
              <a:rPr lang="tr-TR" dirty="0"/>
              <a:t>Kaliteyi belirlemede kullanılan </a:t>
            </a:r>
            <a:r>
              <a:rPr lang="tr-TR" dirty="0" err="1"/>
              <a:t>spesifikasyonlar</a:t>
            </a:r>
            <a:r>
              <a:rPr lang="tr-TR" dirty="0"/>
              <a:t> amaca göre değişebilir.</a:t>
            </a:r>
          </a:p>
          <a:p>
            <a:pPr lvl="0"/>
            <a:endParaRPr lang="tr-TR" dirty="0" smtClean="0"/>
          </a:p>
          <a:p>
            <a:pPr lvl="0"/>
            <a:r>
              <a:rPr lang="tr-TR" dirty="0" smtClean="0"/>
              <a:t>Ürünün </a:t>
            </a:r>
            <a:r>
              <a:rPr lang="tr-TR" dirty="0"/>
              <a:t>hitap ettiği tüketici sayısı kalite oluşumunda önemlidir. </a:t>
            </a:r>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20688"/>
            <a:ext cx="8229600" cy="5505475"/>
          </a:xfrm>
        </p:spPr>
        <p:txBody>
          <a:bodyPr>
            <a:normAutofit fontScale="77500" lnSpcReduction="20000"/>
          </a:bodyPr>
          <a:lstStyle/>
          <a:p>
            <a:r>
              <a:rPr lang="tr-TR" dirty="0"/>
              <a:t>U.H.T. süt üreten A firması ürünlerinde altı aylık bir dayanıklılık düzeyi gerçekleştirmiştir. </a:t>
            </a:r>
            <a:endParaRPr lang="tr-TR" dirty="0" smtClean="0"/>
          </a:p>
          <a:p>
            <a:endParaRPr lang="tr-TR" dirty="0" smtClean="0"/>
          </a:p>
          <a:p>
            <a:r>
              <a:rPr lang="tr-TR" dirty="0" smtClean="0"/>
              <a:t>B </a:t>
            </a:r>
            <a:r>
              <a:rPr lang="tr-TR" dirty="0"/>
              <a:t>firmasının aynı ürünü üç ay dayanabilmekte, fakat ondan %25 daha ucuz satılmaktadır. </a:t>
            </a:r>
            <a:endParaRPr lang="tr-TR" dirty="0" smtClean="0"/>
          </a:p>
          <a:p>
            <a:endParaRPr lang="tr-TR" dirty="0" smtClean="0"/>
          </a:p>
          <a:p>
            <a:r>
              <a:rPr lang="tr-TR" dirty="0" smtClean="0"/>
              <a:t>Fiyat-dayanıklılık </a:t>
            </a:r>
            <a:r>
              <a:rPr lang="tr-TR" dirty="0"/>
              <a:t>yönünden, A firmasının sütleri B firmasına açık bir üstünlük sağlamakla birlikte B firmasının sütleri piyasada daha fazla satılmakta ve gün geçtikçe aleyhte farkın arttığı görülmektedir. </a:t>
            </a:r>
            <a:endParaRPr lang="tr-TR" dirty="0" smtClean="0"/>
          </a:p>
          <a:p>
            <a:endParaRPr lang="tr-TR" dirty="0" smtClean="0"/>
          </a:p>
          <a:p>
            <a:r>
              <a:rPr lang="tr-TR" dirty="0" smtClean="0"/>
              <a:t>Bunun </a:t>
            </a:r>
            <a:r>
              <a:rPr lang="tr-TR" dirty="0"/>
              <a:t>nedenini ortaya koymak için yapılan araştırmada; üç aylık bir dayanıklılığın tüketici açısından yeterli olduğu, bu nedenle de fiyatı ucuz olan B sütünün tercih edildiği anlaşılmıştır.</a:t>
            </a:r>
          </a:p>
          <a:p>
            <a:pPr>
              <a:buNone/>
            </a:pPr>
            <a:r>
              <a:rPr lang="tr-TR" dirty="0"/>
              <a:t> </a:t>
            </a:r>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Kalite kontrolü</a:t>
            </a:r>
            <a:endParaRPr lang="tr-TR" dirty="0"/>
          </a:p>
        </p:txBody>
      </p:sp>
      <p:sp>
        <p:nvSpPr>
          <p:cNvPr id="3" name="2 İçerik Yer Tutucusu"/>
          <p:cNvSpPr>
            <a:spLocks noGrp="1"/>
          </p:cNvSpPr>
          <p:nvPr>
            <p:ph idx="1"/>
          </p:nvPr>
        </p:nvSpPr>
        <p:spPr/>
        <p:txBody>
          <a:bodyPr>
            <a:normAutofit lnSpcReduction="10000"/>
          </a:bodyPr>
          <a:lstStyle/>
          <a:p>
            <a:pPr algn="just"/>
            <a:r>
              <a:rPr lang="tr-TR" sz="2800" dirty="0"/>
              <a:t>Yasalara uygun olarak, tüketici isteklerini en ekonomik düzeyde karşılamak amacı ile işletme organizasyonu içindeki çeşitli ünitelerin kalitenin yaratılması, yaşatılması ve geliştirilmesi yolundaki çabalarını birleştirip koordine eden etkili sisteme TOPLAM KALİTE KONTROLU denir. </a:t>
            </a:r>
            <a:endParaRPr lang="tr-TR" sz="2800" dirty="0" smtClean="0"/>
          </a:p>
          <a:p>
            <a:endParaRPr lang="tr-TR" sz="2800" dirty="0"/>
          </a:p>
          <a:p>
            <a:pPr algn="just"/>
            <a:r>
              <a:rPr lang="tr-TR" sz="2800" dirty="0" smtClean="0"/>
              <a:t>Toplam </a:t>
            </a:r>
            <a:r>
              <a:rPr lang="tr-TR" sz="2800" dirty="0"/>
              <a:t>kalite kontrolü çeşitli düzeydeki yöneticilere yol gösteren, daha doğru ve etkin karar vermelerine yardımcı olan bir araçtır.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Kalitenin boyutları</a:t>
            </a:r>
            <a:endParaRPr lang="tr-TR" dirty="0"/>
          </a:p>
        </p:txBody>
      </p:sp>
      <p:graphicFrame>
        <p:nvGraphicFramePr>
          <p:cNvPr id="4" name="3 İçerik Yer Tutucusu"/>
          <p:cNvGraphicFramePr>
            <a:graphicFrameLocks noGrp="1"/>
          </p:cNvGraphicFramePr>
          <p:nvPr>
            <p:ph idx="1"/>
          </p:nvPr>
        </p:nvGraphicFramePr>
        <p:xfrm>
          <a:off x="457200" y="1600200"/>
          <a:ext cx="8229600" cy="3977640"/>
        </p:xfrm>
        <a:graphic>
          <a:graphicData uri="http://schemas.openxmlformats.org/drawingml/2006/table">
            <a:tbl>
              <a:tblPr firstRow="1" bandRow="1">
                <a:tableStyleId>{5C22544A-7EE6-4342-B048-85BDC9FD1C3A}</a:tableStyleId>
              </a:tblPr>
              <a:tblGrid>
                <a:gridCol w="2602632"/>
                <a:gridCol w="5626968"/>
              </a:tblGrid>
              <a:tr h="370840">
                <a:tc>
                  <a:txBody>
                    <a:bodyPr/>
                    <a:lstStyle/>
                    <a:p>
                      <a:r>
                        <a:rPr lang="tr-TR" dirty="0" smtClean="0"/>
                        <a:t>Boyut</a:t>
                      </a:r>
                      <a:endParaRPr lang="tr-TR" dirty="0"/>
                    </a:p>
                  </a:txBody>
                  <a:tcPr/>
                </a:tc>
                <a:tc>
                  <a:txBody>
                    <a:bodyPr/>
                    <a:lstStyle/>
                    <a:p>
                      <a:r>
                        <a:rPr lang="tr-TR" dirty="0" smtClean="0"/>
                        <a:t>Anlamı ve içeriği</a:t>
                      </a:r>
                      <a:endParaRPr lang="tr-TR" dirty="0"/>
                    </a:p>
                  </a:txBody>
                  <a:tcPr/>
                </a:tc>
              </a:tr>
              <a:tr h="370840">
                <a:tc>
                  <a:txBody>
                    <a:bodyPr/>
                    <a:lstStyle/>
                    <a:p>
                      <a:r>
                        <a:rPr lang="tr-TR" dirty="0" smtClean="0"/>
                        <a:t>Performans</a:t>
                      </a:r>
                      <a:endParaRPr lang="tr-TR" dirty="0"/>
                    </a:p>
                  </a:txBody>
                  <a:tcPr/>
                </a:tc>
                <a:tc>
                  <a:txBody>
                    <a:bodyPr/>
                    <a:lstStyle/>
                    <a:p>
                      <a:r>
                        <a:rPr lang="tr-TR" dirty="0" err="1" smtClean="0"/>
                        <a:t>Primer</a:t>
                      </a:r>
                      <a:r>
                        <a:rPr lang="tr-TR" dirty="0" smtClean="0"/>
                        <a:t> ürün karakteristikleri</a:t>
                      </a:r>
                      <a:endParaRPr lang="tr-TR" dirty="0"/>
                    </a:p>
                  </a:txBody>
                  <a:tcPr/>
                </a:tc>
              </a:tr>
              <a:tr h="370840">
                <a:tc>
                  <a:txBody>
                    <a:bodyPr/>
                    <a:lstStyle/>
                    <a:p>
                      <a:r>
                        <a:rPr lang="tr-TR" dirty="0" smtClean="0"/>
                        <a:t>Özellik</a:t>
                      </a:r>
                      <a:endParaRPr lang="tr-TR" dirty="0"/>
                    </a:p>
                  </a:txBody>
                  <a:tcPr/>
                </a:tc>
                <a:tc>
                  <a:txBody>
                    <a:bodyPr/>
                    <a:lstStyle/>
                    <a:p>
                      <a:r>
                        <a:rPr lang="tr-TR" dirty="0" err="1" smtClean="0"/>
                        <a:t>Sekonder</a:t>
                      </a:r>
                      <a:r>
                        <a:rPr lang="tr-TR" dirty="0" smtClean="0"/>
                        <a:t> karakteristikler</a:t>
                      </a:r>
                      <a:endParaRPr lang="tr-TR" dirty="0"/>
                    </a:p>
                  </a:txBody>
                  <a:tcPr/>
                </a:tc>
              </a:tr>
              <a:tr h="370840">
                <a:tc>
                  <a:txBody>
                    <a:bodyPr/>
                    <a:lstStyle/>
                    <a:p>
                      <a:r>
                        <a:rPr lang="tr-TR" dirty="0" smtClean="0"/>
                        <a:t>Uygunluk</a:t>
                      </a:r>
                      <a:endParaRPr lang="tr-TR" dirty="0"/>
                    </a:p>
                  </a:txBody>
                  <a:tcPr/>
                </a:tc>
                <a:tc>
                  <a:txBody>
                    <a:bodyPr/>
                    <a:lstStyle/>
                    <a:p>
                      <a:r>
                        <a:rPr lang="tr-TR" dirty="0" err="1" smtClean="0"/>
                        <a:t>Spesifikasyonlara</a:t>
                      </a:r>
                      <a:r>
                        <a:rPr lang="tr-TR" dirty="0" smtClean="0"/>
                        <a:t> ve endüstriyel standartlara</a:t>
                      </a:r>
                      <a:r>
                        <a:rPr lang="tr-TR" baseline="0" dirty="0" smtClean="0"/>
                        <a:t> uygunluk</a:t>
                      </a:r>
                      <a:endParaRPr lang="tr-TR" dirty="0"/>
                    </a:p>
                  </a:txBody>
                  <a:tcPr/>
                </a:tc>
              </a:tr>
              <a:tr h="370840">
                <a:tc>
                  <a:txBody>
                    <a:bodyPr/>
                    <a:lstStyle/>
                    <a:p>
                      <a:r>
                        <a:rPr lang="tr-TR" dirty="0" smtClean="0"/>
                        <a:t>Güvenilirlik</a:t>
                      </a:r>
                      <a:endParaRPr lang="tr-TR" dirty="0"/>
                    </a:p>
                  </a:txBody>
                  <a:tcPr/>
                </a:tc>
                <a:tc>
                  <a:txBody>
                    <a:bodyPr/>
                    <a:lstStyle/>
                    <a:p>
                      <a:r>
                        <a:rPr lang="tr-TR" dirty="0" smtClean="0"/>
                        <a:t>Performansın sürekliliği, mamulün bozulması için ortalama süre</a:t>
                      </a:r>
                      <a:endParaRPr lang="tr-TR" dirty="0"/>
                    </a:p>
                  </a:txBody>
                  <a:tcPr/>
                </a:tc>
              </a:tr>
              <a:tr h="370840">
                <a:tc>
                  <a:txBody>
                    <a:bodyPr/>
                    <a:lstStyle/>
                    <a:p>
                      <a:r>
                        <a:rPr lang="tr-TR" dirty="0" smtClean="0"/>
                        <a:t>Dayanıklılık</a:t>
                      </a:r>
                      <a:endParaRPr lang="tr-TR" dirty="0"/>
                    </a:p>
                  </a:txBody>
                  <a:tcPr/>
                </a:tc>
                <a:tc>
                  <a:txBody>
                    <a:bodyPr/>
                    <a:lstStyle/>
                    <a:p>
                      <a:r>
                        <a:rPr lang="tr-TR" dirty="0" smtClean="0"/>
                        <a:t>Yararlılık</a:t>
                      </a:r>
                      <a:endParaRPr lang="tr-TR" dirty="0"/>
                    </a:p>
                  </a:txBody>
                  <a:tcPr/>
                </a:tc>
              </a:tr>
              <a:tr h="370840">
                <a:tc>
                  <a:txBody>
                    <a:bodyPr/>
                    <a:lstStyle/>
                    <a:p>
                      <a:r>
                        <a:rPr lang="tr-TR" dirty="0" smtClean="0"/>
                        <a:t>Servis</a:t>
                      </a:r>
                      <a:endParaRPr lang="tr-TR" dirty="0"/>
                    </a:p>
                  </a:txBody>
                  <a:tcPr/>
                </a:tc>
                <a:tc>
                  <a:txBody>
                    <a:bodyPr/>
                    <a:lstStyle/>
                    <a:p>
                      <a:r>
                        <a:rPr lang="tr-TR" dirty="0" smtClean="0"/>
                        <a:t>Problemlerin ve şikayetlerin çözümü</a:t>
                      </a:r>
                      <a:endParaRPr lang="tr-TR" dirty="0"/>
                    </a:p>
                  </a:txBody>
                  <a:tcPr/>
                </a:tc>
              </a:tr>
              <a:tr h="370840">
                <a:tc>
                  <a:txBody>
                    <a:bodyPr/>
                    <a:lstStyle/>
                    <a:p>
                      <a:r>
                        <a:rPr lang="tr-TR" dirty="0" smtClean="0"/>
                        <a:t>Davranış</a:t>
                      </a:r>
                      <a:endParaRPr lang="tr-TR" dirty="0"/>
                    </a:p>
                  </a:txBody>
                  <a:tcPr/>
                </a:tc>
                <a:tc>
                  <a:txBody>
                    <a:bodyPr/>
                    <a:lstStyle/>
                    <a:p>
                      <a:r>
                        <a:rPr lang="tr-TR" dirty="0" smtClean="0"/>
                        <a:t>Yüz yüze ilişkiler</a:t>
                      </a:r>
                      <a:endParaRPr lang="tr-TR" dirty="0"/>
                    </a:p>
                  </a:txBody>
                  <a:tcPr/>
                </a:tc>
              </a:tr>
              <a:tr h="370840">
                <a:tc>
                  <a:txBody>
                    <a:bodyPr/>
                    <a:lstStyle/>
                    <a:p>
                      <a:r>
                        <a:rPr lang="tr-TR" dirty="0" smtClean="0"/>
                        <a:t>Estetik</a:t>
                      </a:r>
                      <a:endParaRPr lang="tr-TR" dirty="0"/>
                    </a:p>
                  </a:txBody>
                  <a:tcPr/>
                </a:tc>
                <a:tc>
                  <a:txBody>
                    <a:bodyPr/>
                    <a:lstStyle/>
                    <a:p>
                      <a:r>
                        <a:rPr lang="tr-TR" dirty="0" smtClean="0"/>
                        <a:t>Duyusal özellikler</a:t>
                      </a:r>
                      <a:endParaRPr lang="tr-TR" dirty="0"/>
                    </a:p>
                  </a:txBody>
                  <a:tcPr/>
                </a:tc>
              </a:tr>
              <a:tr h="370840">
                <a:tc>
                  <a:txBody>
                    <a:bodyPr/>
                    <a:lstStyle/>
                    <a:p>
                      <a:r>
                        <a:rPr lang="tr-TR" dirty="0" smtClean="0"/>
                        <a:t>İtibar</a:t>
                      </a:r>
                      <a:endParaRPr lang="tr-TR" dirty="0"/>
                    </a:p>
                  </a:txBody>
                  <a:tcPr/>
                </a:tc>
                <a:tc>
                  <a:txBody>
                    <a:bodyPr/>
                    <a:lstStyle/>
                    <a:p>
                      <a:r>
                        <a:rPr lang="tr-TR" dirty="0" smtClean="0"/>
                        <a:t>Geçmişteki performans</a:t>
                      </a:r>
                      <a:endParaRPr lang="tr-TR" dirty="0"/>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Kullanıma uygunluk	</a:t>
            </a:r>
            <a:endParaRPr lang="tr-TR" dirty="0"/>
          </a:p>
        </p:txBody>
      </p:sp>
      <p:graphicFrame>
        <p:nvGraphicFramePr>
          <p:cNvPr id="4" name="3 İçerik Yer Tutucusu"/>
          <p:cNvGraphicFramePr>
            <a:graphicFrameLocks noGrp="1"/>
          </p:cNvGraphicFramePr>
          <p:nvPr>
            <p:ph idx="1"/>
          </p:nvPr>
        </p:nvGraphicFramePr>
        <p:xfrm>
          <a:off x="395536" y="2420888"/>
          <a:ext cx="8229600" cy="18542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tr-TR" dirty="0" smtClean="0"/>
                        <a:t>Yapısal</a:t>
                      </a:r>
                      <a:endParaRPr lang="tr-TR" dirty="0"/>
                    </a:p>
                  </a:txBody>
                  <a:tcPr/>
                </a:tc>
                <a:tc>
                  <a:txBody>
                    <a:bodyPr/>
                    <a:lstStyle/>
                    <a:p>
                      <a:r>
                        <a:rPr lang="tr-TR" dirty="0" smtClean="0"/>
                        <a:t>Uzunluk, frekans, viskozite, doku</a:t>
                      </a:r>
                      <a:endParaRPr lang="tr-TR" dirty="0"/>
                    </a:p>
                  </a:txBody>
                  <a:tcPr/>
                </a:tc>
              </a:tr>
              <a:tr h="370840">
                <a:tc>
                  <a:txBody>
                    <a:bodyPr/>
                    <a:lstStyle/>
                    <a:p>
                      <a:r>
                        <a:rPr lang="tr-TR" dirty="0" smtClean="0"/>
                        <a:t>Duyusal</a:t>
                      </a:r>
                      <a:endParaRPr lang="tr-TR" dirty="0"/>
                    </a:p>
                  </a:txBody>
                  <a:tcPr/>
                </a:tc>
                <a:tc>
                  <a:txBody>
                    <a:bodyPr/>
                    <a:lstStyle/>
                    <a:p>
                      <a:r>
                        <a:rPr lang="tr-TR" dirty="0" smtClean="0"/>
                        <a:t>Lezzet,</a:t>
                      </a:r>
                      <a:r>
                        <a:rPr lang="tr-TR" baseline="0" dirty="0" smtClean="0"/>
                        <a:t> görünüş, doku, renk</a:t>
                      </a:r>
                      <a:endParaRPr lang="tr-TR" dirty="0"/>
                    </a:p>
                  </a:txBody>
                  <a:tcPr/>
                </a:tc>
              </a:tr>
              <a:tr h="370840">
                <a:tc>
                  <a:txBody>
                    <a:bodyPr/>
                    <a:lstStyle/>
                    <a:p>
                      <a:r>
                        <a:rPr lang="tr-TR" dirty="0" smtClean="0"/>
                        <a:t>Zamana dönük</a:t>
                      </a:r>
                      <a:endParaRPr lang="tr-TR" dirty="0"/>
                    </a:p>
                  </a:txBody>
                  <a:tcPr/>
                </a:tc>
                <a:tc>
                  <a:txBody>
                    <a:bodyPr/>
                    <a:lstStyle/>
                    <a:p>
                      <a:r>
                        <a:rPr lang="tr-TR" dirty="0" smtClean="0"/>
                        <a:t>Güvenilirlik, sürdürülebilirlik</a:t>
                      </a:r>
                      <a:endParaRPr lang="tr-TR" dirty="0"/>
                    </a:p>
                  </a:txBody>
                  <a:tcPr/>
                </a:tc>
              </a:tr>
              <a:tr h="370840">
                <a:tc>
                  <a:txBody>
                    <a:bodyPr/>
                    <a:lstStyle/>
                    <a:p>
                      <a:r>
                        <a:rPr lang="tr-TR" dirty="0" smtClean="0"/>
                        <a:t>Ticari</a:t>
                      </a:r>
                      <a:endParaRPr lang="tr-TR" dirty="0"/>
                    </a:p>
                  </a:txBody>
                  <a:tcPr/>
                </a:tc>
                <a:tc>
                  <a:txBody>
                    <a:bodyPr/>
                    <a:lstStyle/>
                    <a:p>
                      <a:r>
                        <a:rPr lang="tr-TR" dirty="0" smtClean="0"/>
                        <a:t>Garanti, fiyat</a:t>
                      </a:r>
                      <a:endParaRPr lang="tr-TR" dirty="0"/>
                    </a:p>
                  </a:txBody>
                  <a:tcPr/>
                </a:tc>
              </a:tr>
              <a:tr h="370840">
                <a:tc>
                  <a:txBody>
                    <a:bodyPr/>
                    <a:lstStyle/>
                    <a:p>
                      <a:r>
                        <a:rPr lang="tr-TR" dirty="0" smtClean="0"/>
                        <a:t>Geleneksel</a:t>
                      </a:r>
                      <a:endParaRPr lang="tr-TR" dirty="0"/>
                    </a:p>
                  </a:txBody>
                  <a:tcPr/>
                </a:tc>
                <a:tc>
                  <a:txBody>
                    <a:bodyPr/>
                    <a:lstStyle/>
                    <a:p>
                      <a:r>
                        <a:rPr lang="tr-TR" dirty="0" smtClean="0"/>
                        <a:t>Dürüstlük, nezaket</a:t>
                      </a:r>
                      <a:endParaRPr lang="tr-TR" dirty="0"/>
                    </a:p>
                  </a:txBody>
                  <a:tcPr/>
                </a:tc>
              </a:tr>
            </a:tbl>
          </a:graphicData>
        </a:graphic>
      </p:graphicFrame>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TotalTime>
  <Words>312</Words>
  <Application>Microsoft Office PowerPoint</Application>
  <PresentationFormat>Ekran Gösterisi (4:3)</PresentationFormat>
  <Paragraphs>79</Paragraphs>
  <Slides>11</Slides>
  <Notes>0</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Ofis Teması</vt:lpstr>
      <vt:lpstr>Konu 1</vt:lpstr>
      <vt:lpstr>Kalitenin tanımı</vt:lpstr>
      <vt:lpstr>Ürün kalite düzeyini belirlemede dikkate alınan faktörler</vt:lpstr>
      <vt:lpstr>Kalite </vt:lpstr>
      <vt:lpstr>Slayt 5</vt:lpstr>
      <vt:lpstr>Slayt 6</vt:lpstr>
      <vt:lpstr>Kalite kontrolü</vt:lpstr>
      <vt:lpstr>Kalitenin boyutları</vt:lpstr>
      <vt:lpstr>Kullanıma uygunluk </vt:lpstr>
      <vt:lpstr>Dizayn kalitesi</vt:lpstr>
      <vt:lpstr>Uygunluk Kalitesi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Konu 1</dc:title>
  <dc:creator>Adabarbaros</dc:creator>
  <cp:lastModifiedBy>Adabarbaros</cp:lastModifiedBy>
  <cp:revision>10</cp:revision>
  <dcterms:created xsi:type="dcterms:W3CDTF">2017-01-30T06:58:05Z</dcterms:created>
  <dcterms:modified xsi:type="dcterms:W3CDTF">2017-01-30T10:18:08Z</dcterms:modified>
</cp:coreProperties>
</file>