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611" r:id="rId2"/>
    <p:sldId id="612" r:id="rId3"/>
    <p:sldId id="622" r:id="rId4"/>
    <p:sldId id="623" r:id="rId5"/>
    <p:sldId id="620" r:id="rId6"/>
    <p:sldId id="624" r:id="rId7"/>
    <p:sldId id="621" r:id="rId8"/>
    <p:sldId id="629" r:id="rId9"/>
    <p:sldId id="630" r:id="rId10"/>
    <p:sldId id="631" r:id="rId11"/>
    <p:sldId id="632" r:id="rId12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7949" autoAdjust="0"/>
  </p:normalViewPr>
  <p:slideViewPr>
    <p:cSldViewPr>
      <p:cViewPr varScale="1">
        <p:scale>
          <a:sx n="78" d="100"/>
          <a:sy n="78" d="100"/>
        </p:scale>
        <p:origin x="1579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5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78B09EA-1660-4E5C-B90B-AE3BCC2AE616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DA1E5BF-A6EF-4433-A0BD-26C863B8BB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365288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DC2D4-37EF-49E5-A33C-6711D75D0EDA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6D3D3-6C91-43BE-BC2A-FCF5CF5E985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10996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4D3A7-106E-48B3-B22E-B736A041D1FE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E6022-77BC-4F89-A45C-0F5E74CC83F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4557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4D56C-3196-4485-9540-073A1ED83B3A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26F8D-7C5C-477B-B5F9-8AD636AD992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58198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0B8DA-E134-4B0E-94D8-CCD943142794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C94B9-66C4-4184-BE7A-2CBB66E0D80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42548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FC218-A0DD-486C-987E-02B74679130D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1C9DE-6377-40D7-BFB2-D1CF9504D34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86904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DCCCA-6D30-4FAE-AD3A-0D0112703830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86302-E9E2-4FD4-B53A-D7661FB54E1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13817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556FE-D3BF-4EC1-BA12-E39B0E8A8C5B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14300-06BB-446E-B069-0017B57BCAF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80013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2BEC8-E145-4F7F-8AC4-B5FA5C5688A3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4B9A3-5DDC-4642-8DEE-AD11A6C7EA3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88816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EE562-BA5B-41B5-BD37-7AD0172E6DA2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8E873-0D4A-45DE-8ED9-8ED03F3C998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09316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445A8-2E37-4B01-A18D-218080D16897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C9B76-B749-4EA6-B9FB-45A9339945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81143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E3967-1168-43AD-9C06-08F18E76424A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68223-49D3-4E68-BE64-1BF49D3A0D7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59731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>
            <a:alpha val="18823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F4634DC-B43B-4DDD-8400-0432DFFCA070}" type="datetimeFigureOut">
              <a:rPr lang="tr-TR"/>
              <a:pPr>
                <a:defRPr/>
              </a:pPr>
              <a:t>16.09.2021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5955C07-89FB-478D-B1CC-CE37FE2DF8C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05227F9B-B43B-44BF-B84A-C8C55E59B453}"/>
              </a:ext>
            </a:extLst>
          </p:cNvPr>
          <p:cNvSpPr txBox="1"/>
          <p:nvPr/>
        </p:nvSpPr>
        <p:spPr>
          <a:xfrm>
            <a:off x="143508" y="568064"/>
            <a:ext cx="8856984" cy="54532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326390" algn="l"/>
              </a:tabLst>
            </a:pPr>
            <a:r>
              <a:rPr lang="tr-TR" sz="22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Etlik Ördeklerin Besin Maddeleri Gereksinimi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326390" algn="l"/>
              </a:tabLst>
            </a:pPr>
            <a:endParaRPr lang="tr-TR" sz="1000" b="1" dirty="0">
              <a:solidFill>
                <a:srgbClr val="FF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326390" algn="l"/>
              </a:tabLst>
            </a:pPr>
            <a:r>
              <a:rPr lang="tr-TR" sz="22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Ördekler tüketilen enerji miktarını düzenleyebilmektedirler. Bu nedenle diyetteki enerji seviyesindeki değişikliklere tepkisizdir.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326390" algn="l"/>
              </a:tabLst>
            </a:pPr>
            <a:r>
              <a:rPr lang="tr-TR" sz="22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Büyüme, yüksek (3.000 </a:t>
            </a:r>
            <a:r>
              <a:rPr lang="tr-TR" sz="22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kcal</a:t>
            </a:r>
            <a:r>
              <a:rPr lang="tr-TR" sz="22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ME / kg) veya düşük (2.500 </a:t>
            </a:r>
            <a:r>
              <a:rPr lang="tr-TR" sz="22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kcal</a:t>
            </a:r>
            <a:r>
              <a:rPr lang="tr-TR" sz="22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ME / kg) diyet enerji seviyelerinde aynı olacaktır, ancak yem tüketimi ve yem dönüşüm oranı, düşük diyet enerji seviyesi ile yüksek diyet seviyesine göre daha yüksek olacaktır.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326390" algn="l"/>
              </a:tabLst>
            </a:pPr>
            <a:r>
              <a:rPr lang="tr-TR" sz="22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Scott</a:t>
            </a:r>
            <a:r>
              <a:rPr lang="tr-TR" sz="22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ve Dean'e (1991) göre, Pekin ördeği, enerji diyet seviyesi 2,300 ile 3,100 </a:t>
            </a:r>
            <a:r>
              <a:rPr lang="tr-TR" sz="22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kcal</a:t>
            </a:r>
            <a:r>
              <a:rPr lang="tr-TR" sz="22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ME / kg arasında olduğunda enerji miktarını düzenleyebilmektedir.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326390" algn="l"/>
              </a:tabLst>
            </a:pPr>
            <a:r>
              <a:rPr lang="tr-TR" sz="22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Muscovy</a:t>
            </a:r>
            <a:r>
              <a:rPr lang="tr-TR" sz="22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ördeği için, enerji seviyesi değişimi aralığı 2,500 ila 3,000 </a:t>
            </a:r>
            <a:r>
              <a:rPr lang="tr-TR" sz="22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kcal</a:t>
            </a:r>
            <a:r>
              <a:rPr lang="tr-TR" sz="22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/ kg arasındadır (</a:t>
            </a:r>
            <a:r>
              <a:rPr lang="tr-TR" sz="22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Leclercq</a:t>
            </a:r>
            <a:r>
              <a:rPr lang="tr-TR" sz="22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1990).</a:t>
            </a:r>
          </a:p>
        </p:txBody>
      </p:sp>
    </p:spTree>
    <p:extLst>
      <p:ext uri="{BB962C8B-B14F-4D97-AF65-F5344CB8AC3E}">
        <p14:creationId xmlns:p14="http://schemas.microsoft.com/office/powerpoint/2010/main" val="3036944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95536" y="188640"/>
            <a:ext cx="8424936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Ticari üretimde et tipi (Beyaz Pekin ördeği) ve yumurta tipi ördeğin (</a:t>
            </a:r>
            <a:r>
              <a:rPr lang="tr-TR" b="1" dirty="0" err="1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Longyan</a:t>
            </a:r>
            <a:r>
              <a:rPr lang="tr-TR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ördeği) besin maddeleri gereksinimleri</a:t>
            </a:r>
            <a:endParaRPr lang="tr-TR" sz="1800" b="1" dirty="0">
              <a:solidFill>
                <a:srgbClr val="FF000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873699"/>
            <a:ext cx="6810375" cy="589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855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859" y="936526"/>
            <a:ext cx="6753225" cy="47625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859" y="1412776"/>
            <a:ext cx="6677025" cy="5334000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611560" y="223661"/>
            <a:ext cx="7920880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Ticari üretimde et tipi (Beyaz Pekin ördeği) ve yumurta tipi ördeğin (</a:t>
            </a:r>
            <a:r>
              <a:rPr lang="tr-TR" b="1" dirty="0" err="1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Longyan</a:t>
            </a:r>
            <a:r>
              <a:rPr lang="tr-TR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ördeği) besin maddeleri gereksinimleri</a:t>
            </a:r>
          </a:p>
        </p:txBody>
      </p:sp>
    </p:spTree>
    <p:extLst>
      <p:ext uri="{BB962C8B-B14F-4D97-AF65-F5344CB8AC3E}">
        <p14:creationId xmlns:p14="http://schemas.microsoft.com/office/powerpoint/2010/main" val="288902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AD967057-9E97-47E0-B290-231862B9B009}"/>
              </a:ext>
            </a:extLst>
          </p:cNvPr>
          <p:cNvSpPr txBox="1"/>
          <p:nvPr/>
        </p:nvSpPr>
        <p:spPr>
          <a:xfrm>
            <a:off x="179512" y="260648"/>
            <a:ext cx="8856984" cy="2239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326390" algn="l"/>
              </a:tabLst>
            </a:pPr>
            <a:r>
              <a:rPr lang="tr-TR" sz="22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2.600'den 3.100 </a:t>
            </a:r>
            <a:r>
              <a:rPr lang="tr-TR" sz="22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kcal</a:t>
            </a:r>
            <a:r>
              <a:rPr lang="tr-TR" sz="22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AME/kg'a enerji seviyesinin artmasının performans üzerinde olumlu, ancak vücut yağ birikimini artırarak karkas kalitesi üzerinde olumsuz bir etkiye sahip olduğunu gösterilmiştir. Bu nedenle, büyüme performansına bağlı olarak, </a:t>
            </a:r>
            <a:r>
              <a:rPr lang="tr-TR" sz="22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rasyonun</a:t>
            </a:r>
            <a:r>
              <a:rPr lang="tr-TR" sz="22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% 18 ham protein (CP) ve 3.000 </a:t>
            </a:r>
            <a:r>
              <a:rPr lang="tr-TR" sz="22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kcal</a:t>
            </a:r>
            <a:r>
              <a:rPr lang="tr-TR" sz="22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AME/kg </a:t>
            </a:r>
            <a:r>
              <a:rPr lang="tr-TR" sz="2200" b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olması önerilmiştir.</a:t>
            </a:r>
            <a:endParaRPr lang="tr-TR" sz="22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395536" y="2636912"/>
            <a:ext cx="8424936" cy="38658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326390" algn="l"/>
              </a:tabLst>
            </a:pPr>
            <a:r>
              <a:rPr lang="tr-TR" sz="22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Pekin ördeği için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326390" algn="l"/>
              </a:tabLst>
            </a:pPr>
            <a:r>
              <a:rPr lang="tr-TR" sz="2200" b="1" dirty="0" err="1">
                <a:solidFill>
                  <a:srgbClr val="0070C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Adeola</a:t>
            </a:r>
            <a:r>
              <a:rPr lang="tr-TR" sz="2200" b="1" dirty="0">
                <a:solidFill>
                  <a:srgbClr val="0070C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(2006),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326390" algn="l"/>
              </a:tabLst>
            </a:pPr>
            <a:r>
              <a:rPr lang="tr-TR" sz="2200" b="1" dirty="0">
                <a:ea typeface="Calibri" panose="020F0502020204030204" pitchFamily="34" charset="0"/>
                <a:cs typeface="Arial" panose="020B0604020202020204" pitchFamily="34" charset="0"/>
              </a:rPr>
              <a:t>başlangıç dönemi (0-2 haftalık) için 2825-2875 </a:t>
            </a:r>
            <a:r>
              <a:rPr lang="tr-TR" sz="2200" b="1" dirty="0" err="1">
                <a:ea typeface="Calibri" panose="020F0502020204030204" pitchFamily="34" charset="0"/>
                <a:cs typeface="Arial" panose="020B0604020202020204" pitchFamily="34" charset="0"/>
              </a:rPr>
              <a:t>kcal</a:t>
            </a:r>
            <a:r>
              <a:rPr lang="tr-TR" sz="2200" b="1" dirty="0">
                <a:ea typeface="Calibri" panose="020F0502020204030204" pitchFamily="34" charset="0"/>
                <a:cs typeface="Arial" panose="020B0604020202020204" pitchFamily="34" charset="0"/>
              </a:rPr>
              <a:t> ME/kg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326390" algn="l"/>
              </a:tabLst>
            </a:pPr>
            <a:r>
              <a:rPr lang="tr-TR" sz="2200" b="1" dirty="0">
                <a:ea typeface="Calibri" panose="020F0502020204030204" pitchFamily="34" charset="0"/>
                <a:cs typeface="Arial" panose="020B0604020202020204" pitchFamily="34" charset="0"/>
              </a:rPr>
              <a:t>büyüme dönemi (2-6 haftalık) için 3050-3075 </a:t>
            </a:r>
            <a:r>
              <a:rPr lang="tr-TR" sz="2200" b="1" dirty="0" err="1">
                <a:ea typeface="Calibri" panose="020F0502020204030204" pitchFamily="34" charset="0"/>
                <a:cs typeface="Arial" panose="020B0604020202020204" pitchFamily="34" charset="0"/>
              </a:rPr>
              <a:t>kcal</a:t>
            </a:r>
            <a:r>
              <a:rPr lang="tr-TR" sz="2200" b="1" dirty="0">
                <a:ea typeface="Calibri" panose="020F0502020204030204" pitchFamily="34" charset="0"/>
                <a:cs typeface="Arial" panose="020B0604020202020204" pitchFamily="34" charset="0"/>
              </a:rPr>
              <a:t> ME/kg içeren diyetler önermiştir.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326390" algn="l"/>
              </a:tabLst>
            </a:pPr>
            <a:r>
              <a:rPr lang="tr-TR" sz="2200" b="1" dirty="0">
                <a:solidFill>
                  <a:srgbClr val="0070C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NRC (1994) </a:t>
            </a:r>
            <a:r>
              <a:rPr lang="tr-TR" sz="2200" b="1" dirty="0">
                <a:ea typeface="Calibri" panose="020F0502020204030204" pitchFamily="34" charset="0"/>
                <a:cs typeface="Arial" panose="020B0604020202020204" pitchFamily="34" charset="0"/>
              </a:rPr>
              <a:t>tavsiyeleri, başlangıç ve büyüme dönemleri için sırasıyla 2.900 ve 3.000 </a:t>
            </a:r>
            <a:r>
              <a:rPr lang="tr-TR" sz="2200" b="1" dirty="0" err="1">
                <a:ea typeface="Calibri" panose="020F0502020204030204" pitchFamily="34" charset="0"/>
                <a:cs typeface="Arial" panose="020B0604020202020204" pitchFamily="34" charset="0"/>
              </a:rPr>
              <a:t>kcal</a:t>
            </a:r>
            <a:r>
              <a:rPr lang="tr-TR" sz="2200" b="1" dirty="0">
                <a:ea typeface="Calibri" panose="020F0502020204030204" pitchFamily="34" charset="0"/>
                <a:cs typeface="Arial" panose="020B0604020202020204" pitchFamily="34" charset="0"/>
              </a:rPr>
              <a:t> ME/kg'dır.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326390" algn="l"/>
              </a:tabLst>
            </a:pPr>
            <a:r>
              <a:rPr lang="tr-TR" sz="2200" b="1" dirty="0" err="1">
                <a:ea typeface="Calibri" panose="020F0502020204030204" pitchFamily="34" charset="0"/>
                <a:cs typeface="Arial" panose="020B0604020202020204" pitchFamily="34" charset="0"/>
              </a:rPr>
              <a:t>Muscovy</a:t>
            </a:r>
            <a:r>
              <a:rPr lang="tr-TR" sz="2200" b="1" dirty="0">
                <a:ea typeface="Calibri" panose="020F0502020204030204" pitchFamily="34" charset="0"/>
                <a:cs typeface="Arial" panose="020B0604020202020204" pitchFamily="34" charset="0"/>
              </a:rPr>
              <a:t> ördeği için diyet enerji seviyeleri genellikle 2800 ile 3000 </a:t>
            </a:r>
            <a:r>
              <a:rPr lang="tr-TR" sz="2200" b="1" dirty="0" err="1">
                <a:ea typeface="Calibri" panose="020F0502020204030204" pitchFamily="34" charset="0"/>
                <a:cs typeface="Arial" panose="020B0604020202020204" pitchFamily="34" charset="0"/>
              </a:rPr>
              <a:t>kcal</a:t>
            </a:r>
            <a:r>
              <a:rPr lang="tr-TR" sz="2200" b="1" dirty="0">
                <a:ea typeface="Calibri" panose="020F0502020204030204" pitchFamily="34" charset="0"/>
                <a:cs typeface="Arial" panose="020B0604020202020204" pitchFamily="34" charset="0"/>
              </a:rPr>
              <a:t> ME / kg arasındadır </a:t>
            </a:r>
            <a:r>
              <a:rPr lang="tr-TR" sz="2200" b="1" dirty="0">
                <a:solidFill>
                  <a:srgbClr val="0070C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(INRA, 1989).</a:t>
            </a:r>
            <a:endParaRPr lang="tr-TR" sz="2200" b="1" dirty="0">
              <a:solidFill>
                <a:srgbClr val="0070C0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585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C888287D-FC52-47F2-ACE9-A20C75B3251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23528" y="1556792"/>
            <a:ext cx="8640960" cy="4608512"/>
          </a:xfrm>
          <a:prstGeom prst="rect">
            <a:avLst/>
          </a:prstGeom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A33595FB-45A4-400D-A6DB-715CA242A745}"/>
              </a:ext>
            </a:extLst>
          </p:cNvPr>
          <p:cNvSpPr txBox="1"/>
          <p:nvPr/>
        </p:nvSpPr>
        <p:spPr>
          <a:xfrm>
            <a:off x="335698" y="980728"/>
            <a:ext cx="8136904" cy="428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326390" algn="l"/>
              </a:tabLst>
            </a:pPr>
            <a:r>
              <a:rPr lang="tr-TR" sz="22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Pekin</a:t>
            </a:r>
            <a:r>
              <a:rPr lang="tr-TR" sz="22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Ördeğinin Besin Maddeleri Gereksinimi</a:t>
            </a:r>
          </a:p>
        </p:txBody>
      </p:sp>
    </p:spTree>
    <p:extLst>
      <p:ext uri="{BB962C8B-B14F-4D97-AF65-F5344CB8AC3E}">
        <p14:creationId xmlns:p14="http://schemas.microsoft.com/office/powerpoint/2010/main" val="2067988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C7357E4A-EDAE-41E3-A845-C334F4DA51B8}"/>
              </a:ext>
            </a:extLst>
          </p:cNvPr>
          <p:cNvSpPr txBox="1"/>
          <p:nvPr/>
        </p:nvSpPr>
        <p:spPr>
          <a:xfrm>
            <a:off x="335698" y="836712"/>
            <a:ext cx="8556782" cy="428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326390" algn="l"/>
              </a:tabLst>
            </a:pPr>
            <a:r>
              <a:rPr lang="tr-TR" sz="2200" b="1" dirty="0" err="1">
                <a:solidFill>
                  <a:srgbClr val="FF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Muscovy</a:t>
            </a:r>
            <a:r>
              <a:rPr lang="tr-TR" sz="22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Ördeğinin Besin Maddeleri Gereksinimi (INRA, 1989)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07627C9B-91DD-4164-B768-27BB3947BEF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35698" y="1340768"/>
            <a:ext cx="8556782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208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79512" y="836712"/>
            <a:ext cx="8784976" cy="4692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326390" algn="l"/>
              </a:tabLst>
            </a:pPr>
            <a:r>
              <a:rPr lang="tr-TR" sz="2200" b="1" dirty="0">
                <a:ea typeface="Calibri" panose="020F0502020204030204" pitchFamily="34" charset="0"/>
                <a:cs typeface="Arial" panose="020B0604020202020204" pitchFamily="34" charset="0"/>
              </a:rPr>
              <a:t>Amino asitler performans, bağışıklık, et ve yumurta kalitesi üzerindeki etkilerinden dolayı kümes hayvanlarının beslenmesinde önemli rollere sahiptir.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326390" algn="l"/>
              </a:tabLst>
            </a:pPr>
            <a:r>
              <a:rPr lang="tr-TR" sz="2200" b="1" dirty="0" err="1">
                <a:ea typeface="Calibri" panose="020F0502020204030204" pitchFamily="34" charset="0"/>
                <a:cs typeface="Arial" panose="020B0604020202020204" pitchFamily="34" charset="0"/>
              </a:rPr>
              <a:t>Metiyonin</a:t>
            </a:r>
            <a:r>
              <a:rPr lang="tr-TR" sz="2200" b="1" dirty="0">
                <a:ea typeface="Calibri" panose="020F0502020204030204" pitchFamily="34" charset="0"/>
                <a:cs typeface="Arial" panose="020B0604020202020204" pitchFamily="34" charset="0"/>
              </a:rPr>
              <a:t>, kümes hayvanlarının beslenmesinde ilk ana sınırlayıcı amino asittir.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326390" algn="l"/>
              </a:tabLst>
            </a:pPr>
            <a:r>
              <a:rPr lang="tr-TR" sz="2200" b="1" dirty="0">
                <a:ea typeface="Calibri" panose="020F0502020204030204" pitchFamily="34" charset="0"/>
                <a:cs typeface="Arial" panose="020B0604020202020204" pitchFamily="34" charset="0"/>
              </a:rPr>
              <a:t>Bu nedenle, Beyaz Pekin ördeklerinin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326390" algn="l"/>
              </a:tabLst>
            </a:pPr>
            <a:r>
              <a:rPr lang="tr-TR" sz="2200" b="1" dirty="0">
                <a:ea typeface="Calibri" panose="020F0502020204030204" pitchFamily="34" charset="0"/>
                <a:cs typeface="Arial" panose="020B0604020202020204" pitchFamily="34" charset="0"/>
              </a:rPr>
              <a:t>en yüksek ortalama günlük canlı ağırlık artışını elde etmek için % 0.337 </a:t>
            </a:r>
            <a:r>
              <a:rPr lang="tr-TR" sz="2200" b="1" dirty="0" err="1">
                <a:ea typeface="Calibri" panose="020F0502020204030204" pitchFamily="34" charset="0"/>
                <a:cs typeface="Arial" panose="020B0604020202020204" pitchFamily="34" charset="0"/>
              </a:rPr>
              <a:t>Metiyonine</a:t>
            </a:r>
            <a:r>
              <a:rPr lang="tr-TR" sz="2200" b="1" dirty="0">
                <a:ea typeface="Calibri" panose="020F0502020204030204" pitchFamily="34" charset="0"/>
                <a:cs typeface="Arial" panose="020B0604020202020204" pitchFamily="34" charset="0"/>
              </a:rPr>
              <a:t> ihtiyacı vardır,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326390" algn="l"/>
              </a:tabLst>
            </a:pPr>
            <a:r>
              <a:rPr lang="tr-TR" sz="2200" b="1" dirty="0">
                <a:ea typeface="Calibri" panose="020F0502020204030204" pitchFamily="34" charset="0"/>
                <a:cs typeface="Arial" panose="020B0604020202020204" pitchFamily="34" charset="0"/>
              </a:rPr>
              <a:t>ancak bu miktar, en yüksek göğüs eti oranını elde etmek için     % 0.339 ya ayarlanabilir (3-7 haftalık yaş döneminde).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326390" algn="l"/>
              </a:tabLst>
            </a:pPr>
            <a:r>
              <a:rPr lang="tr-TR" sz="2200" b="1" dirty="0" err="1">
                <a:ea typeface="Calibri" panose="020F0502020204030204" pitchFamily="34" charset="0"/>
                <a:cs typeface="Arial" panose="020B0604020202020204" pitchFamily="34" charset="0"/>
              </a:rPr>
              <a:t>Lizin</a:t>
            </a:r>
            <a:r>
              <a:rPr lang="tr-TR" sz="2200" b="1" dirty="0">
                <a:ea typeface="Calibri" panose="020F0502020204030204" pitchFamily="34" charset="0"/>
                <a:cs typeface="Arial" panose="020B0604020202020204" pitchFamily="34" charset="0"/>
              </a:rPr>
              <a:t> ikinci ve </a:t>
            </a:r>
            <a:r>
              <a:rPr lang="tr-TR" sz="2200" b="1" dirty="0" err="1">
                <a:ea typeface="Calibri" panose="020F0502020204030204" pitchFamily="34" charset="0"/>
                <a:cs typeface="Arial" panose="020B0604020202020204" pitchFamily="34" charset="0"/>
              </a:rPr>
              <a:t>treonin</a:t>
            </a:r>
            <a:r>
              <a:rPr lang="tr-TR" sz="2200" b="1" dirty="0">
                <a:ea typeface="Calibri" panose="020F0502020204030204" pitchFamily="34" charset="0"/>
                <a:cs typeface="Arial" panose="020B0604020202020204" pitchFamily="34" charset="0"/>
              </a:rPr>
              <a:t> de üçüncü sınırlayıcı amino asittir.</a:t>
            </a:r>
            <a:endParaRPr lang="tr-TR" sz="22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187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ECB3FCF9-97B1-44A8-AF33-E6FDF537ABA2}"/>
              </a:ext>
            </a:extLst>
          </p:cNvPr>
          <p:cNvSpPr txBox="1"/>
          <p:nvPr/>
        </p:nvSpPr>
        <p:spPr>
          <a:xfrm>
            <a:off x="107504" y="620688"/>
            <a:ext cx="878497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tr-TR" sz="2200" b="1" dirty="0" err="1">
                <a:solidFill>
                  <a:srgbClr val="FF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Muscovy</a:t>
            </a:r>
            <a:r>
              <a:rPr lang="tr-TR" sz="22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ördeklerinin amino asit gereksinimleri (INRA, 1989)</a:t>
            </a:r>
            <a:endParaRPr lang="tr-TR" sz="22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10123294-8AEC-44CF-8C3C-49A14BBB3AE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7504" y="1124744"/>
            <a:ext cx="8928992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787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51521" y="620688"/>
            <a:ext cx="8568952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b="1" dirty="0">
                <a:solidFill>
                  <a:srgbClr val="FF0000"/>
                </a:solidFill>
              </a:rPr>
              <a:t>Yumurtacı Ördeklerin Besin Maddeleri İhtiyacı</a:t>
            </a:r>
          </a:p>
          <a:p>
            <a:endParaRPr lang="tr-TR" sz="2200" b="1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tr-TR" sz="2200" b="1" dirty="0"/>
              <a:t>Birkaç çalışma, yumurtlayan ördeklerin enerji ve protein ihtiyaçlarını tahmin etmeyi amaçlamıştır.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tr-TR" sz="2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tr-TR" sz="2200" b="1" dirty="0"/>
              <a:t>Yapılan bir çalışmada, yumurtacı ördekler (</a:t>
            </a:r>
            <a:r>
              <a:rPr lang="tr-TR" sz="2200" b="1" dirty="0" err="1"/>
              <a:t>Khaki</a:t>
            </a:r>
            <a:r>
              <a:rPr lang="tr-TR" sz="2200" b="1" dirty="0"/>
              <a:t> </a:t>
            </a:r>
            <a:r>
              <a:rPr lang="tr-TR" sz="2200" b="1" dirty="0" err="1"/>
              <a:t>Campbell</a:t>
            </a:r>
            <a:r>
              <a:rPr lang="tr-TR" sz="2200" b="1" dirty="0"/>
              <a:t> × </a:t>
            </a:r>
            <a:r>
              <a:rPr lang="tr-TR" sz="2200" b="1" dirty="0" err="1"/>
              <a:t>Thai</a:t>
            </a:r>
            <a:r>
              <a:rPr lang="tr-TR" sz="2200" b="1" dirty="0"/>
              <a:t> </a:t>
            </a:r>
            <a:r>
              <a:rPr lang="tr-TR" sz="2200" b="1" dirty="0" err="1"/>
              <a:t>Native</a:t>
            </a:r>
            <a:r>
              <a:rPr lang="tr-TR" sz="2200" b="1" dirty="0"/>
              <a:t>) için </a:t>
            </a:r>
          </a:p>
          <a:p>
            <a:r>
              <a:rPr lang="tr-TR" sz="2200" b="1" dirty="0"/>
              <a:t>18-37 haftalık yaşta % 16.5 HP ve 2700 </a:t>
            </a:r>
            <a:r>
              <a:rPr lang="tr-TR" sz="2200" b="1" dirty="0" err="1"/>
              <a:t>kcal</a:t>
            </a:r>
            <a:r>
              <a:rPr lang="tr-TR" sz="2200" b="1" dirty="0"/>
              <a:t>/kg ME önerilmiştir.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tr-TR" sz="2200" b="1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tr-TR" sz="2200" b="1" dirty="0"/>
              <a:t>Çin'de, yumurtlayan ördeklerin enerji ve protein gereksinimlerini karşılamak için ise 2500 </a:t>
            </a:r>
            <a:r>
              <a:rPr lang="tr-TR" sz="2200" b="1" dirty="0" err="1"/>
              <a:t>kcal</a:t>
            </a:r>
            <a:r>
              <a:rPr lang="tr-TR" sz="2200" b="1" dirty="0"/>
              <a:t>/kg ME ve % 17 HP içeren ticari olarak formüle edilmiş bir </a:t>
            </a:r>
            <a:r>
              <a:rPr lang="tr-TR" sz="2200" b="1" dirty="0" err="1"/>
              <a:t>rasyon</a:t>
            </a:r>
            <a:r>
              <a:rPr lang="tr-TR" sz="2200" b="1" dirty="0"/>
              <a:t> önerilmiştir.</a:t>
            </a:r>
          </a:p>
        </p:txBody>
      </p:sp>
    </p:spTree>
    <p:extLst>
      <p:ext uri="{BB962C8B-B14F-4D97-AF65-F5344CB8AC3E}">
        <p14:creationId xmlns:p14="http://schemas.microsoft.com/office/powerpoint/2010/main" val="2110860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79512" y="260648"/>
            <a:ext cx="8856984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2200" b="1" dirty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Besideki ve damızlık ördeklerde besin madde gereksinimleri </a:t>
            </a:r>
            <a:r>
              <a:rPr lang="tr-TR" sz="1400" b="1" dirty="0"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tr-TR" sz="1400" b="1" dirty="0" err="1">
                <a:ea typeface="Calibri" panose="020F0502020204030204" pitchFamily="34" charset="0"/>
                <a:cs typeface="Arial" panose="020B0604020202020204" pitchFamily="34" charset="0"/>
              </a:rPr>
              <a:t>Leeson</a:t>
            </a:r>
            <a:r>
              <a:rPr lang="tr-TR" sz="1400" b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400" b="1" dirty="0" err="1"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sz="1400" b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400" b="1" dirty="0" err="1">
                <a:ea typeface="Calibri" panose="020F0502020204030204" pitchFamily="34" charset="0"/>
                <a:cs typeface="Arial" panose="020B0604020202020204" pitchFamily="34" charset="0"/>
              </a:rPr>
              <a:t>Summers</a:t>
            </a:r>
            <a:r>
              <a:rPr lang="tr-TR" sz="1400" b="1" dirty="0">
                <a:ea typeface="Calibri" panose="020F0502020204030204" pitchFamily="34" charset="0"/>
                <a:cs typeface="Arial" panose="020B0604020202020204" pitchFamily="34" charset="0"/>
              </a:rPr>
              <a:t> 2008)</a:t>
            </a:r>
            <a:endParaRPr lang="tr-TR" sz="14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6914986"/>
              </p:ext>
            </p:extLst>
          </p:nvPr>
        </p:nvGraphicFramePr>
        <p:xfrm>
          <a:off x="179513" y="1000968"/>
          <a:ext cx="8712967" cy="5668397"/>
        </p:xfrm>
        <a:graphic>
          <a:graphicData uri="http://schemas.openxmlformats.org/drawingml/2006/table">
            <a:tbl>
              <a:tblPr firstRow="1" firstCol="1" bandRow="1"/>
              <a:tblGrid>
                <a:gridCol w="2448271">
                  <a:extLst>
                    <a:ext uri="{9D8B030D-6E8A-4147-A177-3AD203B41FA5}">
                      <a16:colId xmlns:a16="http://schemas.microsoft.com/office/drawing/2014/main" val="357019908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352870704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919109305"/>
                    </a:ext>
                  </a:extLst>
                </a:gridCol>
                <a:gridCol w="2025890">
                  <a:extLst>
                    <a:ext uri="{9D8B030D-6E8A-4147-A177-3AD203B41FA5}">
                      <a16:colId xmlns:a16="http://schemas.microsoft.com/office/drawing/2014/main" val="2470215428"/>
                    </a:ext>
                  </a:extLst>
                </a:gridCol>
                <a:gridCol w="1286478">
                  <a:extLst>
                    <a:ext uri="{9D8B030D-6E8A-4147-A177-3AD203B41FA5}">
                      <a16:colId xmlns:a16="http://schemas.microsoft.com/office/drawing/2014/main" val="1204119337"/>
                    </a:ext>
                  </a:extLst>
                </a:gridCol>
              </a:tblGrid>
              <a:tr h="17713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Besin maddeleri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Başlatma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(0-3 hafta)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Bitirme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(4-7 hafta)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Kısıntılı yemleme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(8-aydınlatma)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Damızlık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240030"/>
                  </a:ext>
                </a:extLst>
              </a:tr>
              <a:tr h="354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Ham protein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0992"/>
                  </a:ext>
                </a:extLst>
              </a:tr>
              <a:tr h="708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Metabolik enerji (kcal/kg)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2950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2850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3561259"/>
                  </a:ext>
                </a:extLst>
              </a:tr>
              <a:tr h="354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Kalsiyum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0.85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100544"/>
                  </a:ext>
                </a:extLst>
              </a:tr>
              <a:tr h="354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Yarar. Fosfor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0.38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0.35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0.38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803112"/>
                  </a:ext>
                </a:extLst>
              </a:tr>
              <a:tr h="354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Sodyum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799451"/>
                  </a:ext>
                </a:extLst>
              </a:tr>
              <a:tr h="354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Metiyonin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0.48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0.38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732108"/>
                  </a:ext>
                </a:extLst>
              </a:tr>
              <a:tr h="354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Met+Sistin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0.85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0.66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6875890"/>
                  </a:ext>
                </a:extLst>
              </a:tr>
              <a:tr h="354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Lisin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311458"/>
                  </a:ext>
                </a:extLst>
              </a:tr>
              <a:tr h="354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Treonin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0.78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0.55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0.48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340766"/>
                  </a:ext>
                </a:extLst>
              </a:tr>
              <a:tr h="354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Triptofan (%)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7847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105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79512" y="116632"/>
            <a:ext cx="88569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tr-TR" sz="1600" b="1" dirty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Besideki ve damızlık ördeklerde besin madde gereksinimleri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28800" y="19796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6082648" y="116632"/>
            <a:ext cx="245131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</a:pPr>
            <a:r>
              <a:rPr lang="tr-TR" sz="1300" b="1" dirty="0"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tr-TR" sz="1300" b="1" dirty="0" err="1">
                <a:ea typeface="Calibri" panose="020F0502020204030204" pitchFamily="34" charset="0"/>
                <a:cs typeface="Arial" panose="020B0604020202020204" pitchFamily="34" charset="0"/>
              </a:rPr>
              <a:t>Leeson</a:t>
            </a:r>
            <a:r>
              <a:rPr lang="tr-TR" sz="1300" b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300" b="1" dirty="0" err="1"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sz="1300" b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300" b="1" dirty="0" err="1">
                <a:ea typeface="Calibri" panose="020F0502020204030204" pitchFamily="34" charset="0"/>
                <a:cs typeface="Arial" panose="020B0604020202020204" pitchFamily="34" charset="0"/>
              </a:rPr>
              <a:t>Summers</a:t>
            </a:r>
            <a:r>
              <a:rPr lang="tr-TR" sz="1300" b="1" dirty="0">
                <a:ea typeface="Calibri" panose="020F0502020204030204" pitchFamily="34" charset="0"/>
                <a:cs typeface="Arial" panose="020B0604020202020204" pitchFamily="34" charset="0"/>
              </a:rPr>
              <a:t> 2008)</a:t>
            </a:r>
          </a:p>
        </p:txBody>
      </p:sp>
      <p:graphicFrame>
        <p:nvGraphicFramePr>
          <p:cNvPr id="8" name="Tabl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590530"/>
              </p:ext>
            </p:extLst>
          </p:nvPr>
        </p:nvGraphicFramePr>
        <p:xfrm>
          <a:off x="1331640" y="1124744"/>
          <a:ext cx="6192687" cy="5252466"/>
        </p:xfrm>
        <a:graphic>
          <a:graphicData uri="http://schemas.openxmlformats.org/drawingml/2006/table">
            <a:tbl>
              <a:tblPr firstRow="1" firstCol="1" bandRow="1"/>
              <a:tblGrid>
                <a:gridCol w="2163798">
                  <a:extLst>
                    <a:ext uri="{9D8B030D-6E8A-4147-A177-3AD203B41FA5}">
                      <a16:colId xmlns:a16="http://schemas.microsoft.com/office/drawing/2014/main" val="3906974564"/>
                    </a:ext>
                  </a:extLst>
                </a:gridCol>
                <a:gridCol w="1033086">
                  <a:extLst>
                    <a:ext uri="{9D8B030D-6E8A-4147-A177-3AD203B41FA5}">
                      <a16:colId xmlns:a16="http://schemas.microsoft.com/office/drawing/2014/main" val="3353009976"/>
                    </a:ext>
                  </a:extLst>
                </a:gridCol>
                <a:gridCol w="1031629">
                  <a:extLst>
                    <a:ext uri="{9D8B030D-6E8A-4147-A177-3AD203B41FA5}">
                      <a16:colId xmlns:a16="http://schemas.microsoft.com/office/drawing/2014/main" val="645202486"/>
                    </a:ext>
                  </a:extLst>
                </a:gridCol>
                <a:gridCol w="933274">
                  <a:extLst>
                    <a:ext uri="{9D8B030D-6E8A-4147-A177-3AD203B41FA5}">
                      <a16:colId xmlns:a16="http://schemas.microsoft.com/office/drawing/2014/main" val="679219230"/>
                    </a:ext>
                  </a:extLst>
                </a:gridCol>
                <a:gridCol w="1030900">
                  <a:extLst>
                    <a:ext uri="{9D8B030D-6E8A-4147-A177-3AD203B41FA5}">
                      <a16:colId xmlns:a16="http://schemas.microsoft.com/office/drawing/2014/main" val="21920110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Vitaminler (her kg yem için)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 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 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 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 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5961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Vitamin A (IU)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2838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Vitamin D</a:t>
                      </a:r>
                      <a:r>
                        <a:rPr lang="tr-TR" sz="1500" b="1" baseline="-25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(IU)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101428"/>
                  </a:ext>
                </a:extLst>
              </a:tr>
              <a:tr h="471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Vitamin E (IU)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8787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Vitamin K (IU)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0053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Tiamin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31409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Riboflavin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0753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Pridoksin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253295"/>
                  </a:ext>
                </a:extLst>
              </a:tr>
              <a:tr h="109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Pantotenik asit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53797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Folik asit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82433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Biotin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70026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Niasin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96803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Kolin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27529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Vitamin B12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6728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İz mineraller (her kg yem için)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 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 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 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% 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6184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Mangan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1103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Demir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73919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Bakır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90373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Çinko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26881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İyot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5520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Selenyum (mg)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229195"/>
                  </a:ext>
                </a:extLst>
              </a:tr>
            </a:tbl>
          </a:graphicData>
        </a:graphic>
      </p:graphicFrame>
      <p:graphicFrame>
        <p:nvGraphicFramePr>
          <p:cNvPr id="9" name="Tablo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691940"/>
              </p:ext>
            </p:extLst>
          </p:nvPr>
        </p:nvGraphicFramePr>
        <p:xfrm>
          <a:off x="1331640" y="635540"/>
          <a:ext cx="6192688" cy="471424"/>
        </p:xfrm>
        <a:graphic>
          <a:graphicData uri="http://schemas.openxmlformats.org/drawingml/2006/table">
            <a:tbl>
              <a:tblPr firstRow="1" firstCol="1" bandRow="1"/>
              <a:tblGrid>
                <a:gridCol w="2160240">
                  <a:extLst>
                    <a:ext uri="{9D8B030D-6E8A-4147-A177-3AD203B41FA5}">
                      <a16:colId xmlns:a16="http://schemas.microsoft.com/office/drawing/2014/main" val="58289736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117333697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7513775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191446051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16520905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Besin maddeleri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Başlatma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5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Bitirme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5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Kısıntılı yemleme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Damızlık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39094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738587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B050"/>
        </a:solidFill>
      </a:spPr>
      <a:bodyPr anchor="ctr"/>
      <a:lstStyle>
        <a:defPPr algn="ctr">
          <a:defRPr dirty="0">
            <a:solidFill>
              <a:srgbClr val="FF0000"/>
            </a:solidFill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719</Words>
  <Application>Microsoft Office PowerPoint</Application>
  <PresentationFormat>Ekran Gösterisi (4:3)</PresentationFormat>
  <Paragraphs>146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TUBITAK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fipek</dc:creator>
  <cp:lastModifiedBy>USER</cp:lastModifiedBy>
  <cp:revision>963</cp:revision>
  <dcterms:created xsi:type="dcterms:W3CDTF">2009-03-16T08:38:31Z</dcterms:created>
  <dcterms:modified xsi:type="dcterms:W3CDTF">2021-09-16T06:03:14Z</dcterms:modified>
</cp:coreProperties>
</file>