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11" r:id="rId2"/>
    <p:sldId id="612" r:id="rId3"/>
    <p:sldId id="622" r:id="rId4"/>
    <p:sldId id="623" r:id="rId5"/>
    <p:sldId id="620" r:id="rId6"/>
    <p:sldId id="624" r:id="rId7"/>
    <p:sldId id="621" r:id="rId8"/>
    <p:sldId id="629" r:id="rId9"/>
    <p:sldId id="630" r:id="rId10"/>
    <p:sldId id="631" r:id="rId11"/>
    <p:sldId id="632" r:id="rId1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5227F9B-B43B-44BF-B84A-C8C55E59B453}"/>
              </a:ext>
            </a:extLst>
          </p:cNvPr>
          <p:cNvSpPr txBox="1"/>
          <p:nvPr/>
        </p:nvSpPr>
        <p:spPr>
          <a:xfrm>
            <a:off x="143508" y="568064"/>
            <a:ext cx="8856984" cy="5453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Etlik Ördeklerin Besin Maddeleri Gereksinimi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endParaRPr lang="tr-TR" sz="10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326390" algn="l"/>
              </a:tabLst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Ördekler tüketilen enerji miktarını düzenleyebilmektedirler. Bu nedenle diyetteki enerji seviyesindeki değişikliklere tepkisizdir.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326390" algn="l"/>
              </a:tabLst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Büyüme, yüksek (3.000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ME / kg) veya düşük (2.500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ME / kg) diyet enerji seviyelerinde aynı olacaktır, ancak yem tüketimi ve yem dönüşüm oranı, düşük diyet enerji seviyesi ile yüksek diyet seviyesine göre daha yüksek olacaktır.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326390" algn="l"/>
              </a:tabLst>
            </a:pP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Scott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ve Dean'e (1991) göre, Pekin ördeği, enerji diyet seviyesi 2,300 ile 3,100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ME / kg arasında olduğunda enerji miktarını düzenleyebilmektedir.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326390" algn="l"/>
              </a:tabLst>
            </a:pP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ördeği için, enerji seviyesi değişimi aralığı 2,500 ila 3,000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/ kg arasındadır (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Leclercq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1990).</a:t>
            </a:r>
          </a:p>
        </p:txBody>
      </p:sp>
    </p:spTree>
    <p:extLst>
      <p:ext uri="{BB962C8B-B14F-4D97-AF65-F5344CB8AC3E}">
        <p14:creationId xmlns:p14="http://schemas.microsoft.com/office/powerpoint/2010/main" val="3036944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88640"/>
            <a:ext cx="842493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Ticari üretimde et tipi (Beyaz Pekin ördeği) ve yumurta tipi ördeğin (</a:t>
            </a:r>
            <a:r>
              <a:rPr lang="tr-TR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Longyan</a:t>
            </a: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ördeği) besin maddeleri gereksinimleri</a:t>
            </a:r>
            <a:endParaRPr lang="tr-TR" sz="18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873699"/>
            <a:ext cx="681037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5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9" y="936526"/>
            <a:ext cx="6753225" cy="4762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59" y="1412776"/>
            <a:ext cx="6677025" cy="5334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11560" y="223661"/>
            <a:ext cx="792088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Ticari üretimde et tipi (Beyaz Pekin ördeği) ve yumurta tipi ördeğin (</a:t>
            </a:r>
            <a:r>
              <a:rPr lang="tr-TR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Longyan</a:t>
            </a: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ördeği) besin maddeleri gereksinimleri</a:t>
            </a:r>
          </a:p>
        </p:txBody>
      </p:sp>
    </p:spTree>
    <p:extLst>
      <p:ext uri="{BB962C8B-B14F-4D97-AF65-F5344CB8AC3E}">
        <p14:creationId xmlns:p14="http://schemas.microsoft.com/office/powerpoint/2010/main" val="28890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D967057-9E97-47E0-B290-231862B9B009}"/>
              </a:ext>
            </a:extLst>
          </p:cNvPr>
          <p:cNvSpPr txBox="1"/>
          <p:nvPr/>
        </p:nvSpPr>
        <p:spPr>
          <a:xfrm>
            <a:off x="179512" y="260648"/>
            <a:ext cx="8856984" cy="2239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326390" algn="l"/>
              </a:tabLst>
            </a:pP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2.600'den 3.100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AME/kg'a enerji seviyesinin artmasının performans üzerinde olumlu, ancak vücut yağ birikimini artırarak karkas kalitesi üzerinde olumsuz bir etkiye sahip olduğunu gösterilmiştir. Bu nedenle, büyüme performansına bağlı olarak,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rasyonun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% 18 ham protein (CP) ve 3.000 </a:t>
            </a:r>
            <a:r>
              <a:rPr lang="tr-TR" sz="22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AME/kg </a:t>
            </a:r>
            <a:r>
              <a:rPr lang="tr-TR" sz="2200" b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olması önerilmiştir.</a:t>
            </a: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95536" y="2636912"/>
            <a:ext cx="8424936" cy="3865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Pekin ördeği için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26390" algn="l"/>
              </a:tabLst>
            </a:pPr>
            <a:r>
              <a:rPr lang="tr-TR" sz="2200" b="1" dirty="0" err="1">
                <a:solidFill>
                  <a:srgbClr val="0070C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Adeola</a:t>
            </a:r>
            <a:r>
              <a:rPr lang="tr-TR" sz="2200" b="1" dirty="0">
                <a:solidFill>
                  <a:srgbClr val="0070C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(2006),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başlangıç dönemi (0-2 haftalık) için 2825-2875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ME/kg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büyüme dönemi (2-6 haftalık) için 3050-3075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ME/kg içeren diyetler önermiştir.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26390" algn="l"/>
              </a:tabLst>
            </a:pPr>
            <a:r>
              <a:rPr lang="tr-TR" sz="2200" b="1" dirty="0">
                <a:solidFill>
                  <a:srgbClr val="0070C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NRC (1994) 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tavsiyeleri, başlangıç ve büyüme dönemleri için sırasıyla 2.900 ve 3.000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ME/kg'dır.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26390" algn="l"/>
              </a:tabLst>
            </a:pP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ördeği için diyet enerji seviyeleri genellikle 2800 ile 3000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kcal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ME / kg arasındadır </a:t>
            </a:r>
            <a:r>
              <a:rPr lang="tr-TR" sz="2200" b="1" dirty="0">
                <a:solidFill>
                  <a:srgbClr val="0070C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(INRA, 1989).</a:t>
            </a:r>
            <a:endParaRPr lang="tr-TR" sz="2200" b="1" dirty="0">
              <a:solidFill>
                <a:srgbClr val="0070C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58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888287D-FC52-47F2-ACE9-A20C75B325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8640960" cy="460851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A33595FB-45A4-400D-A6DB-715CA242A745}"/>
              </a:ext>
            </a:extLst>
          </p:cNvPr>
          <p:cNvSpPr txBox="1"/>
          <p:nvPr/>
        </p:nvSpPr>
        <p:spPr>
          <a:xfrm>
            <a:off x="335698" y="980728"/>
            <a:ext cx="8136904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Pekin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Ördeğinin Besin Maddeleri Gereksinimi</a:t>
            </a:r>
          </a:p>
        </p:txBody>
      </p:sp>
    </p:spTree>
    <p:extLst>
      <p:ext uri="{BB962C8B-B14F-4D97-AF65-F5344CB8AC3E}">
        <p14:creationId xmlns:p14="http://schemas.microsoft.com/office/powerpoint/2010/main" val="2067988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C7357E4A-EDAE-41E3-A845-C334F4DA51B8}"/>
              </a:ext>
            </a:extLst>
          </p:cNvPr>
          <p:cNvSpPr txBox="1"/>
          <p:nvPr/>
        </p:nvSpPr>
        <p:spPr>
          <a:xfrm>
            <a:off x="335698" y="836712"/>
            <a:ext cx="8556782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Ördeğinin Besin Maddeleri Gereksinimi (INRA, 1989)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7627C9B-91DD-4164-B768-27BB3947BE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5698" y="1340768"/>
            <a:ext cx="855678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0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836712"/>
            <a:ext cx="8784976" cy="4692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Amino asitler performans, bağışıklık, et ve yumurta kalitesi üzerindeki etkilerinden dolayı kümes hayvanlarının beslenmesinde önemli rollere sahiptir.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326390" algn="l"/>
              </a:tabLst>
            </a:pP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Metiyonin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, kümes hayvanlarının beslenmesinde ilk ana sınırlayıcı amino asittir.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Bu nedenle, Beyaz Pekin ördeklerinin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en yüksek ortalama günlük canlı ağırlık artışını elde etmek için % 0.337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Metiyonine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ihtiyacı vardır,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ancak bu miktar, en yüksek göğüs eti oranını elde etmek için     % 0.339 ya ayarlanabilir (3-7 haftalık yaş döneminde).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326390" algn="l"/>
              </a:tabLst>
            </a:pP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Lizin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ikinci ve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treonin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de üçüncü sınırlayıcı amino asittir.</a:t>
            </a: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8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ECB3FCF9-97B1-44A8-AF33-E6FDF537ABA2}"/>
              </a:ext>
            </a:extLst>
          </p:cNvPr>
          <p:cNvSpPr txBox="1"/>
          <p:nvPr/>
        </p:nvSpPr>
        <p:spPr>
          <a:xfrm>
            <a:off x="107504" y="620688"/>
            <a:ext cx="87849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amino asit gereksinimleri (INRA, 1989)</a:t>
            </a:r>
            <a:endParaRPr lang="tr-TR" sz="22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0123294-8AEC-44CF-8C3C-49A14BBB3A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92899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87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1" y="620688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>
                <a:solidFill>
                  <a:srgbClr val="FF0000"/>
                </a:solidFill>
              </a:rPr>
              <a:t>Yumurtacı Ördeklerin Besin Maddeleri İhtiyacı</a:t>
            </a:r>
          </a:p>
          <a:p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/>
              <a:t>Birkaç çalışma, yumurtlayan ördeklerin enerji ve protein ihtiyaçlarını tahmin etmeyi amaçlamıştır.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tr-TR" sz="22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200" b="1" dirty="0"/>
              <a:t>Yapılan bir çalışmada, yumurtacı ördekler (</a:t>
            </a:r>
            <a:r>
              <a:rPr lang="tr-TR" sz="2200" b="1" dirty="0" err="1"/>
              <a:t>Khaki</a:t>
            </a:r>
            <a:r>
              <a:rPr lang="tr-TR" sz="2200" b="1" dirty="0"/>
              <a:t> </a:t>
            </a:r>
            <a:r>
              <a:rPr lang="tr-TR" sz="2200" b="1" dirty="0" err="1"/>
              <a:t>Campbell</a:t>
            </a:r>
            <a:r>
              <a:rPr lang="tr-TR" sz="2200" b="1" dirty="0"/>
              <a:t> × </a:t>
            </a:r>
            <a:r>
              <a:rPr lang="tr-TR" sz="2200" b="1" dirty="0" err="1"/>
              <a:t>Thai</a:t>
            </a:r>
            <a:r>
              <a:rPr lang="tr-TR" sz="2200" b="1" dirty="0"/>
              <a:t> </a:t>
            </a:r>
            <a:r>
              <a:rPr lang="tr-TR" sz="2200" b="1" dirty="0" err="1"/>
              <a:t>Native</a:t>
            </a:r>
            <a:r>
              <a:rPr lang="tr-TR" sz="2200" b="1" dirty="0"/>
              <a:t>) için </a:t>
            </a:r>
          </a:p>
          <a:p>
            <a:r>
              <a:rPr lang="tr-TR" sz="2200" b="1" dirty="0"/>
              <a:t>18-37 haftalık yaşta % 16.5 HP ve 2700 </a:t>
            </a:r>
            <a:r>
              <a:rPr lang="tr-TR" sz="2200" b="1" dirty="0" err="1"/>
              <a:t>kcal</a:t>
            </a:r>
            <a:r>
              <a:rPr lang="tr-TR" sz="2200" b="1" dirty="0"/>
              <a:t>/kg ME önerilmiştir.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tr-TR" sz="2200" b="1" dirty="0"/>
              <a:t>Çin'de, yumurtlayan ördeklerin enerji ve protein gereksinimlerini karşılamak için ise 2500 </a:t>
            </a:r>
            <a:r>
              <a:rPr lang="tr-TR" sz="2200" b="1" dirty="0" err="1"/>
              <a:t>kcal</a:t>
            </a:r>
            <a:r>
              <a:rPr lang="tr-TR" sz="2200" b="1" dirty="0"/>
              <a:t>/kg ME ve % 17 HP içeren ticari olarak formüle edilmiş bir </a:t>
            </a:r>
            <a:r>
              <a:rPr lang="tr-TR" sz="2200" b="1" dirty="0" err="1"/>
              <a:t>rasyon</a:t>
            </a:r>
            <a:r>
              <a:rPr lang="tr-TR" sz="2200" b="1" dirty="0"/>
              <a:t> önerilmiştir.</a:t>
            </a:r>
          </a:p>
        </p:txBody>
      </p:sp>
    </p:spTree>
    <p:extLst>
      <p:ext uri="{BB962C8B-B14F-4D97-AF65-F5344CB8AC3E}">
        <p14:creationId xmlns:p14="http://schemas.microsoft.com/office/powerpoint/2010/main" val="2110860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60648"/>
            <a:ext cx="8856984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Besideki ve damızlık ördeklerde besin madde gereksinimleri 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  <a:endParaRPr lang="tr-TR" sz="14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914986"/>
              </p:ext>
            </p:extLst>
          </p:nvPr>
        </p:nvGraphicFramePr>
        <p:xfrm>
          <a:off x="179513" y="1000968"/>
          <a:ext cx="8712967" cy="5668397"/>
        </p:xfrm>
        <a:graphic>
          <a:graphicData uri="http://schemas.openxmlformats.org/drawingml/2006/table">
            <a:tbl>
              <a:tblPr firstRow="1" firstCol="1" bandRow="1"/>
              <a:tblGrid>
                <a:gridCol w="2448271">
                  <a:extLst>
                    <a:ext uri="{9D8B030D-6E8A-4147-A177-3AD203B41FA5}">
                      <a16:colId xmlns:a16="http://schemas.microsoft.com/office/drawing/2014/main" val="357019908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35287070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919109305"/>
                    </a:ext>
                  </a:extLst>
                </a:gridCol>
                <a:gridCol w="2025890">
                  <a:extLst>
                    <a:ext uri="{9D8B030D-6E8A-4147-A177-3AD203B41FA5}">
                      <a16:colId xmlns:a16="http://schemas.microsoft.com/office/drawing/2014/main" val="2470215428"/>
                    </a:ext>
                  </a:extLst>
                </a:gridCol>
                <a:gridCol w="1286478">
                  <a:extLst>
                    <a:ext uri="{9D8B030D-6E8A-4147-A177-3AD203B41FA5}">
                      <a16:colId xmlns:a16="http://schemas.microsoft.com/office/drawing/2014/main" val="1204119337"/>
                    </a:ext>
                  </a:extLst>
                </a:gridCol>
              </a:tblGrid>
              <a:tr h="1771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(0-3 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(4-7 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(8-aydınlatma)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240030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Ham protein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0992"/>
                  </a:ext>
                </a:extLst>
              </a:tr>
              <a:tr h="708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Metabolik enerji (kcal/kg)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561259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Kalsiyum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00544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Yarar. Fosfor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803112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Sodyum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99451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Metiyonin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732108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Met+Sistin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875890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311458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40766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Triptofan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847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5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16632"/>
            <a:ext cx="885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r-TR" sz="16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Besideki ve damızlık ördeklerde besin madde gereksinimleri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28800" y="1979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082648" y="116632"/>
            <a:ext cx="24513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</a:pP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590530"/>
              </p:ext>
            </p:extLst>
          </p:nvPr>
        </p:nvGraphicFramePr>
        <p:xfrm>
          <a:off x="1331640" y="1124744"/>
          <a:ext cx="6192687" cy="5252466"/>
        </p:xfrm>
        <a:graphic>
          <a:graphicData uri="http://schemas.openxmlformats.org/drawingml/2006/table">
            <a:tbl>
              <a:tblPr firstRow="1" firstCol="1" bandRow="1"/>
              <a:tblGrid>
                <a:gridCol w="2163798">
                  <a:extLst>
                    <a:ext uri="{9D8B030D-6E8A-4147-A177-3AD203B41FA5}">
                      <a16:colId xmlns:a16="http://schemas.microsoft.com/office/drawing/2014/main" val="3906974564"/>
                    </a:ext>
                  </a:extLst>
                </a:gridCol>
                <a:gridCol w="1033086">
                  <a:extLst>
                    <a:ext uri="{9D8B030D-6E8A-4147-A177-3AD203B41FA5}">
                      <a16:colId xmlns:a16="http://schemas.microsoft.com/office/drawing/2014/main" val="3353009976"/>
                    </a:ext>
                  </a:extLst>
                </a:gridCol>
                <a:gridCol w="1031629">
                  <a:extLst>
                    <a:ext uri="{9D8B030D-6E8A-4147-A177-3AD203B41FA5}">
                      <a16:colId xmlns:a16="http://schemas.microsoft.com/office/drawing/2014/main" val="645202486"/>
                    </a:ext>
                  </a:extLst>
                </a:gridCol>
                <a:gridCol w="933274">
                  <a:extLst>
                    <a:ext uri="{9D8B030D-6E8A-4147-A177-3AD203B41FA5}">
                      <a16:colId xmlns:a16="http://schemas.microsoft.com/office/drawing/2014/main" val="679219230"/>
                    </a:ext>
                  </a:extLst>
                </a:gridCol>
                <a:gridCol w="1030900">
                  <a:extLst>
                    <a:ext uri="{9D8B030D-6E8A-4147-A177-3AD203B41FA5}">
                      <a16:colId xmlns:a16="http://schemas.microsoft.com/office/drawing/2014/main" val="21920110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596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A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283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D</a:t>
                      </a:r>
                      <a:r>
                        <a:rPr lang="tr-TR" sz="15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101428"/>
                  </a:ext>
                </a:extLst>
              </a:tr>
              <a:tr h="47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E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878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K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005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Tiamin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140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Riboflavin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5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Pridoksin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253295"/>
                  </a:ext>
                </a:extLst>
              </a:tr>
              <a:tr h="109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Pantotenik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379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243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Biotin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002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Niasin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680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Kolin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752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B12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67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İz mineraller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618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Mangan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10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Demir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391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Bakır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37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Çinko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688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İyot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552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Selenyum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229195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691940"/>
              </p:ext>
            </p:extLst>
          </p:nvPr>
        </p:nvGraphicFramePr>
        <p:xfrm>
          <a:off x="1331640" y="635540"/>
          <a:ext cx="6192688" cy="471424"/>
        </p:xfrm>
        <a:graphic>
          <a:graphicData uri="http://schemas.openxmlformats.org/drawingml/2006/table">
            <a:tbl>
              <a:tblPr firstRow="1" firstCol="1" bandRow="1"/>
              <a:tblGrid>
                <a:gridCol w="2160240">
                  <a:extLst>
                    <a:ext uri="{9D8B030D-6E8A-4147-A177-3AD203B41FA5}">
                      <a16:colId xmlns:a16="http://schemas.microsoft.com/office/drawing/2014/main" val="58289736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17333697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51377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1446051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6520905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5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5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909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38587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719</Words>
  <Application>Microsoft Office PowerPoint</Application>
  <PresentationFormat>Ekran Gösterisi (4:3)</PresentationFormat>
  <Paragraphs>146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2021-09-16T06:03:14Z</dcterms:modified>
</cp:coreProperties>
</file>