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382" r:id="rId3"/>
    <p:sldId id="402" r:id="rId4"/>
    <p:sldId id="383" r:id="rId5"/>
    <p:sldId id="384" r:id="rId6"/>
    <p:sldId id="388" r:id="rId7"/>
    <p:sldId id="399" r:id="rId8"/>
    <p:sldId id="391" r:id="rId9"/>
    <p:sldId id="427" r:id="rId10"/>
    <p:sldId id="411" r:id="rId11"/>
    <p:sldId id="428" r:id="rId12"/>
    <p:sldId id="429" r:id="rId13"/>
    <p:sldId id="430" r:id="rId14"/>
    <p:sldId id="431" r:id="rId15"/>
    <p:sldId id="433" r:id="rId16"/>
    <p:sldId id="432" r:id="rId17"/>
    <p:sldId id="404" r:id="rId18"/>
    <p:sldId id="405" r:id="rId19"/>
    <p:sldId id="268" r:id="rId20"/>
    <p:sldId id="406" r:id="rId21"/>
    <p:sldId id="408" r:id="rId22"/>
    <p:sldId id="407" r:id="rId23"/>
    <p:sldId id="409" r:id="rId24"/>
    <p:sldId id="410" r:id="rId25"/>
    <p:sldId id="312" r:id="rId26"/>
    <p:sldId id="319" r:id="rId27"/>
    <p:sldId id="327" r:id="rId28"/>
    <p:sldId id="328" r:id="rId29"/>
    <p:sldId id="330" r:id="rId30"/>
    <p:sldId id="303" r:id="rId31"/>
    <p:sldId id="320" r:id="rId32"/>
    <p:sldId id="310" r:id="rId33"/>
    <p:sldId id="340" r:id="rId34"/>
    <p:sldId id="341" r:id="rId35"/>
    <p:sldId id="335" r:id="rId36"/>
    <p:sldId id="425" r:id="rId37"/>
    <p:sldId id="414" r:id="rId38"/>
    <p:sldId id="334" r:id="rId39"/>
    <p:sldId id="415" r:id="rId40"/>
    <p:sldId id="343" r:id="rId41"/>
    <p:sldId id="336" r:id="rId42"/>
    <p:sldId id="337" r:id="rId43"/>
    <p:sldId id="344" r:id="rId44"/>
    <p:sldId id="417" r:id="rId45"/>
    <p:sldId id="418" r:id="rId46"/>
    <p:sldId id="434" r:id="rId47"/>
    <p:sldId id="339" r:id="rId48"/>
    <p:sldId id="331" r:id="rId49"/>
    <p:sldId id="416" r:id="rId50"/>
    <p:sldId id="357" r:id="rId51"/>
    <p:sldId id="368" r:id="rId52"/>
    <p:sldId id="369" r:id="rId53"/>
    <p:sldId id="348" r:id="rId54"/>
    <p:sldId id="412" r:id="rId55"/>
    <p:sldId id="372" r:id="rId56"/>
    <p:sldId id="347" r:id="rId57"/>
    <p:sldId id="438" r:id="rId58"/>
    <p:sldId id="360" r:id="rId59"/>
    <p:sldId id="436" r:id="rId60"/>
    <p:sldId id="421" r:id="rId61"/>
    <p:sldId id="362" r:id="rId62"/>
    <p:sldId id="437" r:id="rId63"/>
    <p:sldId id="435" r:id="rId64"/>
    <p:sldId id="366" r:id="rId65"/>
    <p:sldId id="420" r:id="rId66"/>
    <p:sldId id="373" r:id="rId67"/>
    <p:sldId id="361" r:id="rId68"/>
    <p:sldId id="377" r:id="rId69"/>
    <p:sldId id="378" r:id="rId70"/>
    <p:sldId id="379" r:id="rId71"/>
    <p:sldId id="439" r:id="rId72"/>
    <p:sldId id="442" r:id="rId73"/>
    <p:sldId id="426" r:id="rId74"/>
    <p:sldId id="440" r:id="rId75"/>
    <p:sldId id="446" r:id="rId76"/>
    <p:sldId id="444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20384C"/>
    <a:srgbClr val="D20055"/>
    <a:srgbClr val="4A3A34"/>
    <a:srgbClr val="3127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3" autoAdjust="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562E-B561-4751-B041-C0175744C63B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CFD1-8F1C-45D3-9ADD-A31931FFF22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CFD1-8F1C-45D3-9ADD-A31931FFF223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BA65-C8F3-4200-8B86-9B151D86368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E220-67B8-494D-AB57-C334FDDD910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CD2D3A-2D8F-4826-9DC9-E648A43CCC2F}" type="datetimeFigureOut">
              <a:rPr lang="tr-TR" smtClean="0"/>
              <a:pPr/>
              <a:t>14.11.2016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5E7315-CC3C-46A2-888E-C89073C182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negrain.files.wordpress.com/2007/04/eyeball1-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3672408" cy="533400"/>
          </a:xfrm>
        </p:spPr>
        <p:txBody>
          <a:bodyPr>
            <a:normAutofit/>
          </a:bodyPr>
          <a:lstStyle/>
          <a:p>
            <a:pPr algn="ctr"/>
            <a:r>
              <a:rPr lang="tr-TR" sz="2200" b="1" dirty="0" smtClean="0">
                <a:solidFill>
                  <a:srgbClr val="002060"/>
                </a:solidFill>
              </a:rPr>
              <a:t>Dr. Nilgün Çakar</a:t>
            </a:r>
            <a:endParaRPr lang="tr-TR" sz="2200" b="1" dirty="0">
              <a:solidFill>
                <a:srgbClr val="00206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11560" y="2105561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Sistemik Bağ Dokusu Hastalıklarına</a:t>
            </a:r>
          </a:p>
          <a:p>
            <a:pPr algn="ctr"/>
            <a:r>
              <a:rPr lang="tr-T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Tanısal Yaklaşım</a:t>
            </a:r>
            <a:endParaRPr lang="tr-TR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0118" y="142852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Cilt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643042" y="1285860"/>
            <a:ext cx="4114800" cy="4937760"/>
          </a:xfrm>
          <a:noFill/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sz="2400" dirty="0" err="1" smtClean="0"/>
              <a:t>Eritem</a:t>
            </a:r>
            <a:endParaRPr lang="tr-TR" sz="2400" dirty="0" smtClean="0"/>
          </a:p>
          <a:p>
            <a:r>
              <a:rPr lang="tr-TR" sz="2400" dirty="0" err="1" smtClean="0"/>
              <a:t>Malar</a:t>
            </a:r>
            <a:r>
              <a:rPr lang="tr-TR" sz="2400" dirty="0" smtClean="0"/>
              <a:t> </a:t>
            </a:r>
            <a:r>
              <a:rPr lang="tr-TR" sz="2400" dirty="0" err="1" smtClean="0"/>
              <a:t>rash</a:t>
            </a:r>
            <a:endParaRPr lang="tr-TR" sz="2400" dirty="0" smtClean="0"/>
          </a:p>
          <a:p>
            <a:r>
              <a:rPr lang="tr-TR" sz="2400" dirty="0" err="1" smtClean="0"/>
              <a:t>Heliotrop</a:t>
            </a:r>
            <a:r>
              <a:rPr lang="tr-TR" sz="2400" dirty="0" smtClean="0"/>
              <a:t> </a:t>
            </a:r>
            <a:r>
              <a:rPr lang="tr-TR" sz="2400" dirty="0" err="1" smtClean="0"/>
              <a:t>rash</a:t>
            </a:r>
            <a:endParaRPr lang="tr-TR" sz="2400" dirty="0" smtClean="0"/>
          </a:p>
          <a:p>
            <a:r>
              <a:rPr lang="tr-TR" sz="2400" dirty="0" err="1" smtClean="0"/>
              <a:t>Gottron</a:t>
            </a:r>
            <a:r>
              <a:rPr lang="tr-TR" sz="2400" dirty="0" smtClean="0"/>
              <a:t> </a:t>
            </a:r>
            <a:r>
              <a:rPr lang="tr-TR" sz="2400" dirty="0" err="1" smtClean="0"/>
              <a:t>papülleri</a:t>
            </a:r>
            <a:endParaRPr lang="tr-TR" sz="2400" dirty="0" smtClean="0"/>
          </a:p>
          <a:p>
            <a:r>
              <a:rPr lang="tr-TR" sz="2400" dirty="0" err="1" smtClean="0"/>
              <a:t>Eritema</a:t>
            </a:r>
            <a:r>
              <a:rPr lang="tr-TR" sz="2400" dirty="0" smtClean="0"/>
              <a:t> </a:t>
            </a:r>
            <a:r>
              <a:rPr lang="tr-TR" sz="2400" dirty="0" err="1" smtClean="0"/>
              <a:t>nodosum</a:t>
            </a:r>
            <a:endParaRPr lang="tr-TR" sz="2400" dirty="0" smtClean="0"/>
          </a:p>
          <a:p>
            <a:r>
              <a:rPr lang="tr-TR" sz="2400" dirty="0" err="1" smtClean="0"/>
              <a:t>Purpura</a:t>
            </a:r>
            <a:r>
              <a:rPr lang="tr-TR" sz="2400" dirty="0" smtClean="0"/>
              <a:t>, </a:t>
            </a:r>
            <a:r>
              <a:rPr lang="tr-TR" sz="2400" dirty="0" err="1" smtClean="0"/>
              <a:t>peteşi</a:t>
            </a:r>
            <a:r>
              <a:rPr lang="tr-TR" sz="2400" dirty="0" smtClean="0"/>
              <a:t>, ülser</a:t>
            </a:r>
          </a:p>
          <a:p>
            <a:r>
              <a:rPr lang="tr-TR" sz="2400" dirty="0" err="1" smtClean="0"/>
              <a:t>Livedo</a:t>
            </a:r>
            <a:r>
              <a:rPr lang="tr-TR" sz="2400" dirty="0" smtClean="0"/>
              <a:t> </a:t>
            </a:r>
            <a:r>
              <a:rPr lang="tr-TR" sz="2400" dirty="0" err="1" smtClean="0"/>
              <a:t>retikülaris</a:t>
            </a:r>
            <a:endParaRPr lang="tr-TR" sz="2400" dirty="0" smtClean="0"/>
          </a:p>
          <a:p>
            <a:r>
              <a:rPr lang="tr-TR" sz="2400" dirty="0" err="1" smtClean="0"/>
              <a:t>Alopesi</a:t>
            </a:r>
            <a:endParaRPr lang="tr-TR" sz="2400" dirty="0" smtClean="0"/>
          </a:p>
          <a:p>
            <a:r>
              <a:rPr lang="tr-TR" sz="2400" dirty="0" err="1" smtClean="0"/>
              <a:t>Morphea</a:t>
            </a:r>
            <a:endParaRPr lang="tr-TR" sz="2400" dirty="0" smtClean="0"/>
          </a:p>
          <a:p>
            <a:r>
              <a:rPr lang="tr-TR" sz="2400" dirty="0" err="1" smtClean="0"/>
              <a:t>Cillte</a:t>
            </a:r>
            <a:r>
              <a:rPr lang="tr-TR" sz="2400" dirty="0" smtClean="0"/>
              <a:t> </a:t>
            </a:r>
            <a:r>
              <a:rPr lang="tr-TR" sz="2400" dirty="0" err="1" smtClean="0"/>
              <a:t>serteşme</a:t>
            </a:r>
            <a:r>
              <a:rPr lang="tr-TR" sz="2400" dirty="0" smtClean="0"/>
              <a:t>, ödem</a:t>
            </a:r>
          </a:p>
          <a:p>
            <a:r>
              <a:rPr lang="tr-TR" sz="2400" dirty="0" smtClean="0"/>
              <a:t>Lineer </a:t>
            </a:r>
            <a:r>
              <a:rPr lang="tr-TR" sz="2400" dirty="0" err="1" smtClean="0"/>
              <a:t>skleroderma</a:t>
            </a:r>
            <a:endParaRPr lang="tr-TR" sz="2400" dirty="0" smtClean="0"/>
          </a:p>
          <a:p>
            <a:r>
              <a:rPr lang="tr-TR" sz="2400" dirty="0" err="1" smtClean="0"/>
              <a:t>Raynoud</a:t>
            </a:r>
            <a:r>
              <a:rPr lang="tr-TR" sz="2400" dirty="0" smtClean="0"/>
              <a:t> fenomeni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Malar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raş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48530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smtClean="0"/>
              <a:t>SLE, JDM </a:t>
            </a:r>
          </a:p>
          <a:p>
            <a:pPr>
              <a:buNone/>
            </a:pPr>
            <a:r>
              <a:rPr lang="tr-TR" sz="2200" dirty="0" smtClean="0"/>
              <a:t>    </a:t>
            </a:r>
            <a:r>
              <a:rPr lang="tr-TR" sz="2200" dirty="0" err="1" smtClean="0"/>
              <a:t>SLE’de</a:t>
            </a:r>
            <a:r>
              <a:rPr lang="tr-TR" sz="2200" dirty="0" smtClean="0"/>
              <a:t> </a:t>
            </a:r>
            <a:r>
              <a:rPr lang="tr-TR" sz="2200" dirty="0" err="1" smtClean="0"/>
              <a:t>nazolabial</a:t>
            </a:r>
            <a:r>
              <a:rPr lang="tr-TR" sz="2200" dirty="0" smtClean="0"/>
              <a:t> oluk korunur</a:t>
            </a:r>
          </a:p>
          <a:p>
            <a:pPr>
              <a:buNone/>
            </a:pPr>
            <a:r>
              <a:rPr lang="tr-TR" sz="2200" dirty="0" smtClean="0"/>
              <a:t>	(Kelebek </a:t>
            </a:r>
            <a:r>
              <a:rPr lang="tr-TR" sz="2200" dirty="0" err="1" smtClean="0"/>
              <a:t>raş</a:t>
            </a:r>
            <a:r>
              <a:rPr lang="tr-TR" sz="2200" dirty="0" smtClean="0"/>
              <a:t> 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</a:t>
            </a:r>
          </a:p>
          <a:p>
            <a:pPr>
              <a:buNone/>
            </a:pPr>
            <a:r>
              <a:rPr lang="tr-TR" sz="2200" dirty="0" smtClean="0"/>
              <a:t>	Güneş yanığı,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Parvovirus</a:t>
            </a:r>
            <a:r>
              <a:rPr lang="tr-TR" sz="2200" dirty="0" smtClean="0"/>
              <a:t> B19 enfeksiyonu (5. hastalık),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 hastalığı</a:t>
            </a:r>
          </a:p>
          <a:p>
            <a:endParaRPr lang="tr-TR" dirty="0"/>
          </a:p>
        </p:txBody>
      </p:sp>
      <p:pic>
        <p:nvPicPr>
          <p:cNvPr id="88066" name="Picture 2" descr="Hva er behandlingen for Lupus hudirritasjo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846090" cy="2286016"/>
          </a:xfrm>
          <a:prstGeom prst="rect">
            <a:avLst/>
          </a:prstGeom>
          <a:noFill/>
        </p:spPr>
      </p:pic>
      <p:pic>
        <p:nvPicPr>
          <p:cNvPr id="6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97024"/>
            <a:ext cx="2824166" cy="239591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5715008" y="585789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JDM </a:t>
            </a:r>
            <a:r>
              <a:rPr lang="tr-TR" sz="1600" dirty="0" err="1" smtClean="0">
                <a:solidFill>
                  <a:schemeClr val="bg1"/>
                </a:solidFill>
              </a:rPr>
              <a:t>Heliotrop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raş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86446" y="342900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SLE </a:t>
            </a:r>
            <a:r>
              <a:rPr lang="tr-TR" sz="1600" dirty="0" err="1" smtClean="0">
                <a:solidFill>
                  <a:schemeClr val="bg1"/>
                </a:solidFill>
              </a:rPr>
              <a:t>malar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raş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Oral Ülserler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2148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sz="2200" dirty="0" smtClean="0"/>
          </a:p>
          <a:p>
            <a:r>
              <a:rPr lang="tr-TR" sz="2200" dirty="0" smtClean="0"/>
              <a:t>SLE, Behçet hastalığı </a:t>
            </a:r>
          </a:p>
          <a:p>
            <a:pPr>
              <a:buNone/>
            </a:pPr>
            <a:r>
              <a:rPr lang="tr-TR" sz="2200" dirty="0" smtClean="0"/>
              <a:t>	(Behçet hastalığında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genital</a:t>
            </a:r>
            <a:r>
              <a:rPr lang="tr-TR" sz="2200" dirty="0" smtClean="0"/>
              <a:t> ülserlerde olur)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 	</a:t>
            </a:r>
          </a:p>
          <a:p>
            <a:r>
              <a:rPr lang="tr-TR" sz="2200" dirty="0" smtClean="0"/>
              <a:t>HSV </a:t>
            </a:r>
            <a:r>
              <a:rPr lang="tr-TR" sz="2200" dirty="0" err="1" smtClean="0"/>
              <a:t>infeksiyonu</a:t>
            </a:r>
            <a:r>
              <a:rPr lang="tr-TR" sz="2200" dirty="0" smtClean="0"/>
              <a:t>, PFAPA sendromu</a:t>
            </a:r>
          </a:p>
          <a:p>
            <a:endParaRPr lang="tr-TR" dirty="0"/>
          </a:p>
        </p:txBody>
      </p:sp>
      <p:pic>
        <p:nvPicPr>
          <p:cNvPr id="87042" name="Picture 2" descr="mouth ulcers in lupu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4286280" cy="282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Purpurik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raş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472518" cy="39376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hastalıklarda;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 (ANCA ilişkili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HSP)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Meningokoksemi</a:t>
            </a:r>
            <a:r>
              <a:rPr lang="tr-TR" sz="2200" dirty="0" smtClean="0"/>
              <a:t>, </a:t>
            </a:r>
            <a:r>
              <a:rPr lang="tr-TR" sz="2200" dirty="0" err="1" smtClean="0"/>
              <a:t>trombositopeni</a:t>
            </a:r>
            <a:r>
              <a:rPr lang="tr-TR" sz="2200" dirty="0" smtClean="0"/>
              <a:t>, pıhtılaşma </a:t>
            </a:r>
            <a:r>
              <a:rPr lang="tr-TR" sz="2200" dirty="0" err="1" smtClean="0"/>
              <a:t>pozuklukları</a:t>
            </a:r>
            <a:endParaRPr lang="tr-TR" sz="2200" dirty="0" smtClean="0"/>
          </a:p>
        </p:txBody>
      </p:sp>
      <p:pic>
        <p:nvPicPr>
          <p:cNvPr id="4" name="Picture 2" descr="F:\Resimlerim-kopya\jdm\hastalar\DSC0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785926"/>
            <a:ext cx="3428994" cy="25717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1618" name="AutoShape 2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620" name="AutoShape 4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622" name="AutoShape 6" descr="meningokoksemi purpur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Gottron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papülleri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4937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Juvenil</a:t>
            </a:r>
            <a:r>
              <a:rPr lang="tr-TR" sz="2200" dirty="0" smtClean="0"/>
              <a:t> </a:t>
            </a:r>
            <a:r>
              <a:rPr lang="tr-TR" sz="2200" dirty="0" err="1" smtClean="0"/>
              <a:t>dermatomyozit</a:t>
            </a:r>
            <a:r>
              <a:rPr lang="tr-TR" sz="2200" dirty="0" smtClean="0"/>
              <a:t> </a:t>
            </a:r>
          </a:p>
          <a:p>
            <a:pPr>
              <a:buNone/>
            </a:pPr>
            <a:r>
              <a:rPr lang="tr-TR" sz="2200" dirty="0" smtClean="0"/>
              <a:t>	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hastalıklarda;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Psoriazis</a:t>
            </a:r>
            <a:r>
              <a:rPr lang="tr-TR" sz="2200" dirty="0" smtClean="0"/>
              <a:t>, </a:t>
            </a:r>
            <a:r>
              <a:rPr lang="tr-TR" sz="2200" dirty="0" err="1" smtClean="0"/>
              <a:t>egzema</a:t>
            </a:r>
            <a:endParaRPr lang="tr-TR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34361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2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857364"/>
            <a:ext cx="2643524" cy="265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14818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err="1" smtClean="0"/>
              <a:t>Alopesi</a:t>
            </a:r>
            <a:r>
              <a:rPr lang="tr-TR" sz="2200" dirty="0" smtClean="0"/>
              <a:t> : SLE, </a:t>
            </a:r>
            <a:r>
              <a:rPr lang="tr-TR" sz="2200" dirty="0" err="1" smtClean="0"/>
              <a:t>skleroderma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Raynaud</a:t>
            </a:r>
            <a:r>
              <a:rPr lang="tr-TR" sz="2200" dirty="0" smtClean="0"/>
              <a:t> fenomeni: </a:t>
            </a:r>
            <a:r>
              <a:rPr lang="tr-TR" sz="2200" dirty="0" err="1" smtClean="0"/>
              <a:t>Primer</a:t>
            </a:r>
            <a:r>
              <a:rPr lang="tr-TR" sz="2200" dirty="0" smtClean="0"/>
              <a:t> RF,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, SLE, MKDH, </a:t>
            </a:r>
            <a:r>
              <a:rPr lang="tr-TR" sz="2200" dirty="0" err="1" smtClean="0"/>
              <a:t>overlap</a:t>
            </a:r>
            <a:r>
              <a:rPr lang="tr-TR" sz="2200" dirty="0" smtClean="0"/>
              <a:t> sendromlar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Periungual</a:t>
            </a:r>
            <a:r>
              <a:rPr lang="tr-TR" sz="2200" dirty="0" smtClean="0"/>
              <a:t> </a:t>
            </a:r>
            <a:r>
              <a:rPr lang="tr-TR" sz="2200" dirty="0" err="1" smtClean="0"/>
              <a:t>telenjiektazi</a:t>
            </a:r>
            <a:r>
              <a:rPr lang="tr-TR" sz="2200" dirty="0" smtClean="0"/>
              <a:t>: JDM,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Fotosensitivite</a:t>
            </a:r>
            <a:r>
              <a:rPr lang="tr-TR" sz="2200" dirty="0" smtClean="0"/>
              <a:t> (SLE, JDM, ilaç)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Artrit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2948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JIA (6 haftadan uzun süren </a:t>
            </a:r>
            <a:r>
              <a:rPr lang="tr-TR" sz="2200" dirty="0" err="1" smtClean="0"/>
              <a:t>artrit</a:t>
            </a:r>
            <a:r>
              <a:rPr lang="tr-TR" sz="2200" dirty="0" smtClean="0"/>
              <a:t>) </a:t>
            </a:r>
          </a:p>
          <a:p>
            <a:pPr>
              <a:buNone/>
            </a:pPr>
            <a:r>
              <a:rPr lang="tr-TR" sz="2200" dirty="0" smtClean="0"/>
              <a:t>	SLE,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ARA, reaktif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 (akut)</a:t>
            </a:r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Romatizmal</a:t>
            </a:r>
            <a:r>
              <a:rPr lang="tr-TR" sz="2200" dirty="0" smtClean="0"/>
              <a:t> olmayan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;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Postviral</a:t>
            </a:r>
            <a:r>
              <a:rPr lang="tr-TR" sz="2200" dirty="0" smtClean="0"/>
              <a:t>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, reaktif </a:t>
            </a:r>
            <a:r>
              <a:rPr lang="tr-TR" sz="2200" dirty="0" err="1" smtClean="0"/>
              <a:t>artritler</a:t>
            </a:r>
            <a:r>
              <a:rPr lang="tr-TR" sz="2200" dirty="0" smtClean="0"/>
              <a:t>, travma,  enfeksiyon, </a:t>
            </a:r>
            <a:r>
              <a:rPr lang="tr-TR" sz="2200" dirty="0" err="1" smtClean="0"/>
              <a:t>lyme</a:t>
            </a:r>
            <a:r>
              <a:rPr lang="tr-TR" sz="2200" dirty="0" smtClean="0"/>
              <a:t>, 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, </a:t>
            </a:r>
            <a:r>
              <a:rPr lang="tr-TR" sz="2200" dirty="0" err="1" smtClean="0"/>
              <a:t>maligniteler</a:t>
            </a:r>
            <a:endParaRPr lang="tr-TR" dirty="0"/>
          </a:p>
        </p:txBody>
      </p:sp>
      <p:pic>
        <p:nvPicPr>
          <p:cNvPr id="4" name="Picture 3" descr="SL371175"/>
          <p:cNvPicPr>
            <a:picLocks noChangeAspect="1" noChangeArrowheads="1"/>
          </p:cNvPicPr>
          <p:nvPr/>
        </p:nvPicPr>
        <p:blipFill>
          <a:blip r:embed="rId2" cstate="print"/>
          <a:srcRect l="3676" r="13235"/>
          <a:stretch>
            <a:fillRect/>
          </a:stretch>
        </p:blipFill>
        <p:spPr>
          <a:xfrm>
            <a:off x="5715008" y="928670"/>
            <a:ext cx="3143272" cy="289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829576" cy="29241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Yaygın </a:t>
            </a:r>
            <a:r>
              <a:rPr lang="tr-TR" sz="2200" dirty="0" err="1" smtClean="0"/>
              <a:t>lenfadenopati</a:t>
            </a:r>
            <a:r>
              <a:rPr lang="tr-TR" sz="2200" dirty="0" smtClean="0"/>
              <a:t>: SLE, </a:t>
            </a:r>
            <a:r>
              <a:rPr lang="tr-TR" sz="2200" dirty="0" err="1" smtClean="0"/>
              <a:t>poliartiküler</a:t>
            </a:r>
            <a:r>
              <a:rPr lang="tr-TR" sz="2200" dirty="0" smtClean="0"/>
              <a:t> JİA, sistemik JİA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smtClean="0"/>
              <a:t>Düzensiz </a:t>
            </a:r>
            <a:r>
              <a:rPr lang="tr-TR" sz="2200" dirty="0" err="1" smtClean="0"/>
              <a:t>pupiller</a:t>
            </a:r>
            <a:r>
              <a:rPr lang="tr-TR" sz="2200" dirty="0" smtClean="0"/>
              <a:t> JİA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Eritematöz</a:t>
            </a:r>
            <a:r>
              <a:rPr lang="tr-TR" sz="2200" dirty="0" smtClean="0"/>
              <a:t> </a:t>
            </a:r>
            <a:r>
              <a:rPr lang="tr-TR" sz="2200" dirty="0" err="1" smtClean="0"/>
              <a:t>konjuktiva</a:t>
            </a:r>
            <a:r>
              <a:rPr lang="tr-TR" sz="2200" dirty="0" smtClean="0"/>
              <a:t>: </a:t>
            </a:r>
            <a:r>
              <a:rPr lang="tr-TR" sz="2200" dirty="0" err="1" smtClean="0"/>
              <a:t>Uveit</a:t>
            </a:r>
            <a:r>
              <a:rPr lang="tr-TR" sz="2200" dirty="0" smtClean="0"/>
              <a:t>, </a:t>
            </a:r>
            <a:r>
              <a:rPr lang="tr-TR" sz="2200" dirty="0" err="1" smtClean="0"/>
              <a:t>episklerit</a:t>
            </a:r>
            <a:r>
              <a:rPr lang="tr-TR" sz="2200" dirty="0" smtClean="0"/>
              <a:t> (JİA , </a:t>
            </a:r>
            <a:r>
              <a:rPr lang="tr-TR" sz="2200" dirty="0" err="1" smtClean="0"/>
              <a:t>spondilartropatiler</a:t>
            </a:r>
            <a:r>
              <a:rPr lang="tr-TR" sz="2200" dirty="0" smtClean="0"/>
              <a:t> 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, SLE,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)</a:t>
            </a:r>
            <a:endParaRPr lang="tr-TR" sz="2200" dirty="0"/>
          </a:p>
        </p:txBody>
      </p:sp>
      <p:pic>
        <p:nvPicPr>
          <p:cNvPr id="4" name="Picture 8" descr="(0007)_ATCEKEN_FATMA_01-01-19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4077072"/>
            <a:ext cx="2441744" cy="1831973"/>
          </a:xfrm>
          <a:prstGeom prst="rect">
            <a:avLst/>
          </a:prstGeom>
          <a:noFill/>
        </p:spPr>
      </p:pic>
      <p:pic>
        <p:nvPicPr>
          <p:cNvPr id="5" name="Picture 3" descr="eyeball1-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2643206" cy="18322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41176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Akut </a:t>
            </a:r>
            <a:r>
              <a:rPr lang="tr-TR" dirty="0" err="1" smtClean="0"/>
              <a:t>uveit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64088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Kronik </a:t>
            </a:r>
            <a:r>
              <a:rPr lang="tr-TR" dirty="0" err="1" smtClean="0"/>
              <a:t>uveit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7814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Perikardiyal</a:t>
            </a:r>
            <a:r>
              <a:rPr lang="tr-TR" sz="2200" dirty="0" smtClean="0"/>
              <a:t> sürtünme sesi, </a:t>
            </a:r>
            <a:r>
              <a:rPr lang="tr-TR" sz="2200" dirty="0" err="1" smtClean="0"/>
              <a:t>ortopne</a:t>
            </a:r>
            <a:r>
              <a:rPr lang="tr-TR" sz="2200" dirty="0" smtClean="0"/>
              <a:t>: Sistemik JİA, SLE,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 </a:t>
            </a:r>
          </a:p>
          <a:p>
            <a:endParaRPr lang="tr-TR" sz="2200" dirty="0" smtClean="0"/>
          </a:p>
          <a:p>
            <a:r>
              <a:rPr lang="tr-TR" sz="2200" dirty="0" smtClean="0"/>
              <a:t>Koroner arter </a:t>
            </a:r>
            <a:r>
              <a:rPr lang="tr-TR" sz="2200" dirty="0" err="1" smtClean="0"/>
              <a:t>dilatasyonu</a:t>
            </a:r>
            <a:r>
              <a:rPr lang="tr-TR" sz="2200" dirty="0" smtClean="0"/>
              <a:t>: 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, diğer sistemik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sistemik </a:t>
            </a:r>
            <a:r>
              <a:rPr lang="tr-TR" sz="2200" dirty="0" err="1" smtClean="0"/>
              <a:t>artritler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İ</a:t>
            </a:r>
            <a:r>
              <a:rPr lang="en-US" sz="2200" dirty="0" err="1" smtClean="0"/>
              <a:t>ntersti</a:t>
            </a:r>
            <a:r>
              <a:rPr lang="tr-TR" sz="2200" dirty="0" err="1" smtClean="0"/>
              <a:t>syel</a:t>
            </a:r>
            <a:r>
              <a:rPr lang="tr-TR" sz="2200" dirty="0" smtClean="0"/>
              <a:t> akciğer hastalığı: SLE, MKDH, Sistemik skleroz</a:t>
            </a:r>
            <a:endParaRPr lang="en-US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Pulmoner</a:t>
            </a:r>
            <a:r>
              <a:rPr lang="tr-TR" sz="2200" dirty="0" smtClean="0"/>
              <a:t> kanama: </a:t>
            </a:r>
            <a:r>
              <a:rPr lang="tr-TR" sz="2200" dirty="0" err="1" smtClean="0"/>
              <a:t>Wegener</a:t>
            </a:r>
            <a:r>
              <a:rPr lang="tr-TR" sz="2200" dirty="0" smtClean="0"/>
              <a:t> </a:t>
            </a:r>
            <a:r>
              <a:rPr lang="tr-TR" sz="2200" dirty="0" err="1" smtClean="0"/>
              <a:t>granülomatöz</a:t>
            </a:r>
            <a:r>
              <a:rPr lang="tr-TR" sz="2200" dirty="0" smtClean="0"/>
              <a:t>, </a:t>
            </a:r>
            <a:r>
              <a:rPr lang="tr-TR" sz="2200" dirty="0" err="1" smtClean="0"/>
              <a:t>mikroskopik</a:t>
            </a:r>
            <a:r>
              <a:rPr lang="tr-TR" sz="2200" dirty="0" smtClean="0"/>
              <a:t> </a:t>
            </a:r>
            <a:r>
              <a:rPr lang="tr-TR" sz="2200" dirty="0" err="1" smtClean="0"/>
              <a:t>polianjiitis</a:t>
            </a:r>
            <a:r>
              <a:rPr lang="tr-TR" sz="2200" dirty="0" smtClean="0"/>
              <a:t>, SLE, Behçet hastalığı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Tanı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235745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/>
              <a:t>Özgül tanı testi yoktur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Romatizmal</a:t>
            </a:r>
            <a:r>
              <a:rPr lang="tr-TR" sz="2200" dirty="0" smtClean="0"/>
              <a:t> olmayan hastalıkların dışlanması gereklidir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Düşünülen </a:t>
            </a:r>
            <a:r>
              <a:rPr lang="tr-TR" sz="2200" dirty="0" err="1" smtClean="0"/>
              <a:t>romatizmal</a:t>
            </a:r>
            <a:r>
              <a:rPr lang="tr-TR" sz="2200" dirty="0" smtClean="0"/>
              <a:t> hastalığa daha özgül olduğu bilinen testler istenir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267744" y="1000326"/>
            <a:ext cx="4608512" cy="185261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r-TR" sz="2400" dirty="0" smtClean="0"/>
              <a:t>Sistemik bağ dokusu hastalıkları</a:t>
            </a:r>
          </a:p>
          <a:p>
            <a:pPr algn="ctr">
              <a:lnSpc>
                <a:spcPct val="150000"/>
              </a:lnSpc>
              <a:buNone/>
            </a:pPr>
            <a:r>
              <a:rPr lang="tr-TR" sz="2400" dirty="0" err="1" smtClean="0"/>
              <a:t>Kollagen</a:t>
            </a:r>
            <a:r>
              <a:rPr lang="tr-TR" sz="2400" dirty="0" smtClean="0"/>
              <a:t> doku hastalıkları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071802" y="285293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Romatizmal</a:t>
            </a:r>
            <a:r>
              <a:rPr lang="tr-TR" sz="2400" dirty="0" smtClean="0"/>
              <a:t> hastalıklar</a:t>
            </a:r>
          </a:p>
        </p:txBody>
      </p:sp>
      <p:sp>
        <p:nvSpPr>
          <p:cNvPr id="5" name="4 Şeritli Sağ Ok"/>
          <p:cNvSpPr/>
          <p:nvPr/>
        </p:nvSpPr>
        <p:spPr>
          <a:xfrm rot="5400000">
            <a:off x="4321967" y="2384029"/>
            <a:ext cx="500066" cy="285752"/>
          </a:xfrm>
          <a:prstGeom prst="striped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699792" y="3521528"/>
            <a:ext cx="4500594" cy="2571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Sistemik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Lupus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Eritematozus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Dermatomyozit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Skleroderma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Sjögren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Sendromu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Karma bağ dokusu hastalığı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tr-TR" sz="2200" dirty="0" smtClean="0"/>
              <a:t>Tanımlanmamış bağ dokusu hastalığı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tr-TR" sz="2200" dirty="0" err="1" smtClean="0"/>
              <a:t>Juvenil</a:t>
            </a:r>
            <a:r>
              <a:rPr lang="tr-TR" sz="2200" dirty="0" smtClean="0"/>
              <a:t> </a:t>
            </a:r>
            <a:r>
              <a:rPr lang="tr-TR" sz="2200" dirty="0" err="1" smtClean="0"/>
              <a:t>idyopatik</a:t>
            </a:r>
            <a:r>
              <a:rPr lang="tr-TR" sz="2200" dirty="0" smtClean="0"/>
              <a:t> </a:t>
            </a:r>
            <a:r>
              <a:rPr lang="tr-TR" sz="2200" dirty="0" err="1" smtClean="0"/>
              <a:t>artrit</a:t>
            </a: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incelemeler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14390" y="1433514"/>
            <a:ext cx="6472254" cy="399575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Akut faz belirteçleri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ESH, CRP</a:t>
            </a:r>
          </a:p>
          <a:p>
            <a:r>
              <a:rPr lang="tr-TR" sz="2200" dirty="0" smtClean="0"/>
              <a:t> </a:t>
            </a:r>
            <a:r>
              <a:rPr lang="tr-TR" sz="2200" dirty="0" err="1" smtClean="0"/>
              <a:t>Trombositopeni</a:t>
            </a:r>
            <a:r>
              <a:rPr lang="tr-TR" sz="2200" dirty="0" smtClean="0"/>
              <a:t>, </a:t>
            </a:r>
            <a:r>
              <a:rPr lang="tr-TR" sz="2200" dirty="0" err="1" smtClean="0"/>
              <a:t>nötropeni</a:t>
            </a:r>
            <a:r>
              <a:rPr lang="tr-TR" sz="2200" dirty="0" smtClean="0"/>
              <a:t>,  anemi</a:t>
            </a:r>
          </a:p>
          <a:p>
            <a:r>
              <a:rPr lang="tr-TR" sz="2200" dirty="0" smtClean="0"/>
              <a:t>Kas enzimleri: CK, AST, ALT, </a:t>
            </a:r>
            <a:r>
              <a:rPr lang="tr-TR" sz="2200" dirty="0" err="1" smtClean="0"/>
              <a:t>aldolaz</a:t>
            </a:r>
            <a:r>
              <a:rPr lang="tr-TR" sz="2200" dirty="0" smtClean="0"/>
              <a:t>, LDH</a:t>
            </a:r>
          </a:p>
          <a:p>
            <a:r>
              <a:rPr lang="tr-TR" sz="2200" dirty="0" smtClean="0"/>
              <a:t>Serum </a:t>
            </a:r>
            <a:r>
              <a:rPr lang="tr-TR" sz="2200" dirty="0" err="1" smtClean="0"/>
              <a:t>albumin</a:t>
            </a:r>
            <a:r>
              <a:rPr lang="tr-TR" sz="2200" dirty="0" smtClean="0"/>
              <a:t>, globülin</a:t>
            </a:r>
          </a:p>
          <a:p>
            <a:r>
              <a:rPr lang="tr-TR" sz="2200" dirty="0" smtClean="0"/>
              <a:t>TFT</a:t>
            </a:r>
          </a:p>
          <a:p>
            <a:r>
              <a:rPr lang="tr-TR" sz="2200" dirty="0" err="1" smtClean="0"/>
              <a:t>Otoantikorlar</a:t>
            </a:r>
            <a:endParaRPr lang="tr-TR" sz="2200" dirty="0" smtClean="0"/>
          </a:p>
          <a:p>
            <a:r>
              <a:rPr lang="tr-TR" sz="2200" dirty="0" smtClean="0"/>
              <a:t>C3, C4, CH50 </a:t>
            </a:r>
          </a:p>
          <a:p>
            <a:r>
              <a:rPr lang="tr-TR" sz="2200" dirty="0" err="1" smtClean="0"/>
              <a:t>İmmünkompleksler</a:t>
            </a:r>
            <a:r>
              <a:rPr lang="tr-TR" sz="2200" dirty="0" smtClean="0"/>
              <a:t>,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globülinler,  </a:t>
            </a:r>
            <a:r>
              <a:rPr lang="tr-TR" sz="2200" dirty="0" err="1" smtClean="0"/>
              <a:t>vWF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dirty="0" smtClean="0"/>
              <a:t>BİYOPSİ (Cilt, organ)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112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Antinükleer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antikorlar </a:t>
            </a:r>
            <a:r>
              <a:rPr lang="tr-TR" sz="2400" i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(1/100 titrenin üzeri anlamlı)</a:t>
            </a:r>
            <a:endParaRPr lang="tr-TR" i="1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56793"/>
            <a:ext cx="8748463" cy="50154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Sağlıklı bireyler</a:t>
            </a:r>
            <a:r>
              <a:rPr lang="tr-TR" sz="2000" dirty="0" smtClean="0"/>
              <a:t>			Yaşla beraber artar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dirty="0" smtClean="0"/>
              <a:t>					Kadınlarda daha sık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Sistemik </a:t>
            </a:r>
            <a:r>
              <a:rPr lang="tr-TR" sz="2000" b="1" dirty="0" err="1" smtClean="0"/>
              <a:t>otoimmün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hast</a:t>
            </a:r>
            <a:r>
              <a:rPr lang="tr-TR" sz="2000" dirty="0" smtClean="0"/>
              <a:t>		SLE, MKDH, </a:t>
            </a:r>
            <a:r>
              <a:rPr lang="tr-TR" sz="2000" dirty="0" err="1" smtClean="0"/>
              <a:t>Skleroderma</a:t>
            </a:r>
            <a:r>
              <a:rPr lang="tr-TR" sz="2000" dirty="0" smtClean="0"/>
              <a:t>, </a:t>
            </a:r>
            <a:r>
              <a:rPr lang="tr-TR" sz="2000" dirty="0" err="1" smtClean="0"/>
              <a:t>polimyozit</a:t>
            </a:r>
            <a:r>
              <a:rPr lang="tr-TR" sz="2000" dirty="0" smtClean="0"/>
              <a:t>, 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dirty="0" smtClean="0"/>
              <a:t>					</a:t>
            </a:r>
            <a:r>
              <a:rPr lang="tr-TR" sz="2000" dirty="0" err="1" smtClean="0"/>
              <a:t>Dermatomyozit</a:t>
            </a:r>
            <a:r>
              <a:rPr lang="tr-TR" sz="2000" dirty="0" smtClean="0"/>
              <a:t>, </a:t>
            </a:r>
            <a:r>
              <a:rPr lang="tr-TR" sz="2000" dirty="0" err="1" smtClean="0"/>
              <a:t>Sjögren</a:t>
            </a:r>
            <a:r>
              <a:rPr lang="tr-TR" sz="2000" dirty="0" smtClean="0"/>
              <a:t>, RA, JIA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Organ spesifik, </a:t>
            </a:r>
            <a:r>
              <a:rPr lang="tr-TR" sz="2000" b="1" dirty="0" err="1" smtClean="0"/>
              <a:t>otoimmün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hast</a:t>
            </a:r>
            <a:r>
              <a:rPr lang="tr-TR" sz="2000" dirty="0" smtClean="0"/>
              <a:t>	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hepatit,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</a:t>
            </a:r>
            <a:r>
              <a:rPr lang="tr-TR" sz="2000" dirty="0" err="1" smtClean="0"/>
              <a:t>kolanjit</a:t>
            </a:r>
            <a:r>
              <a:rPr lang="tr-TR" sz="2000" dirty="0" smtClean="0"/>
              <a:t>,      				</a:t>
            </a:r>
            <a:r>
              <a:rPr lang="tr-TR" sz="2000" dirty="0" err="1" smtClean="0"/>
              <a:t>Otoimmün</a:t>
            </a:r>
            <a:r>
              <a:rPr lang="tr-TR" sz="2000" dirty="0" smtClean="0"/>
              <a:t> </a:t>
            </a:r>
            <a:r>
              <a:rPr lang="tr-TR" sz="2000" dirty="0" err="1" smtClean="0"/>
              <a:t>tiroid</a:t>
            </a:r>
            <a:r>
              <a:rPr lang="tr-TR" sz="2000" dirty="0" smtClean="0"/>
              <a:t> hastalıkları</a:t>
            </a:r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İlaçlar	</a:t>
            </a:r>
            <a:r>
              <a:rPr lang="tr-TR" sz="2000" dirty="0" smtClean="0"/>
              <a:t>			</a:t>
            </a:r>
            <a:r>
              <a:rPr lang="tr-TR" sz="2000" dirty="0" err="1" smtClean="0"/>
              <a:t>Prokainamid</a:t>
            </a:r>
            <a:r>
              <a:rPr lang="tr-TR" sz="2000" dirty="0" smtClean="0"/>
              <a:t>, </a:t>
            </a:r>
            <a:r>
              <a:rPr lang="tr-TR" sz="2000" dirty="0" err="1" smtClean="0"/>
              <a:t>hidralazin</a:t>
            </a:r>
            <a:r>
              <a:rPr lang="tr-TR" sz="2000" dirty="0" smtClean="0"/>
              <a:t>, İNAH, </a:t>
            </a:r>
            <a:r>
              <a:rPr lang="tr-TR" sz="2000" dirty="0" err="1" smtClean="0"/>
              <a:t>minoksiklin</a:t>
            </a:r>
            <a:r>
              <a:rPr lang="tr-TR" sz="2000" dirty="0" smtClean="0"/>
              <a:t>, 					</a:t>
            </a:r>
            <a:r>
              <a:rPr lang="tr-TR" sz="2000" dirty="0" err="1" smtClean="0"/>
              <a:t>penisilamin</a:t>
            </a:r>
            <a:r>
              <a:rPr lang="tr-TR" sz="2000" dirty="0" smtClean="0"/>
              <a:t>, </a:t>
            </a:r>
            <a:r>
              <a:rPr lang="tr-TR" sz="2000" dirty="0" err="1" smtClean="0"/>
              <a:t>antikonvülzanlar</a:t>
            </a:r>
            <a:r>
              <a:rPr lang="tr-TR" sz="2000" dirty="0" smtClean="0"/>
              <a:t>, metil </a:t>
            </a:r>
            <a:r>
              <a:rPr lang="tr-TR" sz="2000" dirty="0" err="1" smtClean="0"/>
              <a:t>dopa</a:t>
            </a:r>
            <a:r>
              <a:rPr lang="tr-TR" sz="2000" dirty="0" smtClean="0"/>
              <a:t>, 					</a:t>
            </a:r>
            <a:r>
              <a:rPr lang="tr-TR" sz="2000" dirty="0" err="1" smtClean="0"/>
              <a:t>klorpromazin</a:t>
            </a:r>
            <a:r>
              <a:rPr lang="tr-TR" sz="2000" dirty="0" smtClean="0"/>
              <a:t>, </a:t>
            </a:r>
            <a:r>
              <a:rPr lang="tr-TR" sz="2000" dirty="0" err="1" smtClean="0"/>
              <a:t>diltiazem</a:t>
            </a:r>
            <a:endParaRPr lang="tr-TR" sz="2000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endParaRPr lang="tr-TR" sz="2000" b="1" dirty="0" smtClean="0"/>
          </a:p>
          <a:p>
            <a:pPr marL="571500" indent="-571500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000" b="1" dirty="0" smtClean="0"/>
              <a:t>Enfeksiyon</a:t>
            </a:r>
            <a:r>
              <a:rPr lang="tr-TR" sz="2000" b="1" i="1" dirty="0" smtClean="0"/>
              <a:t>lar</a:t>
            </a:r>
            <a:r>
              <a:rPr lang="tr-TR" sz="2000" dirty="0" smtClean="0"/>
              <a:t>			EBV, SBE, Sıtma, Hep C, </a:t>
            </a:r>
            <a:r>
              <a:rPr lang="tr-TR" sz="2000" dirty="0" err="1" smtClean="0"/>
              <a:t>Parvovirus</a:t>
            </a:r>
            <a:endParaRPr lang="tr-TR" sz="2000" dirty="0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403350" y="1196752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i="1" dirty="0">
                <a:latin typeface="Times New Roman" pitchFamily="18" charset="0"/>
              </a:rPr>
              <a:t>Sağlıklı bireylerde 1/40 titre 1/3,  1/160 titre 1/20 oranında pozitif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err="1" smtClean="0"/>
              <a:t>Otoantikorların</a:t>
            </a:r>
            <a:r>
              <a:rPr lang="tr-TR" sz="2800" dirty="0" smtClean="0"/>
              <a:t> duyarlılık ve özgüllükleri</a:t>
            </a:r>
            <a:br>
              <a:rPr lang="tr-TR" sz="2800" dirty="0" smtClean="0"/>
            </a:br>
            <a:endParaRPr lang="tr-TR" sz="28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413" y="908893"/>
            <a:ext cx="8677305" cy="583247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			          </a:t>
            </a:r>
            <a:r>
              <a:rPr lang="tr-TR" sz="1800" b="1" i="1" dirty="0" smtClean="0">
                <a:latin typeface="Times New Roman" pitchFamily="18" charset="0"/>
              </a:rPr>
              <a:t>Duyarlılık          Özgüllük</a:t>
            </a:r>
            <a:r>
              <a:rPr lang="tr-TR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ANA</a:t>
            </a:r>
            <a:r>
              <a:rPr lang="tr-TR" sz="1800" i="1" dirty="0" smtClean="0"/>
              <a:t>	</a:t>
            </a:r>
            <a:r>
              <a:rPr lang="tr-TR" sz="1800" dirty="0" smtClean="0"/>
              <a:t>	SLE			 	</a:t>
            </a:r>
            <a:r>
              <a:rPr lang="tr-TR" sz="1800" b="1" dirty="0" smtClean="0">
                <a:solidFill>
                  <a:schemeClr val="tx2"/>
                </a:solidFill>
              </a:rPr>
              <a:t>%90-95		%90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İlaca bağlı SLE			</a:t>
            </a:r>
            <a:r>
              <a:rPr lang="tr-TR" sz="1800" b="1" dirty="0" smtClean="0">
                <a:solidFill>
                  <a:schemeClr val="tx2"/>
                </a:solidFill>
              </a:rPr>
              <a:t>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SLE			</a:t>
            </a:r>
            <a:r>
              <a:rPr lang="tr-TR" sz="1800" dirty="0" smtClean="0">
                <a:solidFill>
                  <a:schemeClr val="tx2"/>
                </a:solidFill>
              </a:rPr>
              <a:t>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sistemik </a:t>
            </a:r>
            <a:r>
              <a:rPr lang="tr-TR" sz="1800" dirty="0" err="1" smtClean="0"/>
              <a:t>sklerozis</a:t>
            </a:r>
            <a:r>
              <a:rPr lang="tr-TR" sz="1800" dirty="0" smtClean="0"/>
              <a:t>		80.7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</a:t>
            </a:r>
            <a:r>
              <a:rPr lang="tr-TR" sz="1800" dirty="0" err="1" smtClean="0"/>
              <a:t>Sjögren</a:t>
            </a:r>
            <a:r>
              <a:rPr lang="tr-TR" sz="1800" dirty="0" smtClean="0"/>
              <a:t> sendromu		92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AntidsDNA</a:t>
            </a:r>
            <a:r>
              <a:rPr lang="tr-TR" sz="1800" dirty="0" smtClean="0"/>
              <a:t>	SLE				50-70		</a:t>
            </a:r>
            <a:r>
              <a:rPr lang="tr-TR" sz="1800" b="1" dirty="0" smtClean="0">
                <a:solidFill>
                  <a:schemeClr val="tx2"/>
                </a:solidFill>
              </a:rPr>
              <a:t>90-98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/>
              <a:t>		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SLE			54		</a:t>
            </a:r>
            <a:r>
              <a:rPr lang="tr-TR" sz="1800" b="1" dirty="0" smtClean="0">
                <a:solidFill>
                  <a:schemeClr val="tx2"/>
                </a:solidFill>
              </a:rPr>
              <a:t>84-95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Anti-</a:t>
            </a:r>
            <a:r>
              <a:rPr lang="tr-TR" sz="1800" b="1" i="1" dirty="0" err="1" smtClean="0">
                <a:latin typeface="Times New Roman" pitchFamily="18" charset="0"/>
              </a:rPr>
              <a:t>histon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</a:rPr>
              <a:t>İlaca bağlı </a:t>
            </a:r>
            <a:r>
              <a:rPr lang="tr-TR" sz="1800" dirty="0" err="1" smtClean="0">
                <a:latin typeface="Times New Roman" pitchFamily="18" charset="0"/>
              </a:rPr>
              <a:t>lupus</a:t>
            </a:r>
            <a:r>
              <a:rPr lang="tr-TR" sz="1800" dirty="0" smtClean="0">
                <a:latin typeface="Times New Roman" pitchFamily="18" charset="0"/>
              </a:rPr>
              <a:t>			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dirty="0" smtClean="0">
                <a:latin typeface="Times New Roman" pitchFamily="18" charset="0"/>
              </a:rPr>
              <a:t>			SLE				50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Anti-</a:t>
            </a:r>
            <a:r>
              <a:rPr lang="tr-TR" sz="1800" b="1" i="1" dirty="0" err="1" smtClean="0">
                <a:latin typeface="Times New Roman" pitchFamily="18" charset="0"/>
              </a:rPr>
              <a:t>Sm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/>
              <a:t>	J SLE				48		</a:t>
            </a:r>
            <a:r>
              <a:rPr lang="tr-TR" sz="1800" b="1" dirty="0" smtClean="0">
                <a:solidFill>
                  <a:schemeClr val="tx2"/>
                </a:solidFill>
              </a:rPr>
              <a:t>99</a:t>
            </a:r>
            <a:r>
              <a:rPr lang="tr-TR" sz="18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U1 </a:t>
            </a:r>
            <a:r>
              <a:rPr lang="tr-TR" sz="1800" b="1" i="1" dirty="0" err="1" smtClean="0">
                <a:latin typeface="Times New Roman" pitchFamily="18" charset="0"/>
              </a:rPr>
              <a:t>snRNP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>
                <a:latin typeface="Times New Roman" pitchFamily="18" charset="0"/>
              </a:rPr>
              <a:t>MKDH				</a:t>
            </a:r>
            <a:r>
              <a:rPr lang="tr-TR" sz="1800" b="1" dirty="0" smtClean="0">
                <a:solidFill>
                  <a:schemeClr val="tx2"/>
                </a:solidFill>
                <a:latin typeface="Times New Roman" pitchFamily="18" charset="0"/>
              </a:rPr>
              <a:t>95-100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</a:t>
            </a:r>
            <a:r>
              <a:rPr lang="tr-TR" sz="1800" b="1" i="1" dirty="0" err="1" smtClean="0">
                <a:latin typeface="Times New Roman" pitchFamily="18" charset="0"/>
              </a:rPr>
              <a:t>Ro</a:t>
            </a:r>
            <a:r>
              <a:rPr lang="tr-TR" sz="1800" b="1" i="1" dirty="0" smtClean="0">
                <a:latin typeface="Times New Roman" pitchFamily="18" charset="0"/>
              </a:rPr>
              <a:t>/La</a:t>
            </a:r>
            <a:r>
              <a:rPr lang="tr-TR" sz="1800" dirty="0" smtClean="0"/>
              <a:t>	</a:t>
            </a:r>
            <a:r>
              <a:rPr lang="tr-TR" sz="1800" dirty="0" err="1" smtClean="0"/>
              <a:t>Juvenil</a:t>
            </a:r>
            <a:r>
              <a:rPr lang="tr-TR" sz="1800" dirty="0" smtClean="0"/>
              <a:t> </a:t>
            </a:r>
            <a:r>
              <a:rPr lang="tr-TR" sz="1800" dirty="0" err="1" smtClean="0"/>
              <a:t>Sjögren</a:t>
            </a:r>
            <a:r>
              <a:rPr lang="tr-TR" sz="1800" dirty="0" smtClean="0"/>
              <a:t>			60-70		orta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antiscl</a:t>
            </a:r>
            <a:r>
              <a:rPr lang="tr-TR" sz="1800" b="1" i="1" dirty="0" smtClean="0">
                <a:latin typeface="Times New Roman" pitchFamily="18" charset="0"/>
              </a:rPr>
              <a:t>-70 	</a:t>
            </a:r>
            <a:r>
              <a:rPr lang="tr-TR" sz="1800" dirty="0" smtClean="0"/>
              <a:t>J sistemik </a:t>
            </a:r>
            <a:r>
              <a:rPr lang="tr-TR" sz="1800" dirty="0" err="1" smtClean="0"/>
              <a:t>sklerozis</a:t>
            </a:r>
            <a:r>
              <a:rPr lang="tr-TR" sz="1800" dirty="0" smtClean="0"/>
              <a:t>			34		</a:t>
            </a:r>
            <a:r>
              <a:rPr lang="tr-TR" sz="1800" dirty="0" smtClean="0">
                <a:solidFill>
                  <a:schemeClr val="tx2"/>
                </a:solidFill>
              </a:rPr>
              <a:t>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 </a:t>
            </a:r>
            <a:r>
              <a:rPr lang="tr-TR" sz="1800" b="1" i="1" dirty="0" err="1" smtClean="0">
                <a:latin typeface="Times New Roman" pitchFamily="18" charset="0"/>
              </a:rPr>
              <a:t>Jo</a:t>
            </a:r>
            <a:r>
              <a:rPr lang="tr-TR" sz="1800" b="1" i="1" dirty="0" smtClean="0">
                <a:latin typeface="Times New Roman" pitchFamily="18" charset="0"/>
              </a:rPr>
              <a:t>-1		</a:t>
            </a:r>
            <a:r>
              <a:rPr lang="tr-TR" sz="1800" dirty="0" smtClean="0"/>
              <a:t>J </a:t>
            </a:r>
            <a:r>
              <a:rPr lang="tr-TR" sz="1800" dirty="0" err="1" smtClean="0"/>
              <a:t>myozit</a:t>
            </a:r>
            <a:r>
              <a:rPr lang="tr-TR" sz="1800" dirty="0" smtClean="0"/>
              <a:t>				5-10		</a:t>
            </a:r>
            <a:r>
              <a:rPr lang="tr-TR" sz="1800" dirty="0" smtClean="0">
                <a:solidFill>
                  <a:schemeClr val="tx2"/>
                </a:solidFill>
              </a:rPr>
              <a:t>98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Antifosfolipid</a:t>
            </a:r>
            <a:r>
              <a:rPr lang="tr-TR" sz="1800" b="1" i="1" dirty="0" smtClean="0">
                <a:latin typeface="Times New Roman" pitchFamily="18" charset="0"/>
              </a:rPr>
              <a:t>	</a:t>
            </a:r>
            <a:r>
              <a:rPr lang="tr-TR" sz="1800" dirty="0" smtClean="0"/>
              <a:t>J SLE				45		</a:t>
            </a:r>
            <a:r>
              <a:rPr lang="tr-TR" sz="1800" dirty="0" err="1" smtClean="0">
                <a:solidFill>
                  <a:schemeClr val="tx2"/>
                </a:solidFill>
              </a:rPr>
              <a:t>tromboz</a:t>
            </a:r>
            <a:endParaRPr lang="tr-TR" sz="1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</a:rPr>
              <a:t>aCL</a:t>
            </a:r>
            <a:r>
              <a:rPr lang="tr-TR" sz="1800" b="1" i="1" dirty="0" smtClean="0">
                <a:latin typeface="Times New Roman" pitchFamily="18" charset="0"/>
              </a:rPr>
              <a:t>		</a:t>
            </a:r>
            <a:r>
              <a:rPr lang="tr-TR" sz="1800" dirty="0" smtClean="0"/>
              <a:t>J SLE				39-49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</a:rPr>
              <a:t>Anti</a:t>
            </a:r>
            <a:r>
              <a:rPr lang="el-GR" sz="1800" b="1" i="1" dirty="0" smtClean="0">
                <a:latin typeface="Times New Roman" pitchFamily="18" charset="0"/>
                <a:cs typeface="Arial" charset="0"/>
              </a:rPr>
              <a:t>β</a:t>
            </a:r>
            <a:r>
              <a:rPr lang="tr-TR" sz="1800" b="1" i="1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tr-TR" sz="1800" b="1" i="1" dirty="0" smtClean="0">
                <a:latin typeface="Times New Roman" pitchFamily="18" charset="0"/>
                <a:cs typeface="Arial" charset="0"/>
              </a:rPr>
              <a:t>GPI</a:t>
            </a:r>
            <a:r>
              <a:rPr lang="tr-TR" sz="1800" dirty="0" smtClean="0">
                <a:cs typeface="Arial" charset="0"/>
              </a:rPr>
              <a:t>	JSLE				35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NP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smtClean="0">
                <a:latin typeface="Times New Roman" pitchFamily="18" charset="0"/>
                <a:cs typeface="Arial" charset="0"/>
              </a:rPr>
              <a:t>LA	</a:t>
            </a:r>
            <a:r>
              <a:rPr lang="tr-TR" sz="1800" dirty="0" smtClean="0">
                <a:cs typeface="Arial" charset="0"/>
              </a:rPr>
              <a:t>	JSLE				13-35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SSS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i="1" dirty="0" err="1" smtClean="0">
                <a:latin typeface="Times New Roman" pitchFamily="18" charset="0"/>
                <a:cs typeface="Arial" charset="0"/>
              </a:rPr>
              <a:t>Antiribozom</a:t>
            </a:r>
            <a:r>
              <a:rPr lang="tr-TR" sz="1800" dirty="0" smtClean="0">
                <a:cs typeface="Arial" charset="0"/>
              </a:rPr>
              <a:t>	SLE				10-20		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Psikoz</a:t>
            </a:r>
            <a:endParaRPr lang="el-GR" sz="1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dirty="0" smtClean="0">
              <a:solidFill>
                <a:schemeClr val="tx2"/>
              </a:solidFill>
            </a:endParaRPr>
          </a:p>
        </p:txBody>
      </p:sp>
      <p:cxnSp>
        <p:nvCxnSpPr>
          <p:cNvPr id="5" name="4 Düz Bağlayıcı"/>
          <p:cNvCxnSpPr/>
          <p:nvPr/>
        </p:nvCxnSpPr>
        <p:spPr>
          <a:xfrm>
            <a:off x="366466" y="1412776"/>
            <a:ext cx="784887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365896" y="2852936"/>
            <a:ext cx="79208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357190" y="3427412"/>
            <a:ext cx="7929586" cy="158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>
            <a:off x="323528" y="3933056"/>
            <a:ext cx="7929586" cy="158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314822" y="4221088"/>
            <a:ext cx="7929586" cy="1588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Görüntüleme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1386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/>
              <a:t>Direk </a:t>
            </a:r>
            <a:r>
              <a:rPr lang="tr-TR" sz="2200" dirty="0" err="1" smtClean="0"/>
              <a:t>grafiler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smtClean="0"/>
              <a:t>Kemik sintigrafisi: </a:t>
            </a:r>
            <a:r>
              <a:rPr lang="tr-TR" sz="2200" dirty="0" err="1" smtClean="0"/>
              <a:t>Osteomyelit</a:t>
            </a:r>
            <a:r>
              <a:rPr lang="tr-TR" sz="2200" dirty="0" smtClean="0"/>
              <a:t>, </a:t>
            </a:r>
            <a:r>
              <a:rPr lang="tr-TR" sz="2200" dirty="0" err="1" smtClean="0"/>
              <a:t>nöroblastom</a:t>
            </a:r>
            <a:r>
              <a:rPr lang="tr-TR" sz="2200" dirty="0" smtClean="0"/>
              <a:t>, kronik </a:t>
            </a:r>
            <a:r>
              <a:rPr lang="tr-TR" sz="2200" dirty="0" err="1" smtClean="0"/>
              <a:t>mültifokal</a:t>
            </a:r>
            <a:r>
              <a:rPr lang="tr-TR" sz="2200" dirty="0" smtClean="0"/>
              <a:t> </a:t>
            </a:r>
            <a:r>
              <a:rPr lang="tr-TR" sz="2200" dirty="0" err="1" smtClean="0"/>
              <a:t>osteomyelit</a:t>
            </a:r>
            <a:r>
              <a:rPr lang="tr-TR" sz="2200" dirty="0" smtClean="0"/>
              <a:t>, sistemik </a:t>
            </a:r>
            <a:r>
              <a:rPr lang="tr-TR" sz="2200" dirty="0" err="1" smtClean="0"/>
              <a:t>artrit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MRI</a:t>
            </a:r>
            <a:r>
              <a:rPr lang="tr-TR" sz="2200" dirty="0" smtClean="0"/>
              <a:t>:</a:t>
            </a:r>
            <a:r>
              <a:rPr lang="en-US" sz="2200" dirty="0" smtClean="0"/>
              <a:t> </a:t>
            </a:r>
            <a:r>
              <a:rPr lang="tr-TR" sz="2200" dirty="0" err="1" smtClean="0"/>
              <a:t>İnflamatuvar</a:t>
            </a:r>
            <a:r>
              <a:rPr lang="tr-TR" sz="2200" dirty="0" smtClean="0"/>
              <a:t> </a:t>
            </a:r>
            <a:r>
              <a:rPr lang="tr-TR" sz="2200" dirty="0" err="1" smtClean="0"/>
              <a:t>myozit</a:t>
            </a:r>
            <a:r>
              <a:rPr lang="tr-TR" sz="2200" dirty="0" smtClean="0"/>
              <a:t>, kronik </a:t>
            </a:r>
            <a:r>
              <a:rPr lang="tr-TR" sz="2200" dirty="0" err="1" smtClean="0"/>
              <a:t>artrit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Kardiyo</a:t>
            </a:r>
            <a:r>
              <a:rPr lang="tr-TR" sz="2200" dirty="0" smtClean="0"/>
              <a:t>-</a:t>
            </a:r>
            <a:r>
              <a:rPr lang="tr-TR" sz="2200" dirty="0" err="1" smtClean="0"/>
              <a:t>pulmoner</a:t>
            </a:r>
            <a:r>
              <a:rPr lang="tr-TR" sz="2200" dirty="0" smtClean="0"/>
              <a:t> değerlendirme: Tele, EKG, EKO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Solunum fonksiyon testleri, </a:t>
            </a:r>
            <a:r>
              <a:rPr lang="tr-TR" sz="2200" dirty="0" err="1" smtClean="0"/>
              <a:t>karbonmonoksit</a:t>
            </a:r>
            <a:r>
              <a:rPr lang="tr-TR" sz="2200" dirty="0" smtClean="0"/>
              <a:t> difüzyon testi, AC tomografisi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2200" dirty="0" smtClean="0"/>
              <a:t>NSAİİ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Glükokortikoidler</a:t>
            </a:r>
            <a:r>
              <a:rPr lang="tr-TR" sz="2200" dirty="0" smtClean="0"/>
              <a:t> (oral, </a:t>
            </a:r>
            <a:r>
              <a:rPr lang="tr-TR" sz="2200" dirty="0" err="1" smtClean="0"/>
              <a:t>pulse</a:t>
            </a:r>
            <a:r>
              <a:rPr lang="tr-TR" sz="2200" dirty="0" smtClean="0"/>
              <a:t> iv, </a:t>
            </a:r>
            <a:r>
              <a:rPr lang="tr-TR" sz="2200" dirty="0" err="1" smtClean="0"/>
              <a:t>intraartiküler</a:t>
            </a:r>
            <a:r>
              <a:rPr lang="tr-TR" sz="2200" dirty="0" smtClean="0"/>
              <a:t>, </a:t>
            </a:r>
            <a:r>
              <a:rPr lang="tr-TR" sz="2200" dirty="0" err="1" smtClean="0"/>
              <a:t>oftalmik</a:t>
            </a:r>
            <a:r>
              <a:rPr lang="tr-TR" sz="2200" dirty="0" smtClean="0"/>
              <a:t>)</a:t>
            </a:r>
          </a:p>
          <a:p>
            <a:endParaRPr lang="tr-TR" sz="2200" dirty="0" smtClean="0"/>
          </a:p>
          <a:p>
            <a:r>
              <a:rPr lang="tr-TR" sz="2200" dirty="0" smtClean="0"/>
              <a:t>Hastalık </a:t>
            </a:r>
            <a:r>
              <a:rPr lang="tr-TR" sz="2200" dirty="0" err="1" smtClean="0"/>
              <a:t>modifiye</a:t>
            </a:r>
            <a:r>
              <a:rPr lang="tr-TR" sz="2200" dirty="0" smtClean="0"/>
              <a:t> edici ilaçlar</a:t>
            </a:r>
          </a:p>
          <a:p>
            <a:pPr>
              <a:buNone/>
            </a:pPr>
            <a:r>
              <a:rPr lang="tr-TR" sz="2200" dirty="0" smtClean="0"/>
              <a:t>		Biyolojik olmayanlar: </a:t>
            </a:r>
            <a:r>
              <a:rPr lang="tr-TR" sz="2200" dirty="0" err="1" smtClean="0"/>
              <a:t>Siklofosfamid</a:t>
            </a:r>
            <a:r>
              <a:rPr lang="tr-TR" sz="2200" dirty="0" smtClean="0"/>
              <a:t>, </a:t>
            </a:r>
            <a:r>
              <a:rPr lang="tr-TR" sz="2200" dirty="0" err="1" smtClean="0"/>
              <a:t>azathioprin</a:t>
            </a:r>
            <a:r>
              <a:rPr lang="tr-TR" sz="2200" dirty="0" smtClean="0"/>
              <a:t>, </a:t>
            </a:r>
            <a:r>
              <a:rPr lang="tr-TR" sz="2200" dirty="0" err="1" smtClean="0"/>
              <a:t>mycophenolat</a:t>
            </a:r>
            <a:r>
              <a:rPr lang="tr-TR" sz="2200" dirty="0" smtClean="0"/>
              <a:t> 	</a:t>
            </a:r>
            <a:r>
              <a:rPr lang="tr-TR" sz="2200" dirty="0" err="1" smtClean="0"/>
              <a:t>mofetil</a:t>
            </a:r>
            <a:r>
              <a:rPr lang="tr-TR" sz="2200" dirty="0" smtClean="0"/>
              <a:t>, </a:t>
            </a:r>
            <a:r>
              <a:rPr lang="tr-TR" sz="2200" dirty="0" err="1" smtClean="0"/>
              <a:t>metotrexat</a:t>
            </a:r>
            <a:r>
              <a:rPr lang="tr-TR" sz="2200" dirty="0" smtClean="0"/>
              <a:t>, </a:t>
            </a:r>
            <a:r>
              <a:rPr lang="tr-TR" sz="2200" dirty="0" err="1" smtClean="0"/>
              <a:t>sulfasalazin</a:t>
            </a:r>
            <a:r>
              <a:rPr lang="tr-TR" sz="2200" dirty="0" smtClean="0"/>
              <a:t>, </a:t>
            </a:r>
            <a:r>
              <a:rPr lang="tr-TR" sz="2200" dirty="0" err="1" smtClean="0"/>
              <a:t>hidroksiklorokin</a:t>
            </a:r>
            <a:r>
              <a:rPr lang="tr-TR" sz="2200" dirty="0" smtClean="0"/>
              <a:t> </a:t>
            </a:r>
          </a:p>
          <a:p>
            <a:pPr>
              <a:buNone/>
            </a:pPr>
            <a:r>
              <a:rPr lang="tr-TR" sz="2200" dirty="0" smtClean="0"/>
              <a:t>		</a:t>
            </a:r>
          </a:p>
          <a:p>
            <a:pPr>
              <a:buNone/>
            </a:pPr>
            <a:r>
              <a:rPr lang="tr-TR" sz="2200" dirty="0" smtClean="0"/>
              <a:t>		Biyolojik ilaçlar: anti-TNF, anti-İl, 1anti-İL6, anti İL-17, antiCD20 	antikor, İVİG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1429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bağ dokusu hastalıkları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00100" y="1714488"/>
            <a:ext cx="5757874" cy="2643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Sistemik </a:t>
            </a:r>
            <a:r>
              <a:rPr lang="tr-TR" sz="2200" dirty="0" err="1" smtClean="0"/>
              <a:t>Lupus</a:t>
            </a:r>
            <a:r>
              <a:rPr lang="tr-TR" sz="2200" dirty="0" smtClean="0"/>
              <a:t> </a:t>
            </a:r>
            <a:r>
              <a:rPr lang="tr-TR" sz="2200" dirty="0" err="1" smtClean="0"/>
              <a:t>Eritematozus</a:t>
            </a:r>
            <a:endParaRPr lang="tr-TR" sz="2200" dirty="0" smtClean="0"/>
          </a:p>
          <a:p>
            <a:r>
              <a:rPr lang="tr-TR" sz="2200" dirty="0" err="1" smtClean="0"/>
              <a:t>Juvenil</a:t>
            </a:r>
            <a:r>
              <a:rPr lang="tr-TR" sz="2200" dirty="0" smtClean="0"/>
              <a:t> </a:t>
            </a:r>
            <a:r>
              <a:rPr lang="tr-TR" sz="2200" dirty="0" err="1" smtClean="0"/>
              <a:t>Dermatomyozit</a:t>
            </a:r>
            <a:endParaRPr lang="tr-TR" sz="2200" dirty="0" smtClean="0"/>
          </a:p>
          <a:p>
            <a:r>
              <a:rPr lang="tr-TR" sz="2200" dirty="0" err="1" smtClean="0"/>
              <a:t>Skleroderma</a:t>
            </a:r>
            <a:r>
              <a:rPr lang="tr-TR" sz="2200" dirty="0" smtClean="0"/>
              <a:t> </a:t>
            </a:r>
          </a:p>
          <a:p>
            <a:r>
              <a:rPr lang="tr-TR" sz="2200" dirty="0" err="1" smtClean="0"/>
              <a:t>Sjögren</a:t>
            </a:r>
            <a:r>
              <a:rPr lang="tr-TR" sz="2200" dirty="0" smtClean="0"/>
              <a:t> Sendromu</a:t>
            </a:r>
          </a:p>
          <a:p>
            <a:r>
              <a:rPr lang="tr-TR" sz="2200" dirty="0" smtClean="0"/>
              <a:t>Karma bağ dokusu hastalığı</a:t>
            </a:r>
          </a:p>
          <a:p>
            <a:r>
              <a:rPr lang="tr-TR" sz="2200" dirty="0" smtClean="0"/>
              <a:t>Tanımlanmamış bağ dokusu hastalığı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Eritematozus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77388"/>
            <a:ext cx="8229600" cy="350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Clr>
                <a:srgbClr val="6600CC"/>
              </a:buClr>
              <a:buNone/>
            </a:pPr>
            <a:r>
              <a:rPr lang="tr-TR" sz="2400" dirty="0" smtClean="0"/>
              <a:t> </a:t>
            </a:r>
            <a:r>
              <a:rPr lang="tr-TR" sz="2200" dirty="0" smtClean="0"/>
              <a:t>Çoklu organ tutulumu ile seyreder, 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hastalıkların prototipidir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İnsidens</a:t>
            </a:r>
            <a:r>
              <a:rPr lang="tr-TR" sz="2200" dirty="0" smtClean="0"/>
              <a:t> 0.36-2.5/100.000</a:t>
            </a:r>
          </a:p>
          <a:p>
            <a:r>
              <a:rPr lang="tr-TR" sz="2200" dirty="0" smtClean="0"/>
              <a:t>SLE’ </a:t>
            </a:r>
            <a:r>
              <a:rPr lang="tr-TR" sz="2200" dirty="0" err="1" smtClean="0"/>
              <a:t>lerin</a:t>
            </a:r>
            <a:r>
              <a:rPr lang="tr-TR" sz="2200" dirty="0" smtClean="0"/>
              <a:t>  %10-20’si çocukluk çağında başlar</a:t>
            </a:r>
          </a:p>
          <a:p>
            <a:r>
              <a:rPr lang="tr-TR" sz="2200" dirty="0" smtClean="0"/>
              <a:t>Ortalama başlangıç yaşı 12’dir, 5 yaşın altında nadirdir</a:t>
            </a:r>
          </a:p>
          <a:p>
            <a:r>
              <a:rPr lang="tr-TR" sz="2200" dirty="0" smtClean="0"/>
              <a:t>Kızlarda daha sık görülür (</a:t>
            </a:r>
            <a:r>
              <a:rPr lang="en-US" sz="2200" dirty="0" smtClean="0"/>
              <a:t>4.5-5 : 1</a:t>
            </a:r>
            <a:r>
              <a:rPr lang="tr-TR" sz="2200" dirty="0" smtClean="0"/>
              <a:t>) </a:t>
            </a:r>
          </a:p>
          <a:p>
            <a:r>
              <a:rPr lang="tr-TR" sz="2200" dirty="0" smtClean="0"/>
              <a:t>Çocuklarda böbrek tutulumu sıktır (%75)</a:t>
            </a:r>
          </a:p>
          <a:p>
            <a:endParaRPr lang="tr-TR" sz="2200" dirty="0" smtClean="0"/>
          </a:p>
          <a:p>
            <a:pPr algn="ctr">
              <a:buClr>
                <a:srgbClr val="6600CC"/>
              </a:buCl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b="1" dirty="0" err="1" smtClean="0">
                <a:solidFill>
                  <a:srgbClr val="C00000"/>
                </a:solidFill>
                <a:latin typeface="Book Antiqua" pitchFamily="18" charset="0"/>
              </a:rPr>
              <a:t>etyoloji</a:t>
            </a:r>
            <a:r>
              <a:rPr lang="tr-TR" sz="2800" b="1" dirty="0" smtClean="0">
                <a:solidFill>
                  <a:srgbClr val="C00000"/>
                </a:solidFill>
                <a:latin typeface="Book Antiqua" pitchFamily="18" charset="0"/>
              </a:rPr>
              <a:t>-</a:t>
            </a:r>
            <a:r>
              <a:rPr lang="tr-TR" sz="2800" b="1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2100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G</a:t>
            </a:r>
            <a:r>
              <a:rPr lang="en-US" sz="2200" dirty="0" err="1" smtClean="0"/>
              <a:t>eneti</a:t>
            </a:r>
            <a:r>
              <a:rPr lang="tr-TR" sz="2200" dirty="0" smtClean="0"/>
              <a:t>k</a:t>
            </a:r>
          </a:p>
          <a:p>
            <a:r>
              <a:rPr lang="tr-TR" sz="2200" dirty="0" smtClean="0"/>
              <a:t>Çevresel tetikleyici faktörler</a:t>
            </a:r>
          </a:p>
          <a:p>
            <a:r>
              <a:rPr lang="en-US" sz="2200" dirty="0" smtClean="0"/>
              <a:t> </a:t>
            </a:r>
            <a:r>
              <a:rPr lang="tr-TR" sz="2200" dirty="0" smtClean="0"/>
              <a:t>Sigara, alkol, kimyasallar, UV</a:t>
            </a:r>
          </a:p>
          <a:p>
            <a:r>
              <a:rPr lang="tr-TR" sz="2200" dirty="0" smtClean="0"/>
              <a:t>Hormonlar</a:t>
            </a:r>
          </a:p>
          <a:p>
            <a:r>
              <a:rPr lang="tr-TR" sz="2200" dirty="0" smtClean="0"/>
              <a:t>Enfeksiyon (</a:t>
            </a:r>
            <a:r>
              <a:rPr lang="en-US" sz="2200" dirty="0" smtClean="0"/>
              <a:t>Epstein Barr </a:t>
            </a:r>
            <a:r>
              <a:rPr lang="tr-TR" sz="2200" dirty="0" smtClean="0"/>
              <a:t>virüs, </a:t>
            </a:r>
            <a:r>
              <a:rPr lang="tr-TR" sz="2200" dirty="0" err="1" smtClean="0"/>
              <a:t>parvovirüs</a:t>
            </a:r>
            <a:r>
              <a:rPr lang="tr-TR" sz="2200" dirty="0" smtClean="0"/>
              <a:t>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r>
              <a:rPr lang="tr-TR" sz="2200" dirty="0" smtClean="0"/>
              <a:t>Aşılar</a:t>
            </a:r>
          </a:p>
          <a:p>
            <a:endParaRPr lang="tr-TR" sz="2200" dirty="0" smtClean="0"/>
          </a:p>
          <a:p>
            <a:r>
              <a:rPr lang="tr-TR" sz="2200" dirty="0" smtClean="0"/>
              <a:t>Çevresel faktörler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sistem ve genom ile nasıl bir etkileşime giriyor ve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hastalıkları tetikliyor, hastalığın alevlenmesine neden oluyor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7829576" cy="30803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İmmün</a:t>
            </a:r>
            <a:r>
              <a:rPr lang="tr-TR" sz="2200" dirty="0" smtClean="0"/>
              <a:t> </a:t>
            </a:r>
            <a:r>
              <a:rPr lang="tr-TR" sz="2200" dirty="0" err="1" smtClean="0"/>
              <a:t>disregülasyon</a:t>
            </a:r>
            <a:r>
              <a:rPr lang="tr-TR" sz="2200" dirty="0" smtClean="0"/>
              <a:t> sonucu 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kompleks oluşumu</a:t>
            </a:r>
          </a:p>
          <a:p>
            <a:endParaRPr lang="tr-TR" sz="2200" dirty="0" smtClean="0"/>
          </a:p>
          <a:p>
            <a:r>
              <a:rPr lang="tr-TR" sz="2200" dirty="0" smtClean="0"/>
              <a:t>Hem doğal hem de </a:t>
            </a:r>
            <a:r>
              <a:rPr lang="tr-TR" sz="2200" dirty="0" err="1" smtClean="0"/>
              <a:t>adaptif</a:t>
            </a:r>
            <a:r>
              <a:rPr lang="tr-TR" sz="2200" dirty="0" smtClean="0"/>
              <a:t>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</a:t>
            </a:r>
            <a:r>
              <a:rPr lang="tr-TR" sz="2200" dirty="0" err="1" smtClean="0"/>
              <a:t>yanıtda</a:t>
            </a:r>
            <a:r>
              <a:rPr lang="tr-TR" sz="2200" dirty="0" smtClean="0"/>
              <a:t> değişiklikler vardır. 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err="1" smtClean="0"/>
              <a:t>Kompleman</a:t>
            </a:r>
            <a:r>
              <a:rPr lang="tr-TR" sz="2200" dirty="0" smtClean="0"/>
              <a:t> eksiklikleri</a:t>
            </a:r>
          </a:p>
          <a:p>
            <a:pPr lvl="1"/>
            <a:r>
              <a:rPr lang="tr-TR" sz="2200" dirty="0" smtClean="0"/>
              <a:t>Genetik olarak </a:t>
            </a:r>
            <a:r>
              <a:rPr lang="en-US" sz="2200" dirty="0" smtClean="0"/>
              <a:t>interferon-α (INF-α</a:t>
            </a:r>
            <a:r>
              <a:rPr lang="tr-TR" sz="2200" dirty="0" smtClean="0"/>
              <a:t>) </a:t>
            </a:r>
            <a:r>
              <a:rPr lang="tr-TR" sz="2200" dirty="0" err="1" smtClean="0"/>
              <a:t>nın</a:t>
            </a:r>
            <a:r>
              <a:rPr lang="tr-TR" sz="2200" dirty="0" smtClean="0"/>
              <a:t> fazla yapımı</a:t>
            </a:r>
          </a:p>
          <a:p>
            <a:pPr lvl="1"/>
            <a:r>
              <a:rPr lang="tr-TR" sz="2200" dirty="0" err="1" smtClean="0"/>
              <a:t>Apopitozdaki</a:t>
            </a:r>
            <a:r>
              <a:rPr lang="tr-TR" sz="2200" dirty="0" smtClean="0"/>
              <a:t> bozukluklar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686800" cy="43577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sz="2200" dirty="0" smtClean="0"/>
              <a:t>Sonuçta;</a:t>
            </a:r>
          </a:p>
          <a:p>
            <a:pPr>
              <a:buNone/>
            </a:pPr>
            <a:r>
              <a:rPr lang="tr-TR" sz="2200" dirty="0" smtClean="0"/>
              <a:t>Oluşan </a:t>
            </a:r>
            <a:r>
              <a:rPr lang="tr-TR" sz="2200" dirty="0" err="1" smtClean="0"/>
              <a:t>otoantikorlar</a:t>
            </a:r>
            <a:r>
              <a:rPr lang="tr-TR" sz="2200" dirty="0" smtClean="0"/>
              <a:t> ve </a:t>
            </a:r>
            <a:r>
              <a:rPr lang="tr-TR" sz="2200" dirty="0" err="1" smtClean="0"/>
              <a:t>immünkompleksler</a:t>
            </a:r>
            <a:r>
              <a:rPr lang="tr-TR" sz="2200" dirty="0" smtClean="0"/>
              <a:t>;</a:t>
            </a:r>
          </a:p>
          <a:p>
            <a:pPr>
              <a:buNone/>
            </a:pPr>
            <a:endParaRPr lang="tr-TR" sz="2200" dirty="0" smtClean="0"/>
          </a:p>
          <a:p>
            <a:r>
              <a:rPr lang="tr-TR" sz="2200" dirty="0" smtClean="0"/>
              <a:t>Antikor aracılı direk hücre hasarı (</a:t>
            </a:r>
            <a:r>
              <a:rPr lang="tr-TR" sz="2200" dirty="0" err="1" smtClean="0"/>
              <a:t>sitopeni</a:t>
            </a:r>
            <a:r>
              <a:rPr lang="tr-TR" sz="2200" dirty="0" smtClean="0"/>
              <a:t>)</a:t>
            </a:r>
          </a:p>
          <a:p>
            <a:r>
              <a:rPr lang="tr-TR" sz="2200" dirty="0" err="1" smtClean="0"/>
              <a:t>İmmün</a:t>
            </a:r>
            <a:r>
              <a:rPr lang="tr-TR" sz="2200" dirty="0" smtClean="0"/>
              <a:t> kompleks(İC) hastalığı: İC </a:t>
            </a:r>
            <a:r>
              <a:rPr lang="tr-TR" sz="2200" dirty="0" err="1" smtClean="0"/>
              <a:t>lerin</a:t>
            </a:r>
            <a:r>
              <a:rPr lang="tr-TR" sz="2200" dirty="0" smtClean="0"/>
              <a:t> yeterince temizlenememesi (LN, </a:t>
            </a:r>
            <a:r>
              <a:rPr lang="tr-TR" sz="2200" dirty="0" err="1" smtClean="0"/>
              <a:t>vaskülit</a:t>
            </a:r>
            <a:r>
              <a:rPr lang="tr-TR" sz="2200" dirty="0" smtClean="0"/>
              <a:t>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İ</a:t>
            </a:r>
            <a:r>
              <a:rPr lang="en-US" sz="2200" dirty="0" smtClean="0"/>
              <a:t>C </a:t>
            </a:r>
            <a:r>
              <a:rPr lang="tr-TR" sz="2200" dirty="0" smtClean="0"/>
              <a:t> oluşumu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 ve doku hasarı oluşturan </a:t>
            </a:r>
          </a:p>
          <a:p>
            <a:pPr algn="ctr">
              <a:buNone/>
            </a:pPr>
            <a:r>
              <a:rPr lang="tr-TR" sz="2200" dirty="0" err="1" smtClean="0"/>
              <a:t>kompleman</a:t>
            </a:r>
            <a:r>
              <a:rPr lang="tr-TR" sz="2200" dirty="0" smtClean="0"/>
              <a:t> aktivasyonuna neden olur.</a:t>
            </a:r>
          </a:p>
          <a:p>
            <a:pPr algn="ctr">
              <a:buNone/>
            </a:pPr>
            <a:endParaRPr lang="tr-TR" sz="2200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bağ dokusu hastalıklarında;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200" dirty="0" smtClean="0"/>
              <a:t>Çoklu organ ve sistem tutulumu vardır</a:t>
            </a:r>
          </a:p>
          <a:p>
            <a:pPr algn="ctr">
              <a:buNone/>
            </a:pPr>
            <a:r>
              <a:rPr lang="tr-TR" sz="2200" dirty="0" smtClean="0"/>
              <a:t>Yakınma ve bulgular çok çeşitlidir</a:t>
            </a:r>
          </a:p>
          <a:p>
            <a:endParaRPr lang="tr-TR" sz="2400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684140"/>
            <a:ext cx="8229600" cy="1489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475656" y="2500306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err="1" smtClean="0"/>
              <a:t>Otoimmün</a:t>
            </a:r>
            <a:r>
              <a:rPr lang="tr-TR" sz="2200" dirty="0" smtClean="0"/>
              <a:t> yolla hedef organda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 olur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67544" y="328612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smtClean="0"/>
              <a:t>Birden fazla </a:t>
            </a:r>
            <a:r>
              <a:rPr lang="tr-TR" sz="2200" dirty="0" err="1" smtClean="0"/>
              <a:t>otoimmün</a:t>
            </a:r>
            <a:r>
              <a:rPr lang="tr-TR" sz="2200" dirty="0" smtClean="0"/>
              <a:t> hastalık bir arada görülebilir</a:t>
            </a:r>
          </a:p>
          <a:p>
            <a:pPr algn="ctr">
              <a:buNone/>
            </a:pPr>
            <a:r>
              <a:rPr lang="tr-TR" sz="2200" dirty="0" smtClean="0"/>
              <a:t>Karma bağ dokusu hastalığı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785786" y="450057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200" dirty="0" smtClean="0"/>
              <a:t>Çocuklarda farklılaşmamış- tanı koydurucu özellikleri tam olmayan bağ dokusu hastalığı görülebilir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tr-TR" sz="3200" dirty="0">
                <a:solidFill>
                  <a:sysClr val="windowText" lastClr="000000"/>
                </a:solidFill>
                <a:latin typeface="+mn-lt"/>
              </a:rPr>
            </a:br>
            <a:r>
              <a:rPr lang="tr-TR" sz="3100" dirty="0">
                <a:solidFill>
                  <a:srgbClr val="C00000"/>
                </a:solidFill>
                <a:latin typeface="Book Antiqua" pitchFamily="18" charset="0"/>
              </a:rPr>
              <a:t>SLE tanısında </a:t>
            </a:r>
            <a:br>
              <a:rPr lang="tr-TR" sz="3100" dirty="0">
                <a:solidFill>
                  <a:srgbClr val="C00000"/>
                </a:solidFill>
                <a:latin typeface="Book Antiqua" pitchFamily="18" charset="0"/>
              </a:rPr>
            </a:br>
            <a:endParaRPr lang="tr-TR" sz="1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357298"/>
            <a:ext cx="7929618" cy="41434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300" dirty="0" smtClean="0">
              <a:latin typeface="+mj-lt"/>
            </a:endParaRP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Klinik bulgular hastalığa özgül değildir </a:t>
            </a: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Bulgular hastalığın ilerleyen dönemlerinde ortaya çıkabilir. 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Çocuklarda hastalığın %40-90 kadarında bulgular özgülleşmemiştir. </a:t>
            </a:r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tr-TR" sz="2200" dirty="0" smtClean="0"/>
          </a:p>
          <a:p>
            <a:pPr marL="915352" lvl="2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tr-TR" sz="2200" dirty="0" smtClean="0"/>
              <a:t>Tanı: ACR, SLICC  kriterleri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tr-TR" sz="2200" dirty="0" smtClean="0"/>
          </a:p>
          <a:p>
            <a:pPr marL="640715" lvl="1" indent="-32004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200" dirty="0" smtClean="0">
                <a:latin typeface="+mj-lt"/>
              </a:rPr>
              <a:t>Klinik şüphe önemli</a:t>
            </a:r>
          </a:p>
          <a:p>
            <a:pPr marL="640715" lvl="1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90600"/>
          </a:xfrm>
        </p:spPr>
        <p:txBody>
          <a:bodyPr/>
          <a:lstStyle/>
          <a:p>
            <a: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SLE tanı ölçütleri (ACR 1982,1997)</a:t>
            </a:r>
            <a:b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</a:br>
            <a:endParaRPr lang="tr-TR" sz="2000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229600" cy="54292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Malar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2000" dirty="0" err="1" smtClean="0">
                <a:cs typeface="Times New Roman" pitchFamily="18" charset="0"/>
              </a:rPr>
              <a:t>raş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1600" dirty="0" smtClean="0">
                <a:cs typeface="Times New Roman" pitchFamily="18" charset="0"/>
              </a:rPr>
              <a:t>(</a:t>
            </a:r>
            <a:r>
              <a:rPr lang="tr-TR" sz="1600" dirty="0" err="1" smtClean="0">
                <a:cs typeface="Times New Roman" pitchFamily="18" charset="0"/>
              </a:rPr>
              <a:t>nazolabial</a:t>
            </a:r>
            <a:r>
              <a:rPr lang="tr-TR" sz="1600" dirty="0" smtClean="0">
                <a:cs typeface="Times New Roman" pitchFamily="18" charset="0"/>
              </a:rPr>
              <a:t> oluk tutulmaz, fiks </a:t>
            </a:r>
            <a:r>
              <a:rPr lang="tr-TR" sz="1600" dirty="0" err="1" smtClean="0">
                <a:cs typeface="Times New Roman" pitchFamily="18" charset="0"/>
              </a:rPr>
              <a:t>eritem</a:t>
            </a:r>
            <a:r>
              <a:rPr lang="tr-TR" sz="1600" dirty="0" smtClean="0">
                <a:cs typeface="Times New Roman" pitchFamily="18" charset="0"/>
              </a:rPr>
              <a:t>, ele gelen döküntüler)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Diskoid</a:t>
            </a:r>
            <a:r>
              <a:rPr lang="tr-TR" sz="2000" dirty="0" smtClean="0">
                <a:cs typeface="Times New Roman" pitchFamily="18" charset="0"/>
              </a:rPr>
              <a:t> </a:t>
            </a:r>
            <a:r>
              <a:rPr lang="tr-TR" sz="2000" dirty="0" err="1" smtClean="0">
                <a:cs typeface="Times New Roman" pitchFamily="18" charset="0"/>
              </a:rPr>
              <a:t>lupus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Fotosensitivite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Oral veya nazal ülserler</a:t>
            </a: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Artrit</a:t>
            </a:r>
            <a:endParaRPr lang="tr-TR" sz="20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err="1" smtClean="0">
                <a:cs typeface="Times New Roman" pitchFamily="18" charset="0"/>
              </a:rPr>
              <a:t>Serozit</a:t>
            </a:r>
            <a:r>
              <a:rPr lang="tr-TR" sz="2000" dirty="0" smtClean="0">
                <a:cs typeface="Times New Roman" pitchFamily="18" charset="0"/>
              </a:rPr>
              <a:t> 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Böbrek tutulumu 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Nörolojik tutulum</a:t>
            </a: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Hematolojik tutulum</a:t>
            </a:r>
          </a:p>
          <a:p>
            <a:pPr marL="355600" indent="-355600" eaLnBrk="1" fontAlgn="auto" hangingPunct="1">
              <a:lnSpc>
                <a:spcPts val="32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ANA pozitifliği</a:t>
            </a:r>
          </a:p>
          <a:p>
            <a:pPr marL="355600" indent="-355600">
              <a:lnSpc>
                <a:spcPts val="3200"/>
              </a:lnSpc>
              <a:buFont typeface="+mj-lt"/>
              <a:buAutoNum type="arabicPeriod"/>
              <a:defRPr/>
            </a:pPr>
            <a:r>
              <a:rPr lang="tr-TR" sz="2000" dirty="0" smtClean="0">
                <a:cs typeface="Times New Roman" pitchFamily="18" charset="0"/>
              </a:rPr>
              <a:t>İmmünolojik tutulum (Anti </a:t>
            </a:r>
            <a:r>
              <a:rPr lang="tr-TR" sz="2000" dirty="0" err="1" smtClean="0">
                <a:cs typeface="Times New Roman" pitchFamily="18" charset="0"/>
              </a:rPr>
              <a:t>dsDNA</a:t>
            </a:r>
            <a:r>
              <a:rPr lang="tr-TR" sz="2000" dirty="0" smtClean="0">
                <a:cs typeface="Times New Roman" pitchFamily="18" charset="0"/>
              </a:rPr>
              <a:t>, Anti-</a:t>
            </a:r>
            <a:r>
              <a:rPr lang="tr-TR" sz="2000" dirty="0" err="1" smtClean="0">
                <a:cs typeface="Times New Roman" pitchFamily="18" charset="0"/>
              </a:rPr>
              <a:t>Sm</a:t>
            </a:r>
            <a:r>
              <a:rPr lang="tr-TR" sz="2000" dirty="0" smtClean="0">
                <a:cs typeface="Times New Roman" pitchFamily="18" charset="0"/>
              </a:rPr>
              <a:t>, </a:t>
            </a:r>
            <a:r>
              <a:rPr lang="tr-TR" sz="2000" dirty="0" err="1" smtClean="0">
                <a:cs typeface="Times New Roman" pitchFamily="18" charset="0"/>
              </a:rPr>
              <a:t>Antifosfolipid</a:t>
            </a:r>
            <a:r>
              <a:rPr lang="tr-TR" sz="2000" dirty="0" smtClean="0">
                <a:cs typeface="Times New Roman" pitchFamily="18" charset="0"/>
              </a:rPr>
              <a:t> antikor, </a:t>
            </a: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5214942" y="2428868"/>
            <a:ext cx="17859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Tanı için 4 kriter </a:t>
            </a:r>
            <a:endParaRPr lang="tr-T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566738" y="0"/>
            <a:ext cx="8153400" cy="714375"/>
          </a:xfrm>
        </p:spPr>
        <p:txBody>
          <a:bodyPr/>
          <a:lstStyle/>
          <a:p>
            <a: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SLE immünolojik ve klinik tanı ölçütleri (SLICC-2012)</a:t>
            </a:r>
            <a:br>
              <a:rPr lang="tr-TR" sz="20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sz="2000" dirty="0" smtClean="0"/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ystemic</a:t>
            </a:r>
            <a:r>
              <a:rPr lang="en-US" sz="2000" dirty="0" smtClean="0">
                <a:solidFill>
                  <a:srgbClr val="C00000"/>
                </a:solidFill>
              </a:rPr>
              <a:t> L</a:t>
            </a:r>
            <a:r>
              <a:rPr lang="en-US" sz="2000" dirty="0" smtClean="0"/>
              <a:t>upus </a:t>
            </a:r>
            <a:r>
              <a:rPr lang="en-US" sz="2000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/>
              <a:t>nternational </a:t>
            </a:r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ollaborating </a:t>
            </a:r>
            <a:r>
              <a:rPr lang="en-US" sz="2000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linics</a:t>
            </a:r>
            <a:r>
              <a:rPr lang="tr-TR" sz="2000" dirty="0" smtClean="0"/>
              <a:t>)</a:t>
            </a:r>
            <a:r>
              <a:rPr lang="en-US" sz="2000" dirty="0" smtClean="0"/>
              <a:t> </a:t>
            </a:r>
            <a:endParaRPr lang="tr-T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785835"/>
            <a:ext cx="4033838" cy="5857875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273050" indent="-27305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tr-TR" sz="8000" b="1" dirty="0" smtClean="0">
                <a:cs typeface="Times New Roman" pitchFamily="18" charset="0"/>
              </a:rPr>
              <a:t>Klinik ölçütler 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Akut </a:t>
            </a:r>
            <a:r>
              <a:rPr lang="tr-TR" sz="7200" dirty="0" err="1" smtClean="0">
                <a:cs typeface="Times New Roman" pitchFamily="18" charset="0"/>
              </a:rPr>
              <a:t>kutanöz</a:t>
            </a:r>
            <a:r>
              <a:rPr lang="tr-TR" sz="7200" dirty="0" smtClean="0">
                <a:cs typeface="Times New Roman" pitchFamily="18" charset="0"/>
              </a:rPr>
              <a:t> </a:t>
            </a:r>
            <a:r>
              <a:rPr lang="tr-TR" sz="7200" dirty="0" err="1" smtClean="0">
                <a:cs typeface="Times New Roman" pitchFamily="18" charset="0"/>
              </a:rPr>
              <a:t>lupus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Kronik </a:t>
            </a:r>
            <a:r>
              <a:rPr lang="tr-TR" sz="7200" dirty="0" err="1" smtClean="0">
                <a:cs typeface="Times New Roman" pitchFamily="18" charset="0"/>
              </a:rPr>
              <a:t>kutanöz</a:t>
            </a:r>
            <a:r>
              <a:rPr lang="tr-TR" sz="7200" dirty="0" smtClean="0">
                <a:cs typeface="Times New Roman" pitchFamily="18" charset="0"/>
              </a:rPr>
              <a:t> </a:t>
            </a:r>
            <a:r>
              <a:rPr lang="tr-TR" sz="7200" dirty="0" err="1" smtClean="0">
                <a:cs typeface="Times New Roman" pitchFamily="18" charset="0"/>
              </a:rPr>
              <a:t>lupus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Oral veya nazal ülserler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Skar</a:t>
            </a:r>
            <a:r>
              <a:rPr lang="tr-TR" sz="7200" dirty="0" smtClean="0">
                <a:cs typeface="Times New Roman" pitchFamily="18" charset="0"/>
              </a:rPr>
              <a:t> olmaksızın </a:t>
            </a:r>
            <a:r>
              <a:rPr lang="tr-TR" sz="7200" dirty="0" err="1" smtClean="0">
                <a:cs typeface="Times New Roman" pitchFamily="18" charset="0"/>
              </a:rPr>
              <a:t>alopesi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Sinovit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Serozit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Böbrek tutulumu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smtClean="0">
                <a:cs typeface="Times New Roman" pitchFamily="18" charset="0"/>
              </a:rPr>
              <a:t>Nörolojik tutulum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Hemolitik</a:t>
            </a:r>
            <a:r>
              <a:rPr lang="tr-TR" sz="7200" dirty="0" smtClean="0">
                <a:cs typeface="Times New Roman" pitchFamily="18" charset="0"/>
              </a:rPr>
              <a:t> anemi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Lökopeni</a:t>
            </a:r>
            <a:endParaRPr lang="tr-TR" sz="72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7200" dirty="0" err="1" smtClean="0">
                <a:cs typeface="Times New Roman" pitchFamily="18" charset="0"/>
              </a:rPr>
              <a:t>Trombositopeni</a:t>
            </a:r>
            <a:endParaRPr lang="tr-TR" sz="7200" dirty="0" smtClean="0"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785794"/>
            <a:ext cx="4071966" cy="585791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tr-TR" sz="2000" b="1" dirty="0" smtClean="0">
                <a:cs typeface="Times New Roman" pitchFamily="18" charset="0"/>
              </a:rPr>
              <a:t>İmmünolojik ölçütler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ANA 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Anti </a:t>
            </a:r>
            <a:r>
              <a:rPr lang="tr-TR" sz="1600" dirty="0" err="1" smtClean="0">
                <a:cs typeface="Times New Roman" pitchFamily="18" charset="0"/>
              </a:rPr>
              <a:t>dsDNA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Anti-</a:t>
            </a:r>
            <a:r>
              <a:rPr lang="tr-TR" sz="1600" dirty="0" err="1" smtClean="0">
                <a:cs typeface="Times New Roman" pitchFamily="18" charset="0"/>
              </a:rPr>
              <a:t>Sm</a:t>
            </a:r>
            <a:endParaRPr lang="tr-TR" sz="1600" dirty="0" smtClean="0">
              <a:cs typeface="Times New Roman" pitchFamily="18" charset="0"/>
            </a:endParaRP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err="1" smtClean="0">
                <a:cs typeface="Times New Roman" pitchFamily="18" charset="0"/>
              </a:rPr>
              <a:t>Antifosfolipid</a:t>
            </a:r>
            <a:r>
              <a:rPr lang="tr-TR" sz="1600" dirty="0" smtClean="0">
                <a:cs typeface="Times New Roman" pitchFamily="18" charset="0"/>
              </a:rPr>
              <a:t> antikor, LA, yalancı pozitif WDRL, AC (</a:t>
            </a:r>
            <a:r>
              <a:rPr lang="tr-TR" sz="1600" dirty="0" err="1" smtClean="0">
                <a:cs typeface="Times New Roman" pitchFamily="18" charset="0"/>
              </a:rPr>
              <a:t>IgA</a:t>
            </a:r>
            <a:r>
              <a:rPr lang="tr-TR" sz="1600" dirty="0" smtClean="0">
                <a:cs typeface="Times New Roman" pitchFamily="18" charset="0"/>
              </a:rPr>
              <a:t>,M,G), anti-2-</a:t>
            </a:r>
            <a:r>
              <a:rPr lang="tr-TR" sz="1600" dirty="0" err="1" smtClean="0">
                <a:cs typeface="Times New Roman" pitchFamily="18" charset="0"/>
              </a:rPr>
              <a:t>glikoprotein</a:t>
            </a:r>
            <a:r>
              <a:rPr lang="tr-TR" sz="1600" dirty="0" smtClean="0">
                <a:cs typeface="Times New Roman" pitchFamily="18" charset="0"/>
              </a:rPr>
              <a:t> I(</a:t>
            </a:r>
            <a:r>
              <a:rPr lang="tr-TR" sz="1600" dirty="0" err="1" smtClean="0">
                <a:cs typeface="Times New Roman" pitchFamily="18" charset="0"/>
              </a:rPr>
              <a:t>IgA</a:t>
            </a:r>
            <a:r>
              <a:rPr lang="tr-TR" sz="1600" dirty="0" smtClean="0">
                <a:cs typeface="Times New Roman" pitchFamily="18" charset="0"/>
              </a:rPr>
              <a:t>,M,G) pozitifliği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C3, C4, CH50 düşüklüğü</a:t>
            </a:r>
          </a:p>
          <a:p>
            <a:pPr marL="355600" indent="-35560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1600" dirty="0" smtClean="0">
                <a:cs typeface="Times New Roman" pitchFamily="18" charset="0"/>
              </a:rPr>
              <a:t>Direkt </a:t>
            </a:r>
            <a:r>
              <a:rPr lang="tr-TR" sz="1600" dirty="0" err="1" smtClean="0">
                <a:cs typeface="Times New Roman" pitchFamily="18" charset="0"/>
              </a:rPr>
              <a:t>coombs</a:t>
            </a:r>
            <a:r>
              <a:rPr lang="tr-TR" sz="1600" dirty="0" smtClean="0">
                <a:cs typeface="Times New Roman" pitchFamily="18" charset="0"/>
              </a:rPr>
              <a:t> pozitifliği- </a:t>
            </a:r>
            <a:r>
              <a:rPr lang="tr-TR" sz="1600" dirty="0" err="1" smtClean="0">
                <a:cs typeface="Times New Roman" pitchFamily="18" charset="0"/>
              </a:rPr>
              <a:t>hemolitik</a:t>
            </a:r>
            <a:r>
              <a:rPr lang="tr-TR" sz="1600" dirty="0" smtClean="0">
                <a:cs typeface="Times New Roman" pitchFamily="18" charset="0"/>
              </a:rPr>
              <a:t> anemi olmaksızın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tr-TR" sz="1600" dirty="0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SLE-Tanı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285720" y="1371560"/>
            <a:ext cx="8686800" cy="3486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ACR kriterlerine göre 4 kriter</a:t>
            </a:r>
          </a:p>
          <a:p>
            <a:endParaRPr lang="tr-TR" sz="2200" dirty="0" smtClean="0"/>
          </a:p>
          <a:p>
            <a:r>
              <a:rPr lang="en-US" sz="2200" dirty="0" smtClean="0"/>
              <a:t>SLICC </a:t>
            </a:r>
            <a:r>
              <a:rPr lang="tr-TR" sz="2200" dirty="0" smtClean="0"/>
              <a:t>kriterlerine göre</a:t>
            </a:r>
            <a:r>
              <a:rPr lang="en-US" sz="2200" dirty="0" smtClean="0"/>
              <a:t> </a:t>
            </a:r>
            <a:r>
              <a:rPr lang="tr-TR" sz="2200" dirty="0" smtClean="0"/>
              <a:t>(</a:t>
            </a:r>
            <a:r>
              <a:rPr lang="en-US" sz="2200" dirty="0" smtClean="0"/>
              <a:t>11 </a:t>
            </a:r>
            <a:r>
              <a:rPr lang="tr-TR" sz="2200" dirty="0" smtClean="0"/>
              <a:t>klinik, 6 immünolojik bulgudan)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4 kriter gerekli</a:t>
            </a:r>
          </a:p>
          <a:p>
            <a:pPr lvl="1">
              <a:buNone/>
            </a:pP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Bunların en az biri klinik ve biri </a:t>
            </a:r>
            <a:r>
              <a:rPr lang="tr-TR" sz="2200" dirty="0" err="1" smtClean="0"/>
              <a:t>laboratuvar</a:t>
            </a:r>
            <a:r>
              <a:rPr lang="tr-TR" sz="2200" dirty="0" smtClean="0"/>
              <a:t> kriter olmalı</a:t>
            </a:r>
          </a:p>
          <a:p>
            <a:pPr lvl="1"/>
            <a:r>
              <a:rPr lang="tr-TR" sz="2200" dirty="0" smtClean="0"/>
              <a:t>Biyopsi tanılı böbrek tutulumu varsa ANA veya </a:t>
            </a:r>
            <a:r>
              <a:rPr lang="tr-TR" sz="2200" dirty="0" err="1" smtClean="0"/>
              <a:t>antidsDNA</a:t>
            </a:r>
            <a:r>
              <a:rPr lang="tr-TR" sz="2200" dirty="0" smtClean="0"/>
              <a:t> pozitifliği yeterli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SLE-klinik bulgular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86444"/>
            <a:ext cx="8229600" cy="26998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Ateş, halsizlik, kilo kaybı, iştahsızlık</a:t>
            </a:r>
          </a:p>
          <a:p>
            <a:endParaRPr lang="tr-TR" sz="2200" dirty="0" smtClean="0"/>
          </a:p>
          <a:p>
            <a:r>
              <a:rPr lang="tr-TR" sz="2200" dirty="0" err="1" smtClean="0"/>
              <a:t>İmmün</a:t>
            </a:r>
            <a:r>
              <a:rPr lang="tr-TR" sz="2200" dirty="0" smtClean="0"/>
              <a:t> aktivasyona bağlı yaygın </a:t>
            </a:r>
            <a:r>
              <a:rPr lang="tr-TR" sz="2200" dirty="0" err="1" smtClean="0"/>
              <a:t>lenfadenopati</a:t>
            </a:r>
            <a:r>
              <a:rPr lang="tr-TR" sz="2200" dirty="0" smtClean="0"/>
              <a:t>, </a:t>
            </a:r>
            <a:r>
              <a:rPr lang="tr-TR" sz="2200" dirty="0" err="1" smtClean="0"/>
              <a:t>hepatosplenomegali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smtClean="0"/>
              <a:t>Tek organ tutulumu ile başlayabilir veya çoklu organ tutulumu ile gelir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Mukokütanöz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 (%85)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ts val="3400"/>
              </a:lnSpc>
            </a:pPr>
            <a:r>
              <a:rPr lang="tr-TR" sz="2200" dirty="0" smtClean="0"/>
              <a:t>Oral ve </a:t>
            </a:r>
            <a:r>
              <a:rPr lang="tr-TR" sz="2200" dirty="0" err="1" smtClean="0"/>
              <a:t>nozofarengeal</a:t>
            </a:r>
            <a:r>
              <a:rPr lang="tr-TR" sz="2200" dirty="0" smtClean="0"/>
              <a:t> ağrısız ülserler</a:t>
            </a:r>
          </a:p>
          <a:p>
            <a:pPr>
              <a:lnSpc>
                <a:spcPts val="3400"/>
              </a:lnSpc>
            </a:pPr>
            <a:r>
              <a:rPr lang="en-US" sz="2200" dirty="0" err="1" smtClean="0"/>
              <a:t>Malar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tr-TR" sz="2200" dirty="0" smtClean="0"/>
              <a:t>ş</a:t>
            </a:r>
          </a:p>
          <a:p>
            <a:pPr lvl="1">
              <a:lnSpc>
                <a:spcPts val="3400"/>
              </a:lnSpc>
            </a:pPr>
            <a:r>
              <a:rPr lang="tr-TR" sz="2200" dirty="0" smtClean="0"/>
              <a:t>Solmayan </a:t>
            </a:r>
            <a:r>
              <a:rPr lang="tr-TR" sz="2200" dirty="0" err="1" smtClean="0"/>
              <a:t>eritem</a:t>
            </a:r>
            <a:r>
              <a:rPr lang="tr-TR" sz="2200" dirty="0" smtClean="0"/>
              <a:t>, ciltten kabarık , </a:t>
            </a:r>
            <a:r>
              <a:rPr lang="tr-TR" sz="2200" dirty="0" err="1" smtClean="0"/>
              <a:t>malar</a:t>
            </a:r>
            <a:r>
              <a:rPr lang="tr-TR" sz="2200" dirty="0" smtClean="0"/>
              <a:t> çıkıntılar ve burun </a:t>
            </a:r>
            <a:r>
              <a:rPr lang="tr-TR" sz="2200" dirty="0" err="1" smtClean="0"/>
              <a:t>kökünüde</a:t>
            </a:r>
            <a:r>
              <a:rPr lang="tr-TR" sz="2200" dirty="0" smtClean="0"/>
              <a:t> içine alan- kelebek benzeri </a:t>
            </a:r>
            <a:r>
              <a:rPr lang="tr-TR" sz="2200" dirty="0" err="1" smtClean="0"/>
              <a:t>makülopapüler</a:t>
            </a:r>
            <a:r>
              <a:rPr lang="tr-TR" sz="2200" dirty="0" smtClean="0"/>
              <a:t> döküntü</a:t>
            </a:r>
          </a:p>
          <a:p>
            <a:pPr lvl="1">
              <a:lnSpc>
                <a:spcPts val="3400"/>
              </a:lnSpc>
            </a:pPr>
            <a:r>
              <a:rPr lang="tr-TR" sz="2200" dirty="0" err="1" smtClean="0"/>
              <a:t>Nazolabial</a:t>
            </a:r>
            <a:r>
              <a:rPr lang="tr-TR" sz="2200" dirty="0" smtClean="0"/>
              <a:t> oluk genellikle tutulmaz</a:t>
            </a:r>
          </a:p>
          <a:p>
            <a:pPr>
              <a:lnSpc>
                <a:spcPts val="3400"/>
              </a:lnSpc>
            </a:pPr>
            <a:r>
              <a:rPr lang="en-US" sz="2200" dirty="0" err="1" smtClean="0"/>
              <a:t>Dis</a:t>
            </a:r>
            <a:r>
              <a:rPr lang="tr-TR" sz="2200" dirty="0" smtClean="0"/>
              <a:t>k</a:t>
            </a:r>
            <a:r>
              <a:rPr lang="en-US" sz="2200" dirty="0" err="1" smtClean="0"/>
              <a:t>oid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tr-TR" sz="2200" dirty="0" smtClean="0"/>
              <a:t>ş</a:t>
            </a:r>
          </a:p>
          <a:p>
            <a:pPr lvl="1">
              <a:lnSpc>
                <a:spcPts val="3400"/>
              </a:lnSpc>
            </a:pPr>
            <a:r>
              <a:rPr lang="tr-TR" sz="2200" dirty="0" err="1" smtClean="0"/>
              <a:t>Eritematöz</a:t>
            </a:r>
            <a:r>
              <a:rPr lang="tr-TR" sz="2200" dirty="0" smtClean="0"/>
              <a:t> yama şeklinde, </a:t>
            </a:r>
            <a:r>
              <a:rPr lang="tr-TR" sz="2200" dirty="0" err="1" smtClean="0"/>
              <a:t>keratoz</a:t>
            </a:r>
            <a:r>
              <a:rPr lang="tr-TR" sz="2200" dirty="0" smtClean="0"/>
              <a:t>, pullanma</a:t>
            </a:r>
            <a:r>
              <a:rPr lang="en-US" sz="2200" dirty="0" smtClean="0"/>
              <a:t> </a:t>
            </a:r>
            <a:r>
              <a:rPr lang="tr-TR" sz="2200" dirty="0" smtClean="0"/>
              <a:t>, </a:t>
            </a:r>
            <a:r>
              <a:rPr lang="tr-TR" sz="2200" dirty="0" err="1" smtClean="0"/>
              <a:t>atrofi</a:t>
            </a:r>
            <a:r>
              <a:rPr lang="tr-TR" sz="2200" dirty="0" smtClean="0"/>
              <a:t>, </a:t>
            </a:r>
            <a:r>
              <a:rPr lang="tr-TR" sz="2200" dirty="0" err="1" smtClean="0"/>
              <a:t>folliküler</a:t>
            </a:r>
            <a:r>
              <a:rPr lang="tr-TR" sz="2200" dirty="0" smtClean="0"/>
              <a:t> tıkaçlar</a:t>
            </a:r>
          </a:p>
          <a:p>
            <a:pPr>
              <a:lnSpc>
                <a:spcPts val="3400"/>
              </a:lnSpc>
            </a:pPr>
            <a:r>
              <a:rPr lang="tr-TR" sz="2200" dirty="0" err="1" smtClean="0"/>
              <a:t>Fotosensistivite</a:t>
            </a:r>
            <a:endParaRPr lang="tr-TR" sz="2200" dirty="0" smtClean="0"/>
          </a:p>
          <a:p>
            <a:pPr marL="548640" lvl="2">
              <a:lnSpc>
                <a:spcPts val="34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Güneş ışınları-UV ile cilt lezyonlarında, ve sistemik bulgularda alevlenme</a:t>
            </a:r>
          </a:p>
          <a:p>
            <a:pPr>
              <a:lnSpc>
                <a:spcPts val="3400"/>
              </a:lnSpc>
            </a:pPr>
            <a:r>
              <a:rPr lang="tr-TR" sz="2200" dirty="0" err="1" smtClean="0"/>
              <a:t>Alopesi</a:t>
            </a:r>
            <a:r>
              <a:rPr lang="tr-TR" sz="2200" dirty="0" smtClean="0"/>
              <a:t> (</a:t>
            </a:r>
            <a:r>
              <a:rPr lang="tr-TR" sz="2200" dirty="0" err="1" smtClean="0"/>
              <a:t>skarsız</a:t>
            </a:r>
            <a:r>
              <a:rPr lang="tr-TR" sz="2200" dirty="0" smtClean="0"/>
              <a:t>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Mukokutanöz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15370" cy="3143272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2200" dirty="0" err="1" smtClean="0"/>
              <a:t>Raynaud</a:t>
            </a:r>
            <a:r>
              <a:rPr lang="tr-TR" sz="2200" dirty="0" smtClean="0"/>
              <a:t> fenomeni</a:t>
            </a:r>
          </a:p>
          <a:p>
            <a:r>
              <a:rPr lang="tr-TR" sz="2200" dirty="0" err="1" smtClean="0"/>
              <a:t>Palmar</a:t>
            </a:r>
            <a:r>
              <a:rPr lang="tr-TR" sz="2200" dirty="0" smtClean="0"/>
              <a:t>/</a:t>
            </a:r>
            <a:r>
              <a:rPr lang="tr-TR" sz="2200" dirty="0" err="1" smtClean="0"/>
              <a:t>plantar</a:t>
            </a:r>
            <a:r>
              <a:rPr lang="tr-TR" sz="2200" dirty="0" smtClean="0"/>
              <a:t>/</a:t>
            </a:r>
            <a:r>
              <a:rPr lang="tr-TR" sz="2200" dirty="0" err="1" smtClean="0"/>
              <a:t>periungual</a:t>
            </a:r>
            <a:r>
              <a:rPr lang="tr-TR" sz="2200" dirty="0" smtClean="0"/>
              <a:t> </a:t>
            </a:r>
            <a:r>
              <a:rPr lang="tr-TR" sz="2200" dirty="0" err="1" smtClean="0"/>
              <a:t>eritem</a:t>
            </a:r>
            <a:endParaRPr lang="tr-TR" sz="2200" dirty="0" smtClean="0"/>
          </a:p>
          <a:p>
            <a:r>
              <a:rPr lang="tr-TR" sz="2200" dirty="0" err="1" smtClean="0"/>
              <a:t>Livedo</a:t>
            </a:r>
            <a:r>
              <a:rPr lang="tr-TR" sz="2200" dirty="0" smtClean="0"/>
              <a:t> </a:t>
            </a:r>
            <a:r>
              <a:rPr lang="tr-TR" sz="2200" dirty="0" err="1" smtClean="0"/>
              <a:t>retikularis</a:t>
            </a:r>
            <a:endParaRPr lang="tr-TR" sz="2200" dirty="0" smtClean="0"/>
          </a:p>
          <a:p>
            <a:r>
              <a:rPr lang="tr-TR" sz="2200" dirty="0" err="1" smtClean="0"/>
              <a:t>Vaskulit</a:t>
            </a:r>
            <a:r>
              <a:rPr lang="tr-TR" sz="2200" dirty="0" smtClean="0"/>
              <a:t>  </a:t>
            </a:r>
          </a:p>
          <a:p>
            <a:pPr lvl="1"/>
            <a:r>
              <a:rPr lang="tr-TR" sz="2000" dirty="0" err="1" smtClean="0"/>
              <a:t>Peteşi</a:t>
            </a:r>
            <a:r>
              <a:rPr lang="tr-TR" sz="2000" dirty="0" smtClean="0"/>
              <a:t>  </a:t>
            </a:r>
          </a:p>
          <a:p>
            <a:pPr lvl="1"/>
            <a:r>
              <a:rPr lang="tr-TR" sz="2000" dirty="0" smtClean="0"/>
              <a:t>Ele gelen </a:t>
            </a:r>
            <a:r>
              <a:rPr lang="tr-TR" sz="2000" dirty="0" err="1" smtClean="0"/>
              <a:t>purpura</a:t>
            </a:r>
            <a:r>
              <a:rPr lang="tr-TR" sz="2000" dirty="0" smtClean="0"/>
              <a:t> (</a:t>
            </a:r>
            <a:r>
              <a:rPr lang="tr-TR" sz="2000" dirty="0" err="1" smtClean="0"/>
              <a:t>lökositoklastik</a:t>
            </a:r>
            <a:r>
              <a:rPr lang="tr-TR" sz="2000" dirty="0" smtClean="0"/>
              <a:t> </a:t>
            </a:r>
            <a:r>
              <a:rPr lang="tr-TR" sz="2000" dirty="0" err="1" smtClean="0"/>
              <a:t>vaskülit</a:t>
            </a:r>
            <a:r>
              <a:rPr lang="tr-TR" sz="2000" dirty="0" smtClean="0"/>
              <a:t> )  </a:t>
            </a:r>
          </a:p>
          <a:p>
            <a:pPr lvl="1"/>
            <a:r>
              <a:rPr lang="tr-TR" sz="2000" dirty="0" err="1" smtClean="0"/>
              <a:t>Chilblain</a:t>
            </a:r>
            <a:r>
              <a:rPr lang="tr-TR" sz="2000" dirty="0" smtClean="0"/>
              <a:t> lezyonlar/Nodül  </a:t>
            </a:r>
          </a:p>
          <a:p>
            <a:pPr lvl="1"/>
            <a:r>
              <a:rPr lang="tr-TR" sz="2000" dirty="0" smtClean="0"/>
              <a:t>Parmaklarda ülserler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5" descr="DSC014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28604"/>
            <a:ext cx="4679950" cy="3119437"/>
          </a:xfrm>
          <a:noFill/>
        </p:spPr>
      </p:pic>
      <p:pic>
        <p:nvPicPr>
          <p:cNvPr id="86021" name="Picture 10" descr="DSC014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3429000"/>
            <a:ext cx="4716462" cy="3144838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1500166" y="1285860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643174" y="1357298"/>
            <a:ext cx="57606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6012160" y="3645024"/>
            <a:ext cx="792088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716016" y="3717032"/>
            <a:ext cx="36004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670922" cy="65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5292080" y="501317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/>
              <a:t>Mukokütanöz</a:t>
            </a:r>
            <a:r>
              <a:rPr lang="tr-TR" sz="2000" dirty="0" smtClean="0"/>
              <a:t> bulgular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88067" name="Picture 4" descr="DSC014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429000"/>
            <a:ext cx="4464496" cy="3119438"/>
          </a:xfrm>
          <a:noFill/>
        </p:spPr>
      </p:pic>
      <p:pic>
        <p:nvPicPr>
          <p:cNvPr id="88068" name="Picture 10" descr="DSC0142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548680"/>
            <a:ext cx="3905250" cy="5399087"/>
          </a:xfrm>
          <a:noFill/>
        </p:spPr>
      </p:pic>
      <p:pic>
        <p:nvPicPr>
          <p:cNvPr id="5" name="Picture 5" descr="DSC01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393" y="260648"/>
            <a:ext cx="44946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547664" y="2606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Palmar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eritem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292080" y="609329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Parmak uçlarında, bacaklarda </a:t>
            </a:r>
            <a:r>
              <a:rPr lang="tr-TR" sz="2000" dirty="0" err="1" smtClean="0"/>
              <a:t>purpura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Klinik yakınmalar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smtClean="0"/>
              <a:t>Enfeksiyon</a:t>
            </a:r>
          </a:p>
          <a:p>
            <a:r>
              <a:rPr lang="tr-TR" sz="2200" dirty="0" err="1" smtClean="0"/>
              <a:t>Malignite</a:t>
            </a:r>
            <a:endParaRPr lang="tr-TR" sz="2200" dirty="0" smtClean="0"/>
          </a:p>
          <a:p>
            <a:r>
              <a:rPr lang="tr-TR" sz="2200" dirty="0" err="1" smtClean="0"/>
              <a:t>Metabolik</a:t>
            </a:r>
            <a:endParaRPr lang="tr-TR" sz="2200" dirty="0" smtClean="0"/>
          </a:p>
          <a:p>
            <a:r>
              <a:rPr lang="tr-TR" sz="2200" dirty="0" smtClean="0"/>
              <a:t>Ortopedik</a:t>
            </a:r>
          </a:p>
          <a:p>
            <a:r>
              <a:rPr lang="tr-TR" sz="2200" dirty="0" smtClean="0"/>
              <a:t>Kronik ağrı oluşturan durumlar</a:t>
            </a:r>
          </a:p>
          <a:p>
            <a:r>
              <a:rPr lang="tr-TR" sz="2200" dirty="0" smtClean="0"/>
              <a:t>Sistemik bağ dokusu hastalıkları</a:t>
            </a:r>
          </a:p>
          <a:p>
            <a:endParaRPr lang="tr-TR" sz="2200" dirty="0" smtClean="0"/>
          </a:p>
          <a:p>
            <a:pPr algn="ctr">
              <a:buNone/>
            </a:pPr>
            <a:endParaRPr lang="tr-TR" sz="2200" dirty="0" smtClean="0"/>
          </a:p>
          <a:p>
            <a:pPr algn="ctr">
              <a:buNone/>
            </a:pPr>
            <a:r>
              <a:rPr lang="tr-TR" sz="2200" dirty="0" smtClean="0"/>
              <a:t>Öykü ve fizik muayene bulgularına dayanan ayırıcı tanı yapılır</a:t>
            </a:r>
          </a:p>
          <a:p>
            <a:endParaRPr lang="tr-TR" dirty="0" smtClean="0"/>
          </a:p>
        </p:txBody>
      </p:sp>
      <p:sp>
        <p:nvSpPr>
          <p:cNvPr id="5" name="4 Sağ Ayraç"/>
          <p:cNvSpPr/>
          <p:nvPr/>
        </p:nvSpPr>
        <p:spPr>
          <a:xfrm>
            <a:off x="4714876" y="1643050"/>
            <a:ext cx="571504" cy="2643206"/>
          </a:xfrm>
          <a:prstGeom prst="rightBrace">
            <a:avLst>
              <a:gd name="adj1" fmla="val 7194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286380" y="250030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/>
              <a:t>Benzer klinik yakınmalara neden olur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04155"/>
            <a:ext cx="5544616" cy="40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2843808" y="5805264"/>
            <a:ext cx="3492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/>
              <a:t>Subakut</a:t>
            </a:r>
            <a:r>
              <a:rPr lang="tr-TR" sz="2200" dirty="0" smtClean="0"/>
              <a:t> </a:t>
            </a:r>
            <a:r>
              <a:rPr lang="tr-TR" sz="2200" dirty="0" err="1" smtClean="0"/>
              <a:t>kutanöz</a:t>
            </a:r>
            <a:r>
              <a:rPr lang="tr-TR" sz="2200" dirty="0" smtClean="0"/>
              <a:t> </a:t>
            </a:r>
            <a:r>
              <a:rPr lang="tr-TR" sz="2200" dirty="0" err="1" smtClean="0"/>
              <a:t>lupus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6386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>
                <a:cs typeface="Times New Roman" pitchFamily="18" charset="0"/>
              </a:rPr>
              <a:t>Artrit</a:t>
            </a:r>
            <a:r>
              <a:rPr lang="tr-TR" sz="2200" dirty="0" smtClean="0">
                <a:cs typeface="Times New Roman" pitchFamily="18" charset="0"/>
              </a:rPr>
              <a:t> </a:t>
            </a:r>
          </a:p>
          <a:p>
            <a:pPr lvl="1"/>
            <a:r>
              <a:rPr lang="tr-TR" sz="2200" dirty="0" smtClean="0">
                <a:cs typeface="Times New Roman" pitchFamily="18" charset="0"/>
              </a:rPr>
              <a:t>≥2 eklemde hasar bırakmayan akut </a:t>
            </a:r>
            <a:r>
              <a:rPr lang="tr-TR" sz="2200" dirty="0" err="1" smtClean="0">
                <a:cs typeface="Times New Roman" pitchFamily="18" charset="0"/>
              </a:rPr>
              <a:t>artrit</a:t>
            </a:r>
            <a:endParaRPr lang="tr-TR" sz="2200" dirty="0" smtClean="0">
              <a:cs typeface="Times New Roman" pitchFamily="18" charset="0"/>
            </a:endParaRPr>
          </a:p>
          <a:p>
            <a:endParaRPr lang="tr-TR" sz="2200" dirty="0" smtClean="0"/>
          </a:p>
          <a:p>
            <a:r>
              <a:rPr lang="en-US" sz="2200" dirty="0" err="1" smtClean="0"/>
              <a:t>Sero</a:t>
            </a:r>
            <a:r>
              <a:rPr lang="tr-TR" sz="2200" dirty="0" err="1" smtClean="0"/>
              <a:t>zit</a:t>
            </a:r>
            <a:r>
              <a:rPr lang="tr-TR" sz="2200" dirty="0" smtClean="0"/>
              <a:t>-</a:t>
            </a:r>
            <a:r>
              <a:rPr lang="tr-TR" sz="2200" dirty="0" err="1" smtClean="0"/>
              <a:t>Plevrit</a:t>
            </a:r>
            <a:endParaRPr lang="tr-TR" sz="2200" dirty="0" smtClean="0"/>
          </a:p>
          <a:p>
            <a:pPr lvl="1"/>
            <a:r>
              <a:rPr lang="tr-TR" sz="2200" dirty="0" smtClean="0"/>
              <a:t>P</a:t>
            </a:r>
            <a:r>
              <a:rPr lang="en-US" sz="2200" dirty="0" smtClean="0"/>
              <a:t>l</a:t>
            </a:r>
            <a:r>
              <a:rPr lang="tr-TR" sz="2200" dirty="0" err="1" smtClean="0"/>
              <a:t>öretik</a:t>
            </a:r>
            <a:r>
              <a:rPr lang="tr-TR" sz="2200" dirty="0" smtClean="0"/>
              <a:t> ağrı, sürtünme sesi, </a:t>
            </a:r>
            <a:r>
              <a:rPr lang="tr-TR" sz="2200" dirty="0" err="1" smtClean="0"/>
              <a:t>perikardiyal</a:t>
            </a:r>
            <a:r>
              <a:rPr lang="tr-TR" sz="2200" dirty="0" smtClean="0"/>
              <a:t> </a:t>
            </a:r>
            <a:r>
              <a:rPr lang="tr-TR" sz="2200" dirty="0" err="1" smtClean="0"/>
              <a:t>effüzyon</a:t>
            </a:r>
            <a:r>
              <a:rPr lang="tr-TR" sz="2200" dirty="0" smtClean="0"/>
              <a:t> belirtileri    (EKG, EKO)</a:t>
            </a:r>
          </a:p>
          <a:p>
            <a:endParaRPr lang="tr-TR" sz="2200" dirty="0" smtClean="0"/>
          </a:p>
          <a:p>
            <a:r>
              <a:rPr lang="tr-TR" sz="2200" dirty="0" smtClean="0"/>
              <a:t>Böbrek hastalığı</a:t>
            </a:r>
          </a:p>
          <a:p>
            <a:pPr lvl="1"/>
            <a:r>
              <a:rPr lang="en-US" sz="2200" dirty="0" err="1" smtClean="0"/>
              <a:t>Persisten</a:t>
            </a:r>
            <a:r>
              <a:rPr lang="tr-TR" sz="2200" dirty="0" smtClean="0"/>
              <a:t> </a:t>
            </a:r>
            <a:r>
              <a:rPr lang="tr-TR" sz="2200" dirty="0" err="1" smtClean="0"/>
              <a:t>proteinüri</a:t>
            </a:r>
            <a:r>
              <a:rPr lang="tr-TR" sz="2200" dirty="0" smtClean="0"/>
              <a:t> &gt;0,5 g/gün veya +++ </a:t>
            </a:r>
            <a:r>
              <a:rPr lang="tr-TR" sz="2200" dirty="0" err="1" smtClean="0"/>
              <a:t>proteinüri</a:t>
            </a:r>
            <a:r>
              <a:rPr lang="tr-TR" sz="2200" dirty="0" smtClean="0"/>
              <a:t>,  hücre ve </a:t>
            </a:r>
            <a:r>
              <a:rPr lang="tr-TR" sz="2200" dirty="0" err="1" smtClean="0"/>
              <a:t>granüler</a:t>
            </a:r>
            <a:r>
              <a:rPr lang="tr-TR" sz="2200" dirty="0" smtClean="0"/>
              <a:t> silendirler</a:t>
            </a:r>
          </a:p>
          <a:p>
            <a:pPr lvl="1"/>
            <a:r>
              <a:rPr lang="tr-TR" sz="2200" dirty="0" err="1" smtClean="0"/>
              <a:t>Lupus</a:t>
            </a:r>
            <a:r>
              <a:rPr lang="tr-TR" sz="2200" dirty="0" smtClean="0"/>
              <a:t> nefriti (Klas I-VI)</a:t>
            </a:r>
            <a:endParaRPr lang="en-US" sz="2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8229600" cy="42100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Nörolojik tutulum </a:t>
            </a:r>
          </a:p>
          <a:p>
            <a:pPr lvl="1">
              <a:lnSpc>
                <a:spcPct val="150000"/>
              </a:lnSpc>
            </a:pPr>
            <a:r>
              <a:rPr lang="tr-TR" sz="2200" dirty="0" err="1" smtClean="0"/>
              <a:t>Başağrısı</a:t>
            </a:r>
            <a:r>
              <a:rPr lang="tr-TR" sz="2200" dirty="0" smtClean="0"/>
              <a:t>, </a:t>
            </a:r>
            <a:r>
              <a:rPr lang="tr-TR" sz="2200" dirty="0" err="1" smtClean="0"/>
              <a:t>konvülziyon</a:t>
            </a:r>
            <a:r>
              <a:rPr lang="tr-TR" sz="2200" dirty="0" smtClean="0"/>
              <a:t>, </a:t>
            </a:r>
            <a:r>
              <a:rPr lang="tr-TR" sz="2200" dirty="0" err="1" smtClean="0"/>
              <a:t>anksiyete</a:t>
            </a:r>
            <a:r>
              <a:rPr lang="tr-TR" sz="2200" dirty="0" smtClean="0"/>
              <a:t>, psikoz (İlaca bağlı olmayan ve böbrek yetmezliği, </a:t>
            </a:r>
            <a:r>
              <a:rPr lang="tr-TR" sz="2200" dirty="0" err="1" smtClean="0"/>
              <a:t>ketoasidoz</a:t>
            </a:r>
            <a:r>
              <a:rPr lang="tr-TR" sz="2200" dirty="0" smtClean="0"/>
              <a:t>, elektrolit dengesizliği olmaksızın), </a:t>
            </a:r>
            <a:r>
              <a:rPr lang="tr-TR" sz="2200" dirty="0" err="1" smtClean="0"/>
              <a:t>nörit</a:t>
            </a:r>
            <a:r>
              <a:rPr lang="tr-TR" sz="2200" dirty="0" smtClean="0"/>
              <a:t>, </a:t>
            </a:r>
            <a:r>
              <a:rPr lang="tr-TR" sz="2200" dirty="0" err="1" smtClean="0"/>
              <a:t>myelit</a:t>
            </a:r>
            <a:r>
              <a:rPr lang="tr-TR" sz="2200" dirty="0" smtClean="0"/>
              <a:t>                                                                              </a:t>
            </a:r>
          </a:p>
          <a:p>
            <a:pPr lvl="1">
              <a:buNone/>
            </a:pPr>
            <a:endParaRPr lang="tr-TR" sz="2200" dirty="0" smtClean="0"/>
          </a:p>
          <a:p>
            <a:r>
              <a:rPr lang="en-US" sz="2200" dirty="0" err="1" smtClean="0"/>
              <a:t>Hematolo</a:t>
            </a:r>
            <a:r>
              <a:rPr lang="tr-TR" sz="2200" dirty="0" err="1" smtClean="0"/>
              <a:t>jik</a:t>
            </a:r>
            <a:r>
              <a:rPr lang="tr-TR" sz="2200" dirty="0" smtClean="0"/>
              <a:t> tutulum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Hemol</a:t>
            </a:r>
            <a:r>
              <a:rPr lang="tr-TR" sz="2200" dirty="0" err="1" smtClean="0"/>
              <a:t>itik</a:t>
            </a:r>
            <a:r>
              <a:rPr lang="tr-TR" sz="2200" dirty="0" smtClean="0"/>
              <a:t> anemi ve</a:t>
            </a:r>
            <a:r>
              <a:rPr lang="en-US" sz="2200" dirty="0" smtClean="0"/>
              <a:t> </a:t>
            </a:r>
            <a:r>
              <a:rPr lang="en-US" sz="2200" dirty="0" err="1" smtClean="0"/>
              <a:t>reti</a:t>
            </a:r>
            <a:r>
              <a:rPr lang="tr-TR" sz="2200" dirty="0" err="1" smtClean="0"/>
              <a:t>külositoz</a:t>
            </a:r>
            <a:r>
              <a:rPr lang="tr-TR" sz="2200" dirty="0" smtClean="0"/>
              <a:t> / </a:t>
            </a:r>
            <a:r>
              <a:rPr lang="tr-TR" sz="2200" dirty="0" err="1" smtClean="0"/>
              <a:t>lökopeni</a:t>
            </a:r>
            <a:r>
              <a:rPr lang="tr-TR" sz="2200" dirty="0" smtClean="0"/>
              <a:t>&lt;</a:t>
            </a:r>
            <a:r>
              <a:rPr lang="en-US" sz="2200" dirty="0" smtClean="0"/>
              <a:t> 4000/mm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</a:t>
            </a:r>
            <a:r>
              <a:rPr lang="tr-TR" sz="2200" dirty="0" smtClean="0"/>
              <a:t>/</a:t>
            </a:r>
            <a:r>
              <a:rPr lang="tr-TR" sz="2200" dirty="0" err="1" smtClean="0"/>
              <a:t>lenfopeni</a:t>
            </a:r>
            <a:r>
              <a:rPr lang="tr-TR" sz="2200" dirty="0" smtClean="0"/>
              <a:t>&lt;</a:t>
            </a:r>
            <a:r>
              <a:rPr lang="en-US" sz="2200" dirty="0" smtClean="0"/>
              <a:t> 1500/mm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</a:t>
            </a:r>
            <a:r>
              <a:rPr lang="tr-TR" sz="2200" dirty="0" smtClean="0"/>
              <a:t>/</a:t>
            </a:r>
            <a:r>
              <a:rPr lang="en-US" sz="2200" dirty="0" err="1" smtClean="0"/>
              <a:t>trombo</a:t>
            </a:r>
            <a:r>
              <a:rPr lang="tr-TR" sz="2200" dirty="0" err="1" smtClean="0"/>
              <a:t>sitopeni</a:t>
            </a:r>
            <a:r>
              <a:rPr lang="tr-TR" sz="2200" dirty="0" smtClean="0"/>
              <a:t>&lt;</a:t>
            </a:r>
            <a:r>
              <a:rPr lang="en-US" sz="2200" dirty="0" smtClean="0"/>
              <a:t> 100,000/mm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0076" y="1563074"/>
            <a:ext cx="7758138" cy="28660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err="1" smtClean="0"/>
              <a:t>Antifosfolipid</a:t>
            </a:r>
            <a:r>
              <a:rPr lang="tr-TR" sz="2000" dirty="0" smtClean="0"/>
              <a:t> sendromu</a:t>
            </a:r>
          </a:p>
          <a:p>
            <a:pPr lvl="1"/>
            <a:r>
              <a:rPr lang="tr-TR" sz="2000" dirty="0" err="1" smtClean="0"/>
              <a:t>Trombozlar</a:t>
            </a:r>
            <a:endParaRPr lang="tr-TR" sz="2000" dirty="0" smtClean="0"/>
          </a:p>
          <a:p>
            <a:pPr lvl="1"/>
            <a:r>
              <a:rPr lang="tr-TR" sz="2000" dirty="0" err="1" smtClean="0"/>
              <a:t>Katastrofik</a:t>
            </a:r>
            <a:r>
              <a:rPr lang="tr-TR" sz="2000" dirty="0" smtClean="0"/>
              <a:t> </a:t>
            </a:r>
            <a:r>
              <a:rPr lang="tr-TR" sz="2000" dirty="0" err="1" smtClean="0"/>
              <a:t>antifosfolipid</a:t>
            </a:r>
            <a:r>
              <a:rPr lang="tr-TR" sz="2000" dirty="0" smtClean="0"/>
              <a:t> sendromu</a:t>
            </a:r>
          </a:p>
          <a:p>
            <a:pPr lvl="1"/>
            <a:endParaRPr lang="tr-TR" sz="20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err="1" smtClean="0"/>
              <a:t>Kardiyovasküler</a:t>
            </a:r>
            <a:r>
              <a:rPr lang="tr-TR" sz="2000" dirty="0" smtClean="0"/>
              <a:t> hastalık</a:t>
            </a:r>
          </a:p>
          <a:p>
            <a:pPr lvl="1"/>
            <a:r>
              <a:rPr lang="tr-TR" sz="2000" dirty="0" err="1" smtClean="0"/>
              <a:t>Perikardit</a:t>
            </a:r>
            <a:r>
              <a:rPr lang="tr-TR" sz="2000" dirty="0" smtClean="0"/>
              <a:t>, </a:t>
            </a:r>
            <a:r>
              <a:rPr lang="tr-TR" sz="2000" dirty="0" err="1" smtClean="0"/>
              <a:t>myokardit</a:t>
            </a:r>
            <a:r>
              <a:rPr lang="tr-TR" sz="2000" dirty="0" smtClean="0"/>
              <a:t>, </a:t>
            </a:r>
            <a:r>
              <a:rPr lang="tr-TR" sz="2000" dirty="0" err="1" smtClean="0"/>
              <a:t>endokardit</a:t>
            </a:r>
            <a:r>
              <a:rPr lang="tr-TR" sz="2000" dirty="0" smtClean="0"/>
              <a:t> (</a:t>
            </a:r>
            <a:r>
              <a:rPr lang="tr-TR" sz="2000" dirty="0" err="1" smtClean="0"/>
              <a:t>Libman</a:t>
            </a:r>
            <a:r>
              <a:rPr lang="tr-TR" sz="2000" dirty="0" smtClean="0"/>
              <a:t> –</a:t>
            </a:r>
            <a:r>
              <a:rPr lang="tr-TR" sz="2000" dirty="0" err="1" smtClean="0"/>
              <a:t>Sacks</a:t>
            </a:r>
            <a:r>
              <a:rPr lang="tr-TR" sz="2000" dirty="0" smtClean="0"/>
              <a:t>)</a:t>
            </a:r>
          </a:p>
          <a:p>
            <a:pPr lvl="1"/>
            <a:r>
              <a:rPr lang="tr-TR" sz="2000" dirty="0" err="1" smtClean="0"/>
              <a:t>Neonatal</a:t>
            </a:r>
            <a:r>
              <a:rPr lang="tr-TR" sz="2000" dirty="0" smtClean="0"/>
              <a:t> </a:t>
            </a:r>
            <a:r>
              <a:rPr lang="tr-TR" sz="2000" dirty="0" err="1" smtClean="0"/>
              <a:t>lupus</a:t>
            </a:r>
            <a:r>
              <a:rPr lang="tr-TR" sz="2000" dirty="0" smtClean="0"/>
              <a:t> (</a:t>
            </a:r>
            <a:r>
              <a:rPr lang="tr-TR" sz="2000" dirty="0" err="1" smtClean="0"/>
              <a:t>antiRo</a:t>
            </a:r>
            <a:r>
              <a:rPr lang="tr-TR" sz="2000" dirty="0" smtClean="0"/>
              <a:t>/SSA, </a:t>
            </a:r>
            <a:r>
              <a:rPr lang="tr-TR" sz="2000" dirty="0" err="1" smtClean="0"/>
              <a:t>antiLa</a:t>
            </a:r>
            <a:r>
              <a:rPr lang="tr-TR" sz="2000" dirty="0" smtClean="0"/>
              <a:t>/SSB), </a:t>
            </a:r>
            <a:r>
              <a:rPr lang="tr-TR" sz="2000" dirty="0" err="1" smtClean="0"/>
              <a:t>konjenital</a:t>
            </a:r>
            <a:r>
              <a:rPr lang="tr-TR" sz="2000" dirty="0" smtClean="0"/>
              <a:t> kalp blokları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İlaç ilişkili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504952"/>
            <a:ext cx="8229600" cy="385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/>
              <a:t>Kesin ilişkisi olanlar</a:t>
            </a:r>
          </a:p>
          <a:p>
            <a:r>
              <a:rPr lang="tr-TR" sz="2000" dirty="0" err="1" smtClean="0"/>
              <a:t>Minocycline</a:t>
            </a:r>
            <a:r>
              <a:rPr lang="tr-TR" sz="2000" dirty="0" smtClean="0"/>
              <a:t>, </a:t>
            </a:r>
            <a:r>
              <a:rPr lang="tr-TR" sz="2000" dirty="0" err="1" smtClean="0"/>
              <a:t>procainamide</a:t>
            </a:r>
            <a:r>
              <a:rPr lang="tr-TR" sz="2000" dirty="0" smtClean="0"/>
              <a:t>, </a:t>
            </a:r>
            <a:r>
              <a:rPr lang="tr-TR" sz="2000" dirty="0" err="1" smtClean="0"/>
              <a:t>hydralazine</a:t>
            </a:r>
            <a:r>
              <a:rPr lang="tr-TR" sz="2000" dirty="0" smtClean="0"/>
              <a:t>, </a:t>
            </a:r>
            <a:r>
              <a:rPr lang="tr-TR" sz="2000" dirty="0" err="1" smtClean="0"/>
              <a:t>isoniazid</a:t>
            </a:r>
            <a:r>
              <a:rPr lang="tr-TR" sz="2000" dirty="0" smtClean="0"/>
              <a:t>, </a:t>
            </a:r>
            <a:r>
              <a:rPr lang="tr-TR" sz="2000" dirty="0" err="1" smtClean="0"/>
              <a:t>penicillamine</a:t>
            </a:r>
            <a:r>
              <a:rPr lang="tr-TR" sz="2000" dirty="0" smtClean="0"/>
              <a:t>, </a:t>
            </a:r>
            <a:r>
              <a:rPr lang="tr-TR" sz="2000" dirty="0" err="1" smtClean="0"/>
              <a:t>diltiazem</a:t>
            </a:r>
            <a:r>
              <a:rPr lang="tr-TR" sz="2000" dirty="0" smtClean="0"/>
              <a:t>, interferon-</a:t>
            </a:r>
            <a:r>
              <a:rPr lang="el-GR" sz="2000" dirty="0" smtClean="0"/>
              <a:t>α, </a:t>
            </a:r>
            <a:r>
              <a:rPr lang="tr-TR" sz="2000" dirty="0" err="1" smtClean="0"/>
              <a:t>methyldopa</a:t>
            </a:r>
            <a:r>
              <a:rPr lang="tr-TR" sz="2000" dirty="0" smtClean="0"/>
              <a:t>, </a:t>
            </a:r>
            <a:r>
              <a:rPr lang="tr-TR" sz="2000" dirty="0" err="1" smtClean="0"/>
              <a:t>chlorpromazine</a:t>
            </a:r>
            <a:r>
              <a:rPr lang="tr-TR" sz="2000" dirty="0" smtClean="0"/>
              <a:t>, </a:t>
            </a:r>
            <a:r>
              <a:rPr lang="tr-TR" sz="2000" dirty="0" err="1" smtClean="0"/>
              <a:t>etanercept</a:t>
            </a:r>
            <a:r>
              <a:rPr lang="tr-TR" sz="2000" dirty="0" smtClean="0"/>
              <a:t>, </a:t>
            </a:r>
            <a:r>
              <a:rPr lang="tr-TR" sz="2000" dirty="0" err="1" smtClean="0"/>
              <a:t>infliximab</a:t>
            </a:r>
            <a:r>
              <a:rPr lang="tr-TR" sz="2000" dirty="0" smtClean="0"/>
              <a:t>, </a:t>
            </a:r>
            <a:r>
              <a:rPr lang="tr-TR" sz="2000" dirty="0" err="1" smtClean="0"/>
              <a:t>adalimumab</a:t>
            </a:r>
            <a:endParaRPr lang="tr-TR" sz="2000" dirty="0" smtClean="0"/>
          </a:p>
          <a:p>
            <a:endParaRPr lang="tr-TR" dirty="0" smtClean="0"/>
          </a:p>
          <a:p>
            <a:r>
              <a:rPr lang="tr-TR" sz="2400" dirty="0" smtClean="0"/>
              <a:t>Olası ilişkisi olanlar</a:t>
            </a:r>
          </a:p>
          <a:p>
            <a:r>
              <a:rPr lang="tr-TR" sz="1600" dirty="0" err="1" smtClean="0"/>
              <a:t>Fenitoin</a:t>
            </a:r>
            <a:r>
              <a:rPr lang="tr-TR" sz="1600" dirty="0" smtClean="0"/>
              <a:t>, </a:t>
            </a:r>
            <a:r>
              <a:rPr lang="tr-TR" sz="1600" dirty="0" err="1" smtClean="0"/>
              <a:t>ethosuximide</a:t>
            </a:r>
            <a:r>
              <a:rPr lang="tr-TR" sz="1600" dirty="0" smtClean="0"/>
              <a:t>, </a:t>
            </a:r>
            <a:r>
              <a:rPr lang="tr-TR" sz="1600" dirty="0" err="1" smtClean="0"/>
              <a:t>karbamazepine</a:t>
            </a:r>
            <a:r>
              <a:rPr lang="tr-TR" sz="1600" dirty="0" smtClean="0"/>
              <a:t>, </a:t>
            </a:r>
            <a:r>
              <a:rPr lang="tr-TR" sz="1600" dirty="0" err="1" smtClean="0"/>
              <a:t>sulfasalazine</a:t>
            </a:r>
            <a:r>
              <a:rPr lang="tr-TR" sz="1600" dirty="0" smtClean="0"/>
              <a:t>, </a:t>
            </a:r>
            <a:r>
              <a:rPr lang="tr-TR" sz="1600" dirty="0" err="1" smtClean="0"/>
              <a:t>amiodarone</a:t>
            </a:r>
            <a:r>
              <a:rPr lang="tr-TR" sz="1600" dirty="0" smtClean="0"/>
              <a:t>, </a:t>
            </a:r>
            <a:r>
              <a:rPr lang="tr-TR" sz="1600" dirty="0" err="1" smtClean="0"/>
              <a:t>rifampin</a:t>
            </a:r>
            <a:r>
              <a:rPr lang="tr-TR" sz="1600" dirty="0" smtClean="0"/>
              <a:t>, ………….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57224" y="1714488"/>
            <a:ext cx="6972320" cy="32099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İlaçlar;</a:t>
            </a:r>
          </a:p>
          <a:p>
            <a:pPr lvl="1"/>
            <a:r>
              <a:rPr lang="tr-TR" sz="2200" dirty="0" err="1" smtClean="0"/>
              <a:t>Lupusu</a:t>
            </a:r>
            <a:r>
              <a:rPr lang="tr-TR" sz="2200" dirty="0" smtClean="0"/>
              <a:t> başlatabilir</a:t>
            </a:r>
          </a:p>
          <a:p>
            <a:pPr lvl="1"/>
            <a:r>
              <a:rPr lang="tr-TR" sz="2200" dirty="0" err="1" smtClean="0"/>
              <a:t>Lupusa</a:t>
            </a:r>
            <a:r>
              <a:rPr lang="tr-TR" sz="2200" dirty="0" smtClean="0"/>
              <a:t> benzer tablo oluşturabilir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smtClean="0"/>
              <a:t>Anti-</a:t>
            </a:r>
            <a:r>
              <a:rPr lang="tr-TR" sz="2200" dirty="0" err="1" smtClean="0"/>
              <a:t>histon</a:t>
            </a:r>
            <a:r>
              <a:rPr lang="tr-TR" sz="2200" dirty="0" smtClean="0"/>
              <a:t> antikor pozitifliği yüksek</a:t>
            </a:r>
          </a:p>
          <a:p>
            <a:pPr lvl="1"/>
            <a:r>
              <a:rPr lang="tr-TR" sz="2200" dirty="0" smtClean="0"/>
              <a:t>Anti-</a:t>
            </a:r>
            <a:r>
              <a:rPr lang="tr-TR" sz="2200" dirty="0" err="1" smtClean="0"/>
              <a:t>dsDNA</a:t>
            </a:r>
            <a:r>
              <a:rPr lang="tr-TR" sz="2200" dirty="0" smtClean="0"/>
              <a:t>, </a:t>
            </a:r>
            <a:r>
              <a:rPr lang="tr-TR" sz="2200" dirty="0" err="1" smtClean="0"/>
              <a:t>hipokomplementemi</a:t>
            </a:r>
            <a:r>
              <a:rPr lang="tr-TR" sz="2200" dirty="0" smtClean="0"/>
              <a:t> nadir</a:t>
            </a:r>
          </a:p>
          <a:p>
            <a:pPr lvl="1"/>
            <a:r>
              <a:rPr lang="tr-TR" sz="2200" dirty="0" smtClean="0"/>
              <a:t>Nörolojik hastalık ve böbrek tutulumu olağan değil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Neonatal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Lupus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6900882" cy="2643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tr-TR" sz="2200" dirty="0" smtClean="0"/>
              <a:t>Yüzde, gövdede, saçlı deride </a:t>
            </a:r>
            <a:r>
              <a:rPr lang="tr-TR" sz="2200" dirty="0" err="1" smtClean="0"/>
              <a:t>anüler</a:t>
            </a:r>
            <a:r>
              <a:rPr lang="tr-TR" sz="2200" dirty="0" smtClean="0"/>
              <a:t>, </a:t>
            </a:r>
            <a:r>
              <a:rPr lang="tr-TR" sz="2200" dirty="0" err="1" smtClean="0"/>
              <a:t>maküler</a:t>
            </a:r>
            <a:r>
              <a:rPr lang="tr-TR" sz="2200" dirty="0" smtClean="0"/>
              <a:t> </a:t>
            </a:r>
            <a:r>
              <a:rPr lang="tr-TR" sz="2200" dirty="0" err="1" smtClean="0"/>
              <a:t>raş</a:t>
            </a:r>
            <a:endParaRPr lang="tr-TR" sz="2200" dirty="0" smtClean="0"/>
          </a:p>
          <a:p>
            <a:pPr>
              <a:lnSpc>
                <a:spcPts val="3000"/>
              </a:lnSpc>
            </a:pPr>
            <a:r>
              <a:rPr lang="tr-TR" sz="2200" dirty="0" smtClean="0"/>
              <a:t>UV’ ye </a:t>
            </a:r>
            <a:r>
              <a:rPr lang="tr-TR" sz="2200" dirty="0" err="1" smtClean="0"/>
              <a:t>maruziyetten</a:t>
            </a:r>
            <a:r>
              <a:rPr lang="tr-TR" sz="2200" dirty="0" smtClean="0"/>
              <a:t> 1-6 saat sonra başlar 3-4 ay sürer</a:t>
            </a:r>
          </a:p>
          <a:p>
            <a:pPr>
              <a:lnSpc>
                <a:spcPts val="3000"/>
              </a:lnSpc>
            </a:pPr>
            <a:r>
              <a:rPr lang="tr-TR" sz="2200" dirty="0" smtClean="0"/>
              <a:t>En önemli bulgusu </a:t>
            </a:r>
            <a:r>
              <a:rPr lang="tr-TR" sz="2200" dirty="0" err="1" smtClean="0"/>
              <a:t>konjenital</a:t>
            </a:r>
            <a:r>
              <a:rPr lang="tr-TR" sz="2200" dirty="0" smtClean="0"/>
              <a:t> kalp bloğudur-kalıcıdır</a:t>
            </a:r>
          </a:p>
          <a:p>
            <a:pPr>
              <a:lnSpc>
                <a:spcPts val="3000"/>
              </a:lnSpc>
            </a:pPr>
            <a:r>
              <a:rPr lang="tr-TR" sz="2200" dirty="0" err="1" smtClean="0"/>
              <a:t>Sitopeni</a:t>
            </a:r>
            <a:r>
              <a:rPr lang="tr-TR" sz="2200" dirty="0" smtClean="0"/>
              <a:t> ve hepatit olabilir</a:t>
            </a:r>
          </a:p>
          <a:p>
            <a:pPr>
              <a:lnSpc>
                <a:spcPts val="3000"/>
              </a:lnSpc>
            </a:pPr>
            <a:r>
              <a:rPr lang="tr-TR" sz="2200" dirty="0" smtClean="0"/>
              <a:t>Annedeki </a:t>
            </a:r>
            <a:r>
              <a:rPr lang="tr-TR" sz="2200" dirty="0" err="1" smtClean="0"/>
              <a:t>antiRo</a:t>
            </a:r>
            <a:r>
              <a:rPr lang="tr-TR" sz="2200" dirty="0" smtClean="0"/>
              <a:t> ve anti La antikor ilişkilidir</a:t>
            </a:r>
          </a:p>
          <a:p>
            <a:endParaRPr lang="en-US" dirty="0" smtClean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86058"/>
            <a:ext cx="22745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4632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ESH</a:t>
            </a:r>
          </a:p>
          <a:p>
            <a:r>
              <a:rPr lang="tr-TR" sz="2400" dirty="0" err="1" smtClean="0"/>
              <a:t>Ferritin</a:t>
            </a:r>
            <a:r>
              <a:rPr lang="tr-TR" sz="2400" dirty="0" smtClean="0"/>
              <a:t> </a:t>
            </a:r>
          </a:p>
          <a:p>
            <a:r>
              <a:rPr lang="tr-TR" sz="2400" dirty="0" smtClean="0"/>
              <a:t>CRP (enfeksiyon,</a:t>
            </a:r>
            <a:r>
              <a:rPr lang="tr-TR" sz="2400" dirty="0" err="1" smtClean="0"/>
              <a:t>serozit</a:t>
            </a:r>
            <a:r>
              <a:rPr lang="tr-TR" sz="2400" dirty="0" smtClean="0"/>
              <a:t>, </a:t>
            </a:r>
            <a:r>
              <a:rPr lang="tr-TR" sz="2400" dirty="0" err="1" smtClean="0"/>
              <a:t>artrit</a:t>
            </a:r>
            <a:r>
              <a:rPr lang="tr-TR" sz="2400" dirty="0" smtClean="0"/>
              <a:t> varsa )</a:t>
            </a:r>
          </a:p>
          <a:p>
            <a:r>
              <a:rPr lang="tr-TR" sz="2400" dirty="0" smtClean="0"/>
              <a:t>İmmünolojik  bulgular </a:t>
            </a:r>
          </a:p>
          <a:p>
            <a:pPr lvl="1"/>
            <a:r>
              <a:rPr lang="tr-TR" sz="2400" dirty="0" smtClean="0"/>
              <a:t>ANA pozitifliği (&gt;1/80 titre)</a:t>
            </a:r>
          </a:p>
          <a:p>
            <a:pPr lvl="1"/>
            <a:r>
              <a:rPr lang="tr-TR" sz="2400" dirty="0" smtClean="0"/>
              <a:t>Anti-DNA antikor pozitifliği</a:t>
            </a:r>
          </a:p>
          <a:p>
            <a:pPr lvl="1"/>
            <a:r>
              <a:rPr lang="tr-TR" sz="2400" dirty="0" smtClean="0"/>
              <a:t>Anti-</a:t>
            </a:r>
            <a:r>
              <a:rPr lang="tr-TR" sz="2400" dirty="0" err="1" smtClean="0"/>
              <a:t>Sm</a:t>
            </a:r>
            <a:r>
              <a:rPr lang="tr-TR" sz="2400" dirty="0" smtClean="0"/>
              <a:t> antikor  pozitifliği</a:t>
            </a:r>
          </a:p>
          <a:p>
            <a:pPr lvl="1"/>
            <a:r>
              <a:rPr lang="tr-TR" sz="2400" dirty="0" err="1" smtClean="0"/>
              <a:t>APLs</a:t>
            </a:r>
            <a:r>
              <a:rPr lang="tr-TR" sz="2400" dirty="0" smtClean="0"/>
              <a:t> antikor pozitifliği: ACA (</a:t>
            </a:r>
            <a:r>
              <a:rPr lang="tr-TR" sz="2400" dirty="0" err="1" smtClean="0"/>
              <a:t>IgG</a:t>
            </a:r>
            <a:r>
              <a:rPr lang="tr-TR" sz="2400" dirty="0" smtClean="0"/>
              <a:t> veya </a:t>
            </a:r>
            <a:r>
              <a:rPr lang="tr-TR" sz="2400" dirty="0" err="1" smtClean="0"/>
              <a:t>IgM</a:t>
            </a:r>
            <a:r>
              <a:rPr lang="tr-TR" sz="2400" dirty="0" smtClean="0"/>
              <a:t>), LA+,yalancı pozitif VDRL</a:t>
            </a:r>
          </a:p>
          <a:p>
            <a:r>
              <a:rPr lang="tr-TR" sz="2400" dirty="0" smtClean="0"/>
              <a:t>C3, C4</a:t>
            </a:r>
            <a:r>
              <a:rPr lang="tr-TR" sz="2400" dirty="0" smtClean="0">
                <a:sym typeface="Symbol"/>
              </a:rPr>
              <a:t></a:t>
            </a:r>
          </a:p>
          <a:p>
            <a:r>
              <a:rPr lang="tr-TR" sz="2400" dirty="0" err="1" smtClean="0">
                <a:sym typeface="Symbol"/>
              </a:rPr>
              <a:t>Hemogram</a:t>
            </a:r>
            <a:r>
              <a:rPr lang="tr-TR" sz="2400" dirty="0" smtClean="0">
                <a:sym typeface="Symbol"/>
              </a:rPr>
              <a:t> (</a:t>
            </a:r>
            <a:r>
              <a:rPr lang="tr-TR" sz="2400" dirty="0" err="1" smtClean="0">
                <a:sym typeface="Symbol"/>
              </a:rPr>
              <a:t>lenfopeni</a:t>
            </a:r>
            <a:r>
              <a:rPr lang="tr-TR" sz="2400" dirty="0" smtClean="0">
                <a:sym typeface="Symbol"/>
              </a:rPr>
              <a:t>, </a:t>
            </a:r>
            <a:r>
              <a:rPr lang="tr-TR" sz="2400" dirty="0" err="1" smtClean="0">
                <a:sym typeface="Symbol"/>
              </a:rPr>
              <a:t>trombositopeni</a:t>
            </a:r>
            <a:r>
              <a:rPr lang="tr-TR" sz="2400" dirty="0" smtClean="0">
                <a:sym typeface="Symbol"/>
              </a:rPr>
              <a:t>)</a:t>
            </a:r>
          </a:p>
          <a:p>
            <a:r>
              <a:rPr lang="tr-TR" sz="2400" dirty="0" smtClean="0">
                <a:sym typeface="Symbol"/>
              </a:rPr>
              <a:t>İdrar </a:t>
            </a:r>
          </a:p>
          <a:p>
            <a:r>
              <a:rPr lang="tr-TR" sz="2400" dirty="0" smtClean="0">
                <a:sym typeface="Symbol"/>
              </a:rPr>
              <a:t>BFT, KCFT, TFT</a:t>
            </a:r>
          </a:p>
          <a:p>
            <a:endParaRPr lang="en-US" dirty="0" smtClean="0"/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4529726" y="1811670"/>
            <a:ext cx="945224" cy="34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320993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Hidroksiklorokin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Kortikostreoidler</a:t>
            </a:r>
            <a:endParaRPr lang="tr-TR" sz="2200" dirty="0" smtClean="0"/>
          </a:p>
          <a:p>
            <a:pPr>
              <a:lnSpc>
                <a:spcPct val="150000"/>
              </a:lnSpc>
            </a:pPr>
            <a:r>
              <a:rPr lang="tr-TR" sz="2200" dirty="0" err="1" smtClean="0"/>
              <a:t>Sitotoksik</a:t>
            </a:r>
            <a:r>
              <a:rPr lang="tr-TR" sz="2200" dirty="0" smtClean="0"/>
              <a:t> tedavi (</a:t>
            </a:r>
            <a:r>
              <a:rPr lang="tr-TR" sz="2200" dirty="0" err="1" smtClean="0"/>
              <a:t>siklofosfamid</a:t>
            </a:r>
            <a:r>
              <a:rPr lang="tr-TR" sz="2200" dirty="0" smtClean="0"/>
              <a:t>, </a:t>
            </a:r>
            <a:r>
              <a:rPr lang="tr-TR" sz="2200" dirty="0" err="1" smtClean="0"/>
              <a:t>azathiopürin</a:t>
            </a:r>
            <a:r>
              <a:rPr lang="tr-TR" sz="2200" dirty="0" smtClean="0"/>
              <a:t>, </a:t>
            </a:r>
            <a:r>
              <a:rPr lang="tr-TR" sz="2200" dirty="0" err="1" smtClean="0"/>
              <a:t>mikofenolat</a:t>
            </a:r>
            <a:r>
              <a:rPr lang="tr-TR" sz="2200" dirty="0" smtClean="0"/>
              <a:t> </a:t>
            </a:r>
            <a:r>
              <a:rPr lang="tr-TR" sz="2200" dirty="0" err="1" smtClean="0"/>
              <a:t>mofetil</a:t>
            </a:r>
            <a:r>
              <a:rPr lang="tr-TR" sz="22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Biyolojik ilaçlar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SLE-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Prognoz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2952" y="1777388"/>
            <a:ext cx="7043758" cy="23659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/>
              <a:t>5 yıllık yaşam çocuklarda %95, 10 yıllık yaşam %80-90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Erken dönemde </a:t>
            </a:r>
            <a:r>
              <a:rPr lang="tr-TR" sz="2200" dirty="0" err="1" smtClean="0"/>
              <a:t>renal</a:t>
            </a:r>
            <a:r>
              <a:rPr lang="tr-TR" sz="2200" dirty="0" smtClean="0"/>
              <a:t> ve nörolojik tutulum, enfeksiyonlar            </a:t>
            </a:r>
            <a:r>
              <a:rPr lang="tr-TR" sz="2200" dirty="0" err="1" smtClean="0"/>
              <a:t>prognozu</a:t>
            </a:r>
            <a:r>
              <a:rPr lang="tr-TR" sz="2200" dirty="0" smtClean="0"/>
              <a:t> etkiler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Geç dönemde </a:t>
            </a:r>
            <a:r>
              <a:rPr lang="tr-TR" sz="2200" dirty="0" err="1" smtClean="0"/>
              <a:t>ateroskleroz</a:t>
            </a:r>
            <a:r>
              <a:rPr lang="tr-TR" sz="2200" dirty="0" smtClean="0"/>
              <a:t> ve </a:t>
            </a:r>
            <a:r>
              <a:rPr lang="tr-TR" sz="2200" dirty="0" err="1" smtClean="0"/>
              <a:t>malignite</a:t>
            </a:r>
            <a:r>
              <a:rPr lang="tr-TR" sz="2200" dirty="0" smtClean="0"/>
              <a:t> riski var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bağ dokusu hastalıklarında;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71736" y="1714488"/>
            <a:ext cx="2857520" cy="19288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400" dirty="0" smtClean="0"/>
              <a:t>Ateş</a:t>
            </a:r>
          </a:p>
          <a:p>
            <a:r>
              <a:rPr lang="tr-TR" sz="2400" dirty="0" smtClean="0"/>
              <a:t>Halsizlik</a:t>
            </a:r>
          </a:p>
          <a:p>
            <a:r>
              <a:rPr lang="tr-TR" sz="2400" dirty="0" smtClean="0"/>
              <a:t>Eklem ağrısı</a:t>
            </a:r>
          </a:p>
          <a:p>
            <a:r>
              <a:rPr lang="tr-TR" sz="2400" dirty="0" smtClean="0"/>
              <a:t>Döküntü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85918" y="4286256"/>
            <a:ext cx="45005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Sık görülen yakınmalardır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Juvenil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Dermatomyozit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33514"/>
            <a:ext cx="8229600" cy="29241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/>
              <a:t>Kronik </a:t>
            </a:r>
            <a:r>
              <a:rPr lang="tr-TR" sz="2200" dirty="0" err="1" smtClean="0"/>
              <a:t>idyopatik</a:t>
            </a:r>
            <a:r>
              <a:rPr lang="tr-TR" sz="2200" dirty="0" smtClean="0"/>
              <a:t> </a:t>
            </a:r>
            <a:r>
              <a:rPr lang="tr-TR" sz="2200" dirty="0" err="1" smtClean="0"/>
              <a:t>inflamatuvar</a:t>
            </a:r>
            <a:r>
              <a:rPr lang="tr-TR" sz="2200" dirty="0" smtClean="0"/>
              <a:t> </a:t>
            </a:r>
            <a:r>
              <a:rPr lang="tr-TR" sz="2200" dirty="0" err="1" smtClean="0"/>
              <a:t>myopati</a:t>
            </a:r>
            <a:endParaRPr lang="tr-TR" sz="2200" dirty="0" smtClean="0"/>
          </a:p>
          <a:p>
            <a:pPr>
              <a:buNone/>
            </a:pPr>
            <a:r>
              <a:rPr lang="tr-TR" sz="2200" dirty="0" err="1" smtClean="0"/>
              <a:t>İnsidens</a:t>
            </a:r>
            <a:r>
              <a:rPr lang="tr-TR" sz="2200" dirty="0" smtClean="0"/>
              <a:t> (2-17 yaş) 0.2-0.3/100.000</a:t>
            </a:r>
          </a:p>
          <a:p>
            <a:endParaRPr lang="tr-TR" sz="2200" dirty="0" smtClean="0"/>
          </a:p>
          <a:p>
            <a:r>
              <a:rPr lang="tr-TR" sz="2200" dirty="0" smtClean="0"/>
              <a:t>Çoklu organ tutulumu, çizgili kas ve cildin </a:t>
            </a:r>
            <a:r>
              <a:rPr lang="tr-TR" sz="2200" dirty="0" err="1" smtClean="0"/>
              <a:t>inflamatuvar</a:t>
            </a:r>
            <a:r>
              <a:rPr lang="tr-TR" sz="2200" dirty="0" smtClean="0"/>
              <a:t> hastalığıdır.</a:t>
            </a:r>
          </a:p>
          <a:p>
            <a:endParaRPr lang="tr-TR" sz="2200" dirty="0" smtClean="0"/>
          </a:p>
          <a:p>
            <a:r>
              <a:rPr lang="tr-TR" sz="2200" dirty="0" smtClean="0"/>
              <a:t>Erken dönemde çeşitli organlarda </a:t>
            </a:r>
            <a:r>
              <a:rPr lang="tr-TR" sz="2200" dirty="0" err="1" smtClean="0"/>
              <a:t>perivasküler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inflamasyon</a:t>
            </a:r>
            <a:r>
              <a:rPr lang="tr-TR" sz="2200" dirty="0" smtClean="0"/>
              <a:t>, geç dönemde </a:t>
            </a:r>
            <a:r>
              <a:rPr lang="tr-TR" sz="2200" dirty="0" err="1" smtClean="0"/>
              <a:t>subkutan</a:t>
            </a:r>
            <a:r>
              <a:rPr lang="tr-TR" sz="2200" dirty="0" smtClean="0"/>
              <a:t> </a:t>
            </a:r>
            <a:r>
              <a:rPr lang="tr-TR" sz="2200" dirty="0" err="1" smtClean="0"/>
              <a:t>kalsinozis</a:t>
            </a:r>
            <a:r>
              <a:rPr lang="tr-TR" sz="2200" dirty="0" smtClean="0"/>
              <a:t> ile karakterizedir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patogenez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62076"/>
            <a:ext cx="7615262" cy="4495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Otoimmün</a:t>
            </a:r>
            <a:r>
              <a:rPr lang="tr-TR" dirty="0" smtClean="0"/>
              <a:t> </a:t>
            </a:r>
            <a:r>
              <a:rPr lang="tr-TR" dirty="0" err="1" smtClean="0"/>
              <a:t>anjiyopati</a:t>
            </a:r>
            <a:endParaRPr lang="tr-TR" dirty="0" smtClean="0"/>
          </a:p>
          <a:p>
            <a:pPr lvl="1"/>
            <a:r>
              <a:rPr lang="tr-TR" sz="2400" dirty="0" smtClean="0"/>
              <a:t>Genetik yatkınlık</a:t>
            </a:r>
          </a:p>
          <a:p>
            <a:pPr lvl="1"/>
            <a:r>
              <a:rPr lang="tr-TR" sz="2400" dirty="0" smtClean="0"/>
              <a:t>Enfeksiyon </a:t>
            </a:r>
            <a:r>
              <a:rPr lang="tr-TR" sz="2000" dirty="0" smtClean="0"/>
              <a:t>(</a:t>
            </a:r>
            <a:r>
              <a:rPr lang="tr-TR" sz="2000" dirty="0" err="1" smtClean="0"/>
              <a:t>coxackie</a:t>
            </a:r>
            <a:r>
              <a:rPr lang="tr-TR" sz="2000" dirty="0" smtClean="0"/>
              <a:t> B)</a:t>
            </a:r>
            <a:r>
              <a:rPr lang="tr-TR" sz="2400" dirty="0" smtClean="0"/>
              <a:t>, aşılar, çevresel faktörler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sz="2400" dirty="0"/>
          </a:p>
        </p:txBody>
      </p:sp>
      <p:sp>
        <p:nvSpPr>
          <p:cNvPr id="6" name="5 Sola Bükülü Ok"/>
          <p:cNvSpPr/>
          <p:nvPr/>
        </p:nvSpPr>
        <p:spPr>
          <a:xfrm>
            <a:off x="6516216" y="1412776"/>
            <a:ext cx="864096" cy="2016224"/>
          </a:xfrm>
          <a:prstGeom prst="curvedLeftArrow">
            <a:avLst>
              <a:gd name="adj1" fmla="val 6404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691680" y="2977788"/>
            <a:ext cx="460851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İmmün</a:t>
            </a:r>
            <a:r>
              <a:rPr lang="tr-TR" sz="2800" dirty="0" smtClean="0"/>
              <a:t> aktivasyon, </a:t>
            </a:r>
            <a:r>
              <a:rPr lang="tr-TR" sz="2800" dirty="0" err="1" smtClean="0"/>
              <a:t>Otoantikor</a:t>
            </a:r>
            <a:endParaRPr lang="tr-TR" sz="28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627784" y="4347101"/>
            <a:ext cx="3024336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Kas </a:t>
            </a:r>
            <a:r>
              <a:rPr lang="tr-TR" sz="2800" dirty="0" err="1" smtClean="0"/>
              <a:t>Fibrilleri</a:t>
            </a:r>
            <a:endParaRPr lang="tr-TR" sz="2800" dirty="0" smtClean="0"/>
          </a:p>
          <a:p>
            <a:pPr algn="ctr"/>
            <a:r>
              <a:rPr lang="tr-TR" sz="2800" dirty="0" smtClean="0"/>
              <a:t>Damar </a:t>
            </a:r>
            <a:r>
              <a:rPr lang="tr-TR" sz="2800" dirty="0" err="1" smtClean="0"/>
              <a:t>endoteli</a:t>
            </a:r>
            <a:endParaRPr lang="tr-TR" sz="2800" dirty="0"/>
          </a:p>
        </p:txBody>
      </p:sp>
      <p:sp>
        <p:nvSpPr>
          <p:cNvPr id="12" name="11 Şeritli Sağ Ok"/>
          <p:cNvSpPr/>
          <p:nvPr/>
        </p:nvSpPr>
        <p:spPr>
          <a:xfrm rot="5400000">
            <a:off x="3851920" y="3717032"/>
            <a:ext cx="576064" cy="43204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JDM-Klinik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587584"/>
            <a:ext cx="7929618" cy="398455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tr-TR" sz="2200" dirty="0" smtClean="0"/>
              <a:t>Genel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Ateş, halsizlik, iştahsızlık, kilo kaybı</a:t>
            </a:r>
          </a:p>
          <a:p>
            <a:endParaRPr lang="tr-TR" sz="2200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Kas bulguları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err="1" smtClean="0"/>
              <a:t>Proksimal</a:t>
            </a:r>
            <a:r>
              <a:rPr lang="tr-TR" sz="2200" dirty="0" smtClean="0"/>
              <a:t> </a:t>
            </a:r>
            <a:r>
              <a:rPr lang="tr-TR" sz="2200" dirty="0" err="1" smtClean="0"/>
              <a:t>adelelerde</a:t>
            </a:r>
            <a:r>
              <a:rPr lang="tr-TR" sz="2200" dirty="0" smtClean="0"/>
              <a:t>  daha belirgin (omuz, boyun, kalça), (</a:t>
            </a:r>
            <a:r>
              <a:rPr lang="tr-TR" sz="2200" dirty="0" err="1" smtClean="0"/>
              <a:t>Gowers</a:t>
            </a:r>
            <a:r>
              <a:rPr lang="tr-TR" sz="2200" dirty="0" smtClean="0"/>
              <a:t> ve </a:t>
            </a:r>
            <a:r>
              <a:rPr lang="tr-TR" sz="2200" dirty="0" err="1" smtClean="0"/>
              <a:t>Trendelenburg</a:t>
            </a:r>
            <a:r>
              <a:rPr lang="tr-TR" sz="2200" dirty="0" smtClean="0"/>
              <a:t> belirtisi), karın kaslarında güçsüzlük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smtClean="0"/>
              <a:t>Yutma güçlüğü, konuşmanın bozulması-zayıf ses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err="1" smtClean="0"/>
              <a:t>Subkutan</a:t>
            </a:r>
            <a:r>
              <a:rPr lang="tr-TR" sz="2200" dirty="0" smtClean="0"/>
              <a:t> doku ödemli, kaslar hassas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2200" dirty="0" err="1" smtClean="0"/>
              <a:t>Artrit</a:t>
            </a:r>
            <a:r>
              <a:rPr lang="tr-TR" sz="2200" dirty="0" smtClean="0"/>
              <a:t>, </a:t>
            </a:r>
            <a:r>
              <a:rPr lang="tr-TR" sz="2200" dirty="0" err="1" smtClean="0"/>
              <a:t>artralji</a:t>
            </a:r>
            <a:endParaRPr lang="tr-TR" sz="2200" dirty="0" smtClean="0"/>
          </a:p>
          <a:p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Mukokütanöz</a:t>
            </a:r>
            <a:r>
              <a:rPr lang="tr-TR" dirty="0" smtClean="0"/>
              <a:t> bulgular </a:t>
            </a:r>
          </a:p>
        </p:txBody>
      </p:sp>
      <p:pic>
        <p:nvPicPr>
          <p:cNvPr id="5123" name="Picture 3" descr="H:\Resimlerim-kopya\kol.doku resim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7"/>
            <a:ext cx="2887160" cy="4383995"/>
          </a:xfrm>
          <a:prstGeom prst="rect">
            <a:avLst/>
          </a:prstGeom>
          <a:noFill/>
        </p:spPr>
      </p:pic>
      <p:pic>
        <p:nvPicPr>
          <p:cNvPr id="110594" name="Picture 2" descr="gottron papul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2752728" cy="2335307"/>
          </a:xfrm>
          <a:prstGeom prst="rect">
            <a:avLst/>
          </a:prstGeom>
          <a:noFill/>
        </p:spPr>
      </p:pic>
      <p:pic>
        <p:nvPicPr>
          <p:cNvPr id="8" name="Picture 2" descr="DSC008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014" y="3071810"/>
            <a:ext cx="4595919" cy="3448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11 İçerik Yer Tutucusu"/>
          <p:cNvSpPr txBox="1">
            <a:spLocks noGrp="1"/>
          </p:cNvSpPr>
          <p:nvPr>
            <p:ph sz="quarter" idx="1"/>
          </p:nvPr>
        </p:nvSpPr>
        <p:spPr>
          <a:xfrm>
            <a:off x="414334" y="1214438"/>
            <a:ext cx="451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dirty="0" err="1" smtClean="0"/>
              <a:t>Heliotrop</a:t>
            </a:r>
            <a:r>
              <a:rPr lang="tr-TR" sz="2400" dirty="0" smtClean="0"/>
              <a:t> </a:t>
            </a:r>
            <a:r>
              <a:rPr lang="tr-TR" sz="2400" dirty="0" err="1" smtClean="0"/>
              <a:t>raş</a:t>
            </a:r>
            <a:r>
              <a:rPr lang="tr-TR" sz="2400" dirty="0" smtClean="0"/>
              <a:t>, </a:t>
            </a:r>
            <a:r>
              <a:rPr lang="tr-TR" sz="2400" dirty="0" err="1" smtClean="0"/>
              <a:t>periorbital</a:t>
            </a:r>
            <a:r>
              <a:rPr lang="tr-TR" sz="2400" dirty="0" smtClean="0"/>
              <a:t> ödem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888432" cy="26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888432" cy="29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5364088" y="47667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/>
              <a:t>Gottron</a:t>
            </a:r>
            <a:r>
              <a:rPr lang="tr-TR" sz="2000" dirty="0" smtClean="0"/>
              <a:t> </a:t>
            </a:r>
            <a:r>
              <a:rPr lang="tr-TR" sz="2000" dirty="0" err="1" smtClean="0"/>
              <a:t>papülleri</a:t>
            </a:r>
            <a:endParaRPr lang="tr-TR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90718"/>
            <a:ext cx="4152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785786" y="432352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Tırnak çevresinde </a:t>
            </a:r>
            <a:r>
              <a:rPr lang="tr-TR" sz="2000" dirty="0" err="1" smtClean="0"/>
              <a:t>eritem</a:t>
            </a: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10242" name="Picture 2" descr="H:\Resimlerim-kopya\kol.doku resim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36605"/>
            <a:ext cx="3555790" cy="5092725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500430" y="5925941"/>
            <a:ext cx="196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/>
              <a:t>Livedo</a:t>
            </a:r>
            <a:r>
              <a:rPr lang="tr-TR" sz="2000" dirty="0" smtClean="0"/>
              <a:t> </a:t>
            </a:r>
            <a:r>
              <a:rPr lang="tr-TR" sz="2000" dirty="0" err="1" smtClean="0"/>
              <a:t>retikülaris</a:t>
            </a:r>
            <a:endParaRPr lang="tr-TR" sz="2000" dirty="0" smtClean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Kalsinozis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11101" y="2287365"/>
            <a:ext cx="5000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38287"/>
            <a:ext cx="5000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18864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563888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Yaygın </a:t>
            </a:r>
            <a:r>
              <a:rPr lang="tr-TR" dirty="0" err="1" smtClean="0"/>
              <a:t>lipodistrofi</a:t>
            </a:r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Laboratuvar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bulguları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829576" cy="49377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İnflamasyona</a:t>
            </a:r>
            <a:r>
              <a:rPr lang="tr-TR" sz="2200" dirty="0" smtClean="0"/>
              <a:t> bağlı anemi, </a:t>
            </a:r>
          </a:p>
          <a:p>
            <a:r>
              <a:rPr lang="tr-TR" sz="2200" dirty="0" smtClean="0"/>
              <a:t>Eritrosit </a:t>
            </a:r>
            <a:r>
              <a:rPr lang="tr-TR" sz="2200" dirty="0" err="1" smtClean="0"/>
              <a:t>sedimentasyon</a:t>
            </a:r>
            <a:r>
              <a:rPr lang="tr-TR" sz="2200" dirty="0" smtClean="0"/>
              <a:t> hızında yükselme</a:t>
            </a:r>
          </a:p>
          <a:p>
            <a:r>
              <a:rPr lang="tr-TR" sz="2200" dirty="0" smtClean="0"/>
              <a:t>Kas enzimlerinde yükselme</a:t>
            </a:r>
            <a:r>
              <a:rPr lang="en-US" sz="2200" dirty="0" smtClean="0"/>
              <a:t> </a:t>
            </a:r>
            <a:endParaRPr lang="tr-TR" sz="2200" dirty="0" smtClean="0"/>
          </a:p>
          <a:p>
            <a:pPr lvl="1"/>
            <a:r>
              <a:rPr lang="tr-TR" sz="2000" dirty="0" err="1" smtClean="0"/>
              <a:t>Kreatin</a:t>
            </a:r>
            <a:r>
              <a:rPr lang="tr-TR" sz="2000" dirty="0" smtClean="0"/>
              <a:t> </a:t>
            </a:r>
            <a:r>
              <a:rPr lang="tr-TR" sz="2000" dirty="0" err="1" smtClean="0"/>
              <a:t>kinaz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Aspartat</a:t>
            </a:r>
            <a:r>
              <a:rPr lang="tr-TR" sz="2000" dirty="0" smtClean="0"/>
              <a:t> </a:t>
            </a:r>
            <a:r>
              <a:rPr lang="tr-TR" sz="2000" dirty="0" err="1" smtClean="0"/>
              <a:t>aminotransferaz</a:t>
            </a:r>
            <a:r>
              <a:rPr lang="tr-TR" sz="2000" dirty="0" smtClean="0"/>
              <a:t> (AST) </a:t>
            </a:r>
          </a:p>
          <a:p>
            <a:pPr lvl="1"/>
            <a:r>
              <a:rPr lang="tr-TR" sz="2000" dirty="0" err="1" smtClean="0"/>
              <a:t>Laktat</a:t>
            </a:r>
            <a:r>
              <a:rPr lang="tr-TR" sz="2000" dirty="0" smtClean="0"/>
              <a:t> </a:t>
            </a:r>
            <a:r>
              <a:rPr lang="tr-TR" sz="2000" dirty="0" err="1" smtClean="0"/>
              <a:t>dehidrogenaz</a:t>
            </a:r>
            <a:endParaRPr lang="tr-TR" sz="2000" dirty="0" smtClean="0"/>
          </a:p>
          <a:p>
            <a:pPr lvl="1"/>
            <a:r>
              <a:rPr lang="tr-TR" sz="2000" dirty="0" err="1" smtClean="0"/>
              <a:t>Aldolaz</a:t>
            </a:r>
            <a:endParaRPr lang="tr-TR" sz="2000" dirty="0" smtClean="0"/>
          </a:p>
          <a:p>
            <a:endParaRPr lang="tr-TR" sz="2200" dirty="0" smtClean="0"/>
          </a:p>
          <a:p>
            <a:r>
              <a:rPr lang="tr-TR" sz="2200" dirty="0" smtClean="0"/>
              <a:t>EMG:  </a:t>
            </a:r>
            <a:r>
              <a:rPr lang="tr-TR" sz="2200" dirty="0" err="1" smtClean="0"/>
              <a:t>Myopati</a:t>
            </a:r>
            <a:r>
              <a:rPr lang="tr-TR" sz="2200" dirty="0" smtClean="0"/>
              <a:t> ve </a:t>
            </a:r>
            <a:r>
              <a:rPr lang="tr-TR" sz="2200" dirty="0" err="1" smtClean="0"/>
              <a:t>denervasyon</a:t>
            </a:r>
            <a:r>
              <a:rPr lang="tr-TR" sz="2200" dirty="0" smtClean="0"/>
              <a:t> özellikleri</a:t>
            </a:r>
          </a:p>
          <a:p>
            <a:endParaRPr lang="tr-TR" sz="2200" dirty="0" smtClean="0"/>
          </a:p>
          <a:p>
            <a:r>
              <a:rPr lang="tr-TR" sz="2200" dirty="0" smtClean="0"/>
              <a:t>Kas biyopsisi: Nekroz, </a:t>
            </a:r>
            <a:r>
              <a:rPr lang="tr-TR" sz="2200" dirty="0" err="1" smtClean="0"/>
              <a:t>perifasiküler</a:t>
            </a:r>
            <a:r>
              <a:rPr lang="tr-TR" sz="2200" dirty="0" smtClean="0"/>
              <a:t> </a:t>
            </a:r>
            <a:r>
              <a:rPr lang="tr-TR" sz="2200" dirty="0" err="1" smtClean="0"/>
              <a:t>atrofi</a:t>
            </a:r>
            <a:r>
              <a:rPr lang="tr-TR" sz="2200" dirty="0" smtClean="0"/>
              <a:t>, dejenerasyon, </a:t>
            </a:r>
            <a:r>
              <a:rPr lang="tr-TR" sz="2200" dirty="0" err="1" smtClean="0"/>
              <a:t>rejenerasyon</a:t>
            </a:r>
            <a:r>
              <a:rPr lang="tr-TR" sz="2200" dirty="0" smtClean="0"/>
              <a:t>, </a:t>
            </a:r>
            <a:r>
              <a:rPr lang="tr-TR" sz="2200" dirty="0" err="1" smtClean="0"/>
              <a:t>perivasküler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mononükleer</a:t>
            </a:r>
            <a:r>
              <a:rPr lang="tr-TR" sz="2200" dirty="0" smtClean="0"/>
              <a:t> hücre </a:t>
            </a:r>
            <a:r>
              <a:rPr lang="tr-TR" sz="2200" dirty="0" err="1" smtClean="0"/>
              <a:t>infiltarsyonu</a:t>
            </a:r>
            <a:endParaRPr lang="tr-TR" sz="2200" dirty="0" smtClean="0"/>
          </a:p>
          <a:p>
            <a:endParaRPr lang="tr-TR" sz="22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Otoantikorlar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42952" y="1443568"/>
            <a:ext cx="7258072" cy="39142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2200" dirty="0" smtClean="0"/>
              <a:t>ANA  %40-70</a:t>
            </a:r>
          </a:p>
          <a:p>
            <a:r>
              <a:rPr lang="tr-TR" sz="2200" dirty="0" err="1" smtClean="0"/>
              <a:t>Myozite</a:t>
            </a:r>
            <a:r>
              <a:rPr lang="tr-TR" sz="2200" dirty="0" smtClean="0"/>
              <a:t> özgül </a:t>
            </a:r>
            <a:r>
              <a:rPr lang="tr-TR" sz="2200" dirty="0" err="1" smtClean="0"/>
              <a:t>otoantikorlar</a:t>
            </a:r>
            <a:r>
              <a:rPr lang="tr-TR" sz="2200" dirty="0" smtClean="0"/>
              <a:t> %30-60 olguda negatif </a:t>
            </a:r>
          </a:p>
          <a:p>
            <a:pPr lvl="1"/>
            <a:r>
              <a:rPr lang="tr-TR" sz="2200" dirty="0" smtClean="0"/>
              <a:t>Anti-p155/140</a:t>
            </a:r>
          </a:p>
          <a:p>
            <a:pPr lvl="1"/>
            <a:r>
              <a:rPr lang="tr-TR" sz="2200" dirty="0" smtClean="0"/>
              <a:t>Anti-MJ</a:t>
            </a:r>
          </a:p>
          <a:p>
            <a:pPr lvl="1"/>
            <a:r>
              <a:rPr lang="tr-TR" sz="2200" dirty="0" smtClean="0"/>
              <a:t>Anti -Mi</a:t>
            </a:r>
          </a:p>
          <a:p>
            <a:pPr lvl="1"/>
            <a:r>
              <a:rPr lang="tr-TR" sz="2200" dirty="0" smtClean="0"/>
              <a:t>Anti </a:t>
            </a:r>
            <a:r>
              <a:rPr lang="tr-TR" sz="2200" dirty="0" err="1" smtClean="0"/>
              <a:t>Jo</a:t>
            </a:r>
            <a:r>
              <a:rPr lang="tr-TR" sz="2200" dirty="0" smtClean="0"/>
              <a:t>-1</a:t>
            </a:r>
          </a:p>
          <a:p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3214678" y="2357430"/>
            <a:ext cx="360040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779912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 olabilir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08839" y="4561964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Otoantikorun</a:t>
            </a:r>
            <a:r>
              <a:rPr lang="tr-TR" sz="2400" dirty="0" smtClean="0"/>
              <a:t> gösterilememiş olması tanıyı dışlamaz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Ateş, halsizlik</a:t>
            </a:r>
            <a:endParaRPr lang="tr-TR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1538" y="1643050"/>
            <a:ext cx="7786742" cy="45005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smtClean="0"/>
              <a:t>Ateş;</a:t>
            </a:r>
          </a:p>
          <a:p>
            <a:r>
              <a:rPr lang="tr-TR" sz="2200" dirty="0" smtClean="0"/>
              <a:t>Sistemik JİA, SLE, </a:t>
            </a:r>
            <a:r>
              <a:rPr lang="tr-TR" sz="2200" dirty="0" err="1" smtClean="0"/>
              <a:t>vaskülitler</a:t>
            </a:r>
            <a:r>
              <a:rPr lang="tr-TR" sz="2200" dirty="0" smtClean="0"/>
              <a:t>, ARA, </a:t>
            </a:r>
            <a:r>
              <a:rPr lang="tr-TR" sz="2200" dirty="0" err="1" smtClean="0"/>
              <a:t>Sarkoidoz</a:t>
            </a:r>
            <a:r>
              <a:rPr lang="tr-TR" sz="2200" dirty="0" smtClean="0"/>
              <a:t>, MKDH (karma BDH) </a:t>
            </a:r>
          </a:p>
          <a:p>
            <a:r>
              <a:rPr lang="tr-TR" sz="2200" dirty="0" err="1" smtClean="0"/>
              <a:t>Malignite</a:t>
            </a:r>
            <a:r>
              <a:rPr lang="tr-TR" sz="2200" dirty="0" smtClean="0"/>
              <a:t>, enfeksiyon, İBH, </a:t>
            </a:r>
            <a:r>
              <a:rPr lang="tr-TR" sz="2200" dirty="0" err="1" smtClean="0"/>
              <a:t>otoinflamatuvar</a:t>
            </a:r>
            <a:r>
              <a:rPr lang="tr-TR" sz="2200" dirty="0" smtClean="0"/>
              <a:t> sendromlar, </a:t>
            </a:r>
          </a:p>
          <a:p>
            <a:pPr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Kawasaki</a:t>
            </a:r>
            <a:r>
              <a:rPr lang="tr-TR" sz="2200" dirty="0" smtClean="0"/>
              <a:t> hastalığı, </a:t>
            </a:r>
          </a:p>
          <a:p>
            <a:pPr lvl="0">
              <a:defRPr/>
            </a:pPr>
            <a:endParaRPr lang="tr-TR" sz="2200" dirty="0" smtClean="0"/>
          </a:p>
          <a:p>
            <a:pPr lvl="0">
              <a:defRPr/>
            </a:pPr>
            <a:r>
              <a:rPr lang="tr-TR" sz="2200" dirty="0" smtClean="0"/>
              <a:t>Halsizlik ;</a:t>
            </a:r>
          </a:p>
          <a:p>
            <a:pPr lvl="0">
              <a:defRPr/>
            </a:pPr>
            <a:r>
              <a:rPr lang="tr-TR" sz="2200" dirty="0" smtClean="0"/>
              <a:t>Bağ dokusu hastalıklarında</a:t>
            </a:r>
          </a:p>
          <a:p>
            <a:pPr lvl="0">
              <a:defRPr/>
            </a:pPr>
            <a:r>
              <a:rPr lang="tr-TR" sz="2200" dirty="0" smtClean="0"/>
              <a:t>Kronik enfeksiyonlar, </a:t>
            </a:r>
            <a:r>
              <a:rPr lang="tr-TR" sz="2200" dirty="0" err="1" smtClean="0"/>
              <a:t>viral</a:t>
            </a:r>
            <a:r>
              <a:rPr lang="tr-TR" sz="2200" dirty="0" smtClean="0"/>
              <a:t> enfeksiyonlar, </a:t>
            </a:r>
            <a:r>
              <a:rPr lang="tr-TR" sz="2200" dirty="0" err="1" smtClean="0"/>
              <a:t>maligniteler</a:t>
            </a:r>
            <a:r>
              <a:rPr lang="tr-TR" sz="2200" dirty="0" smtClean="0"/>
              <a:t>, depresyon,  kronik halsizlik sendromu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RMATO MR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714356"/>
            <a:ext cx="3887788" cy="44561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4 Dikdörtgen"/>
          <p:cNvSpPr/>
          <p:nvPr/>
        </p:nvSpPr>
        <p:spPr>
          <a:xfrm>
            <a:off x="1500166" y="5572140"/>
            <a:ext cx="633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MR: </a:t>
            </a:r>
            <a:r>
              <a:rPr lang="tr-TR" dirty="0" err="1" smtClean="0">
                <a:solidFill>
                  <a:prstClr val="black"/>
                </a:solidFill>
              </a:rPr>
              <a:t>Deltoid</a:t>
            </a:r>
            <a:r>
              <a:rPr lang="tr-TR" dirty="0" smtClean="0">
                <a:solidFill>
                  <a:prstClr val="black"/>
                </a:solidFill>
              </a:rPr>
              <a:t> kasta ve </a:t>
            </a:r>
            <a:r>
              <a:rPr lang="tr-TR" dirty="0" err="1" smtClean="0">
                <a:solidFill>
                  <a:prstClr val="black"/>
                </a:solidFill>
              </a:rPr>
              <a:t>muskulus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biceps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braki</a:t>
            </a:r>
            <a:r>
              <a:rPr lang="tr-TR" dirty="0" smtClean="0">
                <a:solidFill>
                  <a:prstClr val="black"/>
                </a:solidFill>
              </a:rPr>
              <a:t> ve </a:t>
            </a:r>
            <a:r>
              <a:rPr lang="tr-TR" dirty="0" err="1" smtClean="0">
                <a:solidFill>
                  <a:prstClr val="black"/>
                </a:solidFill>
              </a:rPr>
              <a:t>muskulus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subskapularis</a:t>
            </a:r>
            <a:r>
              <a:rPr lang="tr-TR" dirty="0" smtClean="0">
                <a:solidFill>
                  <a:prstClr val="black"/>
                </a:solidFill>
              </a:rPr>
              <a:t> kaslarında heterojen </a:t>
            </a:r>
            <a:r>
              <a:rPr lang="tr-TR" dirty="0" err="1" smtClean="0">
                <a:solidFill>
                  <a:prstClr val="black"/>
                </a:solidFill>
              </a:rPr>
              <a:t>hiperintens</a:t>
            </a:r>
            <a:r>
              <a:rPr lang="tr-TR" dirty="0" smtClean="0">
                <a:solidFill>
                  <a:prstClr val="black"/>
                </a:solidFill>
              </a:rPr>
              <a:t> görünümler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Kalsinozis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3362582" cy="4937125"/>
          </a:xfrm>
        </p:spPr>
      </p:pic>
      <p:pic>
        <p:nvPicPr>
          <p:cNvPr id="5" name="Picture 4" descr="DSC01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02844" cy="4937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5807093" cy="38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143240" y="507207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Kapiller</a:t>
            </a:r>
            <a:r>
              <a:rPr lang="tr-TR" dirty="0" smtClean="0"/>
              <a:t> dallanma, </a:t>
            </a:r>
            <a:r>
              <a:rPr lang="tr-TR" dirty="0" err="1" smtClean="0"/>
              <a:t>kapiller</a:t>
            </a:r>
            <a:r>
              <a:rPr lang="tr-TR" dirty="0" smtClean="0"/>
              <a:t> kayıp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 tanı kriterleri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600208" y="1428736"/>
            <a:ext cx="5900750" cy="42708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Karakteristik </a:t>
            </a:r>
            <a:r>
              <a:rPr lang="tr-TR" sz="2200" dirty="0" err="1" smtClean="0"/>
              <a:t>raş</a:t>
            </a:r>
            <a:endParaRPr lang="tr-T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Simetrik, </a:t>
            </a:r>
            <a:r>
              <a:rPr lang="tr-TR" sz="2200" dirty="0" err="1" smtClean="0"/>
              <a:t>proksimal</a:t>
            </a:r>
            <a:r>
              <a:rPr lang="tr-TR" sz="2200" dirty="0" smtClean="0"/>
              <a:t>, </a:t>
            </a:r>
            <a:r>
              <a:rPr lang="tr-TR" sz="2200" dirty="0" err="1" smtClean="0"/>
              <a:t>progressif</a:t>
            </a:r>
            <a:r>
              <a:rPr lang="tr-TR" sz="2200" dirty="0" smtClean="0"/>
              <a:t> kas zayıflığı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Kas enzimlerinde yükseklik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200" dirty="0" err="1" smtClean="0"/>
              <a:t>Miyozitle</a:t>
            </a:r>
            <a:r>
              <a:rPr lang="tr-TR" sz="2200" dirty="0" smtClean="0"/>
              <a:t> karakteristik EMG </a:t>
            </a:r>
            <a:r>
              <a:rPr lang="tr-TR" sz="2200" dirty="0" err="1" smtClean="0"/>
              <a:t>triadı</a:t>
            </a:r>
            <a:endParaRPr lang="tr-TR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200" dirty="0" smtClean="0"/>
              <a:t>Kas biyopsisinde </a:t>
            </a:r>
            <a:r>
              <a:rPr lang="tr-TR" sz="2200" dirty="0" err="1" smtClean="0"/>
              <a:t>inflamasyon</a:t>
            </a:r>
            <a:endParaRPr lang="tr-TR" sz="2200" dirty="0" smtClean="0"/>
          </a:p>
          <a:p>
            <a:pPr marL="788670" lvl="1" indent="-514350">
              <a:buNone/>
            </a:pPr>
            <a:r>
              <a:rPr lang="tr-TR" sz="2200" dirty="0" smtClean="0"/>
              <a:t>    (Manyetik rezonans  inceleme)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553496" y="4429132"/>
            <a:ext cx="3447264" cy="7694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rgbClr val="C00000"/>
                </a:solidFill>
              </a:rPr>
              <a:t>3 bulgu varsa olası JDM</a:t>
            </a:r>
          </a:p>
          <a:p>
            <a:r>
              <a:rPr lang="tr-TR" sz="2200" dirty="0" smtClean="0">
                <a:solidFill>
                  <a:srgbClr val="C00000"/>
                </a:solidFill>
              </a:rPr>
              <a:t>4 bulgu varsa kesin JDM</a:t>
            </a:r>
            <a:endParaRPr lang="tr-T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JDM-Tedavi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71514" y="1362076"/>
            <a:ext cx="4829180" cy="471013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sz="2200" dirty="0" err="1" smtClean="0"/>
              <a:t>Kortikosteroid</a:t>
            </a:r>
            <a:endParaRPr lang="tr-TR" sz="2200" dirty="0" smtClean="0"/>
          </a:p>
          <a:p>
            <a:r>
              <a:rPr lang="tr-TR" sz="2200" dirty="0" err="1" smtClean="0"/>
              <a:t>Metotrexat</a:t>
            </a:r>
            <a:endParaRPr lang="tr-TR" sz="2200" dirty="0" smtClean="0"/>
          </a:p>
          <a:p>
            <a:r>
              <a:rPr lang="tr-TR" sz="2200" dirty="0" smtClean="0"/>
              <a:t>İVİG (</a:t>
            </a:r>
            <a:r>
              <a:rPr lang="tr-TR" sz="2200" dirty="0" err="1" smtClean="0"/>
              <a:t>intravenöz</a:t>
            </a:r>
            <a:r>
              <a:rPr lang="tr-TR" sz="2200" dirty="0" smtClean="0"/>
              <a:t> </a:t>
            </a:r>
            <a:r>
              <a:rPr lang="tr-TR" sz="2200" dirty="0" err="1" smtClean="0"/>
              <a:t>immünglobülin</a:t>
            </a:r>
            <a:r>
              <a:rPr lang="tr-TR" sz="2200" dirty="0" smtClean="0"/>
              <a:t>)</a:t>
            </a:r>
          </a:p>
          <a:p>
            <a:r>
              <a:rPr lang="tr-TR" sz="2200" dirty="0" err="1" smtClean="0"/>
              <a:t>Siklosporin</a:t>
            </a:r>
            <a:endParaRPr lang="tr-TR" sz="2200" dirty="0" smtClean="0"/>
          </a:p>
          <a:p>
            <a:r>
              <a:rPr lang="tr-TR" sz="2200" dirty="0" err="1" smtClean="0"/>
              <a:t>Hidroksiklorokin</a:t>
            </a:r>
            <a:endParaRPr lang="tr-TR" sz="2200" dirty="0" smtClean="0"/>
          </a:p>
          <a:p>
            <a:r>
              <a:rPr lang="tr-TR" sz="2200" dirty="0" smtClean="0"/>
              <a:t>Dirençli vakalarda</a:t>
            </a:r>
          </a:p>
          <a:p>
            <a:pPr lvl="1"/>
            <a:r>
              <a:rPr lang="tr-TR" sz="2200" dirty="0" err="1" smtClean="0"/>
              <a:t>Azathioprin</a:t>
            </a:r>
            <a:endParaRPr lang="tr-TR" sz="2200" dirty="0" smtClean="0"/>
          </a:p>
          <a:p>
            <a:pPr lvl="1"/>
            <a:r>
              <a:rPr lang="tr-TR" sz="2200" dirty="0" err="1" smtClean="0"/>
              <a:t>Siklofosfamid</a:t>
            </a:r>
            <a:endParaRPr lang="tr-TR" sz="2200" dirty="0" smtClean="0"/>
          </a:p>
          <a:p>
            <a:pPr lvl="1"/>
            <a:r>
              <a:rPr lang="tr-TR" sz="2200" dirty="0" err="1" smtClean="0"/>
              <a:t>Mycofenolat</a:t>
            </a:r>
            <a:r>
              <a:rPr lang="tr-TR" sz="2200" dirty="0" smtClean="0"/>
              <a:t> </a:t>
            </a:r>
            <a:r>
              <a:rPr lang="tr-TR" sz="2200" dirty="0" err="1" smtClean="0"/>
              <a:t>mofetil</a:t>
            </a:r>
            <a:endParaRPr lang="tr-TR" sz="2200" dirty="0" smtClean="0"/>
          </a:p>
          <a:p>
            <a:pPr lvl="1"/>
            <a:r>
              <a:rPr lang="tr-TR" sz="2200" dirty="0" err="1" smtClean="0"/>
              <a:t>Ritüximab</a:t>
            </a:r>
            <a:endParaRPr lang="tr-TR" sz="2200" dirty="0" smtClean="0"/>
          </a:p>
          <a:p>
            <a:pPr lvl="1"/>
            <a:r>
              <a:rPr lang="tr-TR" sz="2200" dirty="0" smtClean="0"/>
              <a:t>TNF inhibitörleri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Juvenil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skleroderma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000232" y="1714488"/>
            <a:ext cx="5020040" cy="35147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200" dirty="0" smtClean="0"/>
              <a:t>Ciltte sertleşme ve </a:t>
            </a:r>
            <a:r>
              <a:rPr lang="tr-TR" sz="2200" dirty="0" err="1" smtClean="0"/>
              <a:t>fibrozis</a:t>
            </a:r>
            <a:endParaRPr lang="tr-TR" sz="2200" dirty="0" smtClean="0"/>
          </a:p>
          <a:p>
            <a:pPr algn="ctr">
              <a:buNone/>
            </a:pPr>
            <a:r>
              <a:rPr lang="tr-TR" sz="2200" dirty="0" err="1" smtClean="0"/>
              <a:t>İnsidens</a:t>
            </a:r>
            <a:r>
              <a:rPr lang="tr-TR" sz="2200" dirty="0" smtClean="0"/>
              <a:t>  </a:t>
            </a:r>
            <a:r>
              <a:rPr lang="en-US" sz="2200" dirty="0" smtClean="0"/>
              <a:t>0.45 </a:t>
            </a:r>
            <a:r>
              <a:rPr lang="tr-TR" sz="2200" dirty="0" smtClean="0"/>
              <a:t>-</a:t>
            </a:r>
            <a:r>
              <a:rPr lang="en-US" sz="2200" dirty="0" smtClean="0"/>
              <a:t>1.9 </a:t>
            </a:r>
            <a:r>
              <a:rPr lang="tr-TR" sz="2200" dirty="0" smtClean="0"/>
              <a:t>/</a:t>
            </a:r>
            <a:r>
              <a:rPr lang="en-US" sz="2200" dirty="0" smtClean="0"/>
              <a:t>100,000</a:t>
            </a:r>
          </a:p>
          <a:p>
            <a:endParaRPr lang="tr-TR" sz="2200" dirty="0" smtClean="0"/>
          </a:p>
          <a:p>
            <a:pPr algn="ctr"/>
            <a:r>
              <a:rPr lang="tr-TR" sz="2200" dirty="0" err="1" smtClean="0"/>
              <a:t>Etyopatogenez</a:t>
            </a:r>
            <a:r>
              <a:rPr lang="tr-TR" sz="2200" dirty="0" smtClean="0"/>
              <a:t>?</a:t>
            </a:r>
          </a:p>
          <a:p>
            <a:pPr lvl="1"/>
            <a:endParaRPr lang="tr-TR" sz="2200" dirty="0" smtClean="0"/>
          </a:p>
          <a:p>
            <a:pPr lvl="1"/>
            <a:r>
              <a:rPr lang="tr-TR" sz="2200" dirty="0" err="1" smtClean="0"/>
              <a:t>Vaskülopati</a:t>
            </a:r>
            <a:endParaRPr lang="tr-TR" sz="2200" dirty="0" smtClean="0"/>
          </a:p>
          <a:p>
            <a:pPr lvl="1"/>
            <a:r>
              <a:rPr lang="tr-TR" sz="2200" dirty="0" err="1" smtClean="0"/>
              <a:t>Otoimmünite</a:t>
            </a:r>
            <a:endParaRPr lang="tr-TR" sz="2200" dirty="0" smtClean="0"/>
          </a:p>
          <a:p>
            <a:pPr lvl="1"/>
            <a:r>
              <a:rPr lang="tr-TR" sz="2200" dirty="0" err="1" smtClean="0"/>
              <a:t>İmmün</a:t>
            </a:r>
            <a:r>
              <a:rPr lang="tr-TR" sz="2200" dirty="0" smtClean="0"/>
              <a:t> aktivasyon ve </a:t>
            </a:r>
            <a:r>
              <a:rPr lang="tr-TR" sz="2200" dirty="0" err="1" smtClean="0"/>
              <a:t>fibrozis</a:t>
            </a: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sklerozis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200" dirty="0" err="1" smtClean="0"/>
              <a:t>Diffüz</a:t>
            </a:r>
            <a:r>
              <a:rPr lang="tr-TR" sz="2200" dirty="0" smtClean="0"/>
              <a:t> </a:t>
            </a:r>
            <a:r>
              <a:rPr lang="tr-TR" sz="2200" dirty="0" err="1" smtClean="0"/>
              <a:t>kutanöz</a:t>
            </a:r>
            <a:r>
              <a:rPr lang="tr-TR" sz="2200" dirty="0" smtClean="0"/>
              <a:t> sistemik </a:t>
            </a:r>
            <a:r>
              <a:rPr lang="tr-TR" sz="2200" dirty="0" err="1" smtClean="0"/>
              <a:t>sklerozis</a:t>
            </a: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Kronik, çoklu organ tutulumu, </a:t>
            </a:r>
            <a:r>
              <a:rPr lang="tr-TR" sz="2200" dirty="0" err="1" smtClean="0"/>
              <a:t>sklerodermatöz</a:t>
            </a:r>
            <a:r>
              <a:rPr lang="tr-TR" sz="2200" dirty="0" smtClean="0"/>
              <a:t> cilt değişiklikleri ve </a:t>
            </a:r>
            <a:r>
              <a:rPr lang="tr-TR" sz="2200" dirty="0" err="1" smtClean="0"/>
              <a:t>viseral</a:t>
            </a:r>
            <a:r>
              <a:rPr lang="tr-TR" sz="2200" dirty="0" smtClean="0"/>
              <a:t> tutulum (cilt, parmak damar tutulumu, GİS, AC, kalp, böbrek)</a:t>
            </a:r>
          </a:p>
          <a:p>
            <a:endParaRPr lang="tr-TR" sz="2200" dirty="0" smtClean="0"/>
          </a:p>
          <a:p>
            <a:r>
              <a:rPr lang="tr-TR" sz="2200" dirty="0" smtClean="0"/>
              <a:t>Sınırlı sistemik </a:t>
            </a:r>
            <a:r>
              <a:rPr lang="tr-TR" sz="2200" dirty="0" err="1" smtClean="0"/>
              <a:t>sklerozis</a:t>
            </a:r>
            <a:r>
              <a:rPr lang="tr-TR" sz="2200" dirty="0" smtClean="0"/>
              <a:t> </a:t>
            </a:r>
          </a:p>
          <a:p>
            <a:pPr lvl="1"/>
            <a:r>
              <a:rPr lang="en-US" sz="2200" dirty="0" smtClean="0"/>
              <a:t>CREST s</a:t>
            </a:r>
            <a:r>
              <a:rPr lang="tr-TR" sz="2200" dirty="0" err="1" smtClean="0"/>
              <a:t>endromu</a:t>
            </a:r>
            <a:r>
              <a:rPr lang="en-US" sz="2200" dirty="0" smtClean="0"/>
              <a:t> (</a:t>
            </a:r>
            <a:r>
              <a:rPr lang="tr-TR" sz="2200" dirty="0" smtClean="0"/>
              <a:t>K</a:t>
            </a:r>
            <a:r>
              <a:rPr lang="en-US" sz="2200" dirty="0" smtClean="0"/>
              <a:t>al</a:t>
            </a:r>
            <a:r>
              <a:rPr lang="tr-TR" sz="2200" dirty="0" err="1" smtClean="0"/>
              <a:t>sinozis</a:t>
            </a:r>
            <a:r>
              <a:rPr lang="tr-TR" sz="2200" dirty="0" smtClean="0"/>
              <a:t> kut</a:t>
            </a:r>
            <a:r>
              <a:rPr lang="en-US" sz="2200" dirty="0" smtClean="0"/>
              <a:t>is, </a:t>
            </a:r>
            <a:r>
              <a:rPr lang="en-US" sz="2200" dirty="0" err="1" smtClean="0"/>
              <a:t>Raynaud</a:t>
            </a:r>
            <a:r>
              <a:rPr lang="tr-TR" sz="2200" dirty="0" smtClean="0"/>
              <a:t> fenomeni,  </a:t>
            </a:r>
            <a:r>
              <a:rPr lang="tr-TR" sz="2200" dirty="0" err="1" smtClean="0"/>
              <a:t>özofageal</a:t>
            </a:r>
            <a:r>
              <a:rPr lang="tr-TR" sz="2200" dirty="0" smtClean="0"/>
              <a:t> </a:t>
            </a:r>
            <a:r>
              <a:rPr lang="tr-TR" sz="2200" dirty="0" err="1" smtClean="0"/>
              <a:t>dismotilite</a:t>
            </a:r>
            <a:r>
              <a:rPr lang="tr-TR" sz="2200" dirty="0" smtClean="0"/>
              <a:t>, </a:t>
            </a:r>
            <a:r>
              <a:rPr lang="tr-TR" sz="2200" dirty="0" err="1" smtClean="0"/>
              <a:t>sklerodaktili</a:t>
            </a:r>
            <a:r>
              <a:rPr lang="tr-TR" sz="2200" dirty="0" smtClean="0"/>
              <a:t>, </a:t>
            </a:r>
            <a:r>
              <a:rPr lang="tr-TR" sz="2200" dirty="0" err="1" smtClean="0"/>
              <a:t>telenjiektazi</a:t>
            </a:r>
            <a:r>
              <a:rPr lang="tr-TR" sz="2200" dirty="0" smtClean="0"/>
              <a:t> )</a:t>
            </a:r>
          </a:p>
          <a:p>
            <a:endParaRPr lang="tr-TR" sz="2200" dirty="0" smtClean="0"/>
          </a:p>
          <a:p>
            <a:r>
              <a:rPr lang="tr-TR" sz="2200" dirty="0" smtClean="0"/>
              <a:t>Lokalize </a:t>
            </a:r>
            <a:r>
              <a:rPr lang="tr-TR" sz="2200" dirty="0" err="1" smtClean="0"/>
              <a:t>skleroderma</a:t>
            </a:r>
            <a:r>
              <a:rPr lang="tr-TR" sz="2200" dirty="0" smtClean="0"/>
              <a:t> </a:t>
            </a:r>
          </a:p>
          <a:p>
            <a:pPr lvl="1"/>
            <a:r>
              <a:rPr lang="tr-TR" sz="2200" dirty="0" smtClean="0"/>
              <a:t>M</a:t>
            </a:r>
            <a:r>
              <a:rPr lang="en-US" sz="2200" dirty="0" err="1" smtClean="0"/>
              <a:t>orphea</a:t>
            </a:r>
            <a:r>
              <a:rPr lang="en-US" sz="2200" dirty="0" smtClean="0"/>
              <a:t> </a:t>
            </a:r>
            <a:r>
              <a:rPr lang="tr-TR" sz="2200" dirty="0" smtClean="0"/>
              <a:t>, </a:t>
            </a:r>
            <a:r>
              <a:rPr lang="en-US" sz="2200" dirty="0" smtClean="0"/>
              <a:t>line</a:t>
            </a:r>
            <a:r>
              <a:rPr lang="tr-TR" sz="2200" dirty="0" smtClean="0"/>
              <a:t>e</a:t>
            </a:r>
            <a:r>
              <a:rPr lang="en-US" sz="2200" dirty="0" smtClean="0"/>
              <a:t>r s</a:t>
            </a:r>
            <a:r>
              <a:rPr lang="tr-TR" sz="2200" dirty="0" smtClean="0"/>
              <a:t>k</a:t>
            </a:r>
            <a:r>
              <a:rPr lang="en-US" sz="2200" dirty="0" err="1" smtClean="0"/>
              <a:t>leroderma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:\Resimlerim-kopya\kol.doku resim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9558"/>
            <a:ext cx="4235565" cy="2899442"/>
          </a:xfrm>
          <a:prstGeom prst="rect">
            <a:avLst/>
          </a:prstGeom>
          <a:noFill/>
        </p:spPr>
      </p:pic>
      <p:pic>
        <p:nvPicPr>
          <p:cNvPr id="4099" name="Picture 3" descr="H:\Resimlerim-kopya\kol.doku resim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92946"/>
            <a:ext cx="3264495" cy="507210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990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Lokalize </a:t>
            </a:r>
            <a:r>
              <a:rPr lang="tr-TR" sz="2800" dirty="0" err="1" smtClean="0">
                <a:solidFill>
                  <a:schemeClr val="tx1"/>
                </a:solidFill>
                <a:latin typeface="Book Antiqua" pitchFamily="18" charset="0"/>
              </a:rPr>
              <a:t>skleroderma</a:t>
            </a:r>
            <a:endParaRPr lang="tr-TR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4197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ok Antiqua" pitchFamily="18" charset="0"/>
              </a:rPr>
              <a:t>Lineer </a:t>
            </a:r>
            <a:r>
              <a:rPr lang="tr-TR" sz="2800" dirty="0" err="1" smtClean="0">
                <a:latin typeface="Book Antiqua" pitchFamily="18" charset="0"/>
              </a:rPr>
              <a:t>skleroderma</a:t>
            </a:r>
            <a:endParaRPr lang="tr-TR" sz="2800" dirty="0"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00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5286380" y="57864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Lineer </a:t>
            </a:r>
            <a:r>
              <a:rPr lang="tr-TR" dirty="0" err="1" smtClean="0"/>
              <a:t>Morphea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23528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En </a:t>
            </a:r>
            <a:r>
              <a:rPr lang="tr-TR" dirty="0" err="1" smtClean="0"/>
              <a:t>coup</a:t>
            </a:r>
            <a:r>
              <a:rPr lang="tr-TR" dirty="0" smtClean="0"/>
              <a:t> de </a:t>
            </a:r>
            <a:r>
              <a:rPr lang="tr-TR" dirty="0" err="1" smtClean="0"/>
              <a:t>sabre</a:t>
            </a:r>
            <a:endParaRPr lang="tr-T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275856" cy="353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8215370" cy="20002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>
                <a:solidFill>
                  <a:srgbClr val="C00000"/>
                </a:solidFill>
                <a:latin typeface="Book Antiqua" pitchFamily="18" charset="0"/>
              </a:rPr>
              <a:t>Güçsüzlük,</a:t>
            </a:r>
            <a:endParaRPr lang="tr-TR" sz="2200" dirty="0" smtClean="0"/>
          </a:p>
          <a:p>
            <a:r>
              <a:rPr lang="tr-TR" sz="2200" dirty="0" smtClean="0"/>
              <a:t>JDM, SLE, </a:t>
            </a:r>
            <a:r>
              <a:rPr lang="tr-TR" sz="2200" dirty="0" err="1" smtClean="0"/>
              <a:t>MKDH’na</a:t>
            </a:r>
            <a:r>
              <a:rPr lang="tr-TR" sz="2200" dirty="0" smtClean="0"/>
              <a:t> bağlı </a:t>
            </a:r>
            <a:r>
              <a:rPr lang="tr-TR" sz="2200" dirty="0" err="1" smtClean="0"/>
              <a:t>myozit</a:t>
            </a:r>
            <a:r>
              <a:rPr lang="tr-TR" sz="2200" dirty="0" smtClean="0"/>
              <a:t>, derin lokalize </a:t>
            </a:r>
            <a:r>
              <a:rPr lang="tr-TR" sz="2200" dirty="0" err="1" smtClean="0"/>
              <a:t>skleroderma</a:t>
            </a:r>
            <a:endParaRPr lang="tr-TR" sz="2200" dirty="0" smtClean="0"/>
          </a:p>
          <a:p>
            <a:endParaRPr lang="tr-TR" sz="2200" dirty="0" smtClean="0"/>
          </a:p>
          <a:p>
            <a:r>
              <a:rPr lang="tr-TR" sz="2200" dirty="0" err="1" smtClean="0"/>
              <a:t>Müsküler</a:t>
            </a:r>
            <a:r>
              <a:rPr lang="tr-TR" sz="2200" dirty="0" smtClean="0"/>
              <a:t> </a:t>
            </a:r>
            <a:r>
              <a:rPr lang="tr-TR" sz="2200" dirty="0" err="1" smtClean="0"/>
              <a:t>distrofiler</a:t>
            </a:r>
            <a:r>
              <a:rPr lang="tr-TR" sz="2200" dirty="0" smtClean="0"/>
              <a:t>, </a:t>
            </a:r>
            <a:r>
              <a:rPr lang="tr-TR" sz="2200" dirty="0" err="1" smtClean="0"/>
              <a:t>metabolik</a:t>
            </a:r>
            <a:r>
              <a:rPr lang="tr-TR" sz="2200" dirty="0" smtClean="0"/>
              <a:t> ve diğer </a:t>
            </a:r>
            <a:r>
              <a:rPr lang="tr-TR" sz="2200" dirty="0" err="1" smtClean="0"/>
              <a:t>myopatiler</a:t>
            </a:r>
            <a:r>
              <a:rPr lang="tr-TR" sz="2200" dirty="0" smtClean="0"/>
              <a:t>, </a:t>
            </a:r>
            <a:r>
              <a:rPr lang="tr-TR" sz="2200" dirty="0" err="1" smtClean="0"/>
              <a:t>hipotiroidi</a:t>
            </a:r>
            <a:endParaRPr lang="tr-TR" sz="2200" dirty="0" smtClean="0"/>
          </a:p>
          <a:p>
            <a:endParaRPr lang="tr-TR" sz="2200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00034" y="3286124"/>
            <a:ext cx="8215370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tr-TR" sz="2200" dirty="0" err="1" smtClean="0">
                <a:solidFill>
                  <a:srgbClr val="C00000"/>
                </a:solidFill>
                <a:latin typeface="Book Antiqua" pitchFamily="18" charset="0"/>
              </a:rPr>
              <a:t>Artralji</a:t>
            </a:r>
            <a:endParaRPr lang="tr-TR" sz="22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JİA, SLE, JDM,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vaskülit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skleroderma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sarkoidoz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Malignite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enfeksiyon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hipotiroidi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travma, büyüme ağrısı, fazla kullanım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8229600" cy="99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ok Antiqua" pitchFamily="18" charset="0"/>
              </a:rPr>
              <a:t>Lokalize </a:t>
            </a:r>
            <a:r>
              <a:rPr lang="tr-TR" sz="2800" dirty="0" err="1" smtClean="0">
                <a:latin typeface="Book Antiqua" pitchFamily="18" charset="0"/>
              </a:rPr>
              <a:t>skleroderma</a:t>
            </a:r>
            <a:endParaRPr lang="tr-TR" sz="2800" dirty="0">
              <a:latin typeface="Book Antiqu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2819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971600" y="1196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Morphea</a:t>
            </a:r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57363"/>
            <a:ext cx="4352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Raynoud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fenomeni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tr-TR" sz="2400" dirty="0" smtClean="0"/>
          </a:p>
          <a:p>
            <a:pPr lvl="1"/>
            <a:r>
              <a:rPr lang="tr-TR" sz="2400" dirty="0" err="1" smtClean="0"/>
              <a:t>Primer</a:t>
            </a:r>
            <a:r>
              <a:rPr lang="tr-TR" sz="2400" dirty="0" smtClean="0"/>
              <a:t> </a:t>
            </a:r>
          </a:p>
          <a:p>
            <a:pPr lvl="1"/>
            <a:r>
              <a:rPr lang="tr-TR" sz="2400" dirty="0" err="1" smtClean="0"/>
              <a:t>Sekonder</a:t>
            </a:r>
            <a:r>
              <a:rPr lang="tr-TR" sz="2400" dirty="0" smtClean="0"/>
              <a:t> </a:t>
            </a:r>
            <a:endParaRPr lang="tr-TR" sz="1900" dirty="0" smtClean="0"/>
          </a:p>
          <a:p>
            <a:endParaRPr lang="tr-TR" sz="2200" dirty="0" smtClean="0"/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200" dirty="0" err="1" smtClean="0"/>
              <a:t>Primer</a:t>
            </a:r>
            <a:r>
              <a:rPr lang="tr-TR" sz="2200" dirty="0" smtClean="0"/>
              <a:t> </a:t>
            </a:r>
          </a:p>
          <a:p>
            <a:r>
              <a:rPr lang="tr-TR" sz="2200" dirty="0" err="1" smtClean="0"/>
              <a:t>Periferik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vasküler</a:t>
            </a:r>
            <a:r>
              <a:rPr lang="tr-TR" sz="2200" dirty="0" smtClean="0"/>
              <a:t> hastalık yoktur</a:t>
            </a:r>
          </a:p>
          <a:p>
            <a:r>
              <a:rPr lang="tr-TR" sz="2200" dirty="0" smtClean="0"/>
              <a:t>Soğuk veya </a:t>
            </a:r>
            <a:r>
              <a:rPr lang="tr-TR" sz="2200" dirty="0" err="1" smtClean="0"/>
              <a:t>emosyonel</a:t>
            </a:r>
            <a:r>
              <a:rPr lang="tr-TR" sz="2200" dirty="0" smtClean="0"/>
              <a:t> stresle tetiklenen </a:t>
            </a:r>
            <a:r>
              <a:rPr lang="tr-TR" sz="2200" dirty="0" err="1" smtClean="0"/>
              <a:t>vazospastik</a:t>
            </a:r>
            <a:r>
              <a:rPr lang="tr-TR" sz="2200" dirty="0" smtClean="0"/>
              <a:t> ataklar</a:t>
            </a:r>
            <a:endParaRPr lang="en-US" sz="2200" dirty="0" smtClean="0"/>
          </a:p>
          <a:p>
            <a:r>
              <a:rPr lang="tr-TR" sz="2200" dirty="0" err="1" smtClean="0"/>
              <a:t>Ekstremite</a:t>
            </a:r>
            <a:r>
              <a:rPr lang="tr-TR" sz="2200" dirty="0" smtClean="0"/>
              <a:t> </a:t>
            </a:r>
            <a:r>
              <a:rPr lang="tr-TR" sz="2200" dirty="0" err="1" smtClean="0"/>
              <a:t>distalinde</a:t>
            </a:r>
            <a:r>
              <a:rPr lang="tr-TR" sz="2200" dirty="0" smtClean="0"/>
              <a:t> simetrik tutulum vardır </a:t>
            </a:r>
            <a:endParaRPr lang="en-US" sz="2200" dirty="0" smtClean="0"/>
          </a:p>
          <a:p>
            <a:r>
              <a:rPr lang="tr-TR" sz="2200" dirty="0" smtClean="0"/>
              <a:t>Dokuda nekroz, </a:t>
            </a:r>
            <a:r>
              <a:rPr lang="tr-TR" sz="2200" dirty="0" err="1" smtClean="0"/>
              <a:t>piting</a:t>
            </a:r>
            <a:r>
              <a:rPr lang="tr-TR" sz="2200" dirty="0" smtClean="0"/>
              <a:t> ve </a:t>
            </a:r>
            <a:r>
              <a:rPr lang="tr-TR" sz="2200" dirty="0" err="1" smtClean="0"/>
              <a:t>gangren</a:t>
            </a:r>
            <a:r>
              <a:rPr lang="tr-TR" sz="2200" dirty="0" smtClean="0"/>
              <a:t> yoktur</a:t>
            </a:r>
          </a:p>
          <a:p>
            <a:r>
              <a:rPr lang="tr-TR" sz="2200" dirty="0" smtClean="0"/>
              <a:t>Normal </a:t>
            </a:r>
            <a:r>
              <a:rPr lang="tr-TR" sz="2200" dirty="0" err="1" smtClean="0"/>
              <a:t>kapilleroskopi</a:t>
            </a:r>
            <a:endParaRPr lang="tr-TR" sz="2200" dirty="0" smtClean="0"/>
          </a:p>
          <a:p>
            <a:r>
              <a:rPr lang="en-US" sz="2200" dirty="0" smtClean="0"/>
              <a:t>ANA</a:t>
            </a:r>
            <a:r>
              <a:rPr lang="tr-TR" sz="2200" dirty="0" smtClean="0"/>
              <a:t>(-</a:t>
            </a:r>
            <a:r>
              <a:rPr lang="en-US" sz="2200" dirty="0" smtClean="0"/>
              <a:t>)</a:t>
            </a:r>
            <a:r>
              <a:rPr lang="tr-TR" sz="2200" dirty="0" smtClean="0"/>
              <a:t>, ESH(-)</a:t>
            </a:r>
            <a:endParaRPr lang="tr-TR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85794"/>
            <a:ext cx="2346306" cy="310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Sekonder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Book Antiqua" pitchFamily="18" charset="0"/>
              </a:rPr>
              <a:t>Raynoud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 fenomeni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200" dirty="0" smtClean="0"/>
          </a:p>
          <a:p>
            <a:r>
              <a:rPr lang="tr-TR" sz="2200" dirty="0" smtClean="0"/>
              <a:t>Daha geç yaşlarda başlar</a:t>
            </a:r>
          </a:p>
          <a:p>
            <a:r>
              <a:rPr lang="tr-TR" sz="2200" dirty="0" smtClean="0"/>
              <a:t>Erkeklerde daha sıktır</a:t>
            </a:r>
          </a:p>
          <a:p>
            <a:r>
              <a:rPr lang="tr-TR" sz="2200" dirty="0" smtClean="0"/>
              <a:t>Ağrılı </a:t>
            </a:r>
            <a:r>
              <a:rPr lang="tr-TR" sz="2200" dirty="0" err="1" smtClean="0"/>
              <a:t>periferik</a:t>
            </a:r>
            <a:r>
              <a:rPr lang="tr-TR" sz="2200" dirty="0" smtClean="0"/>
              <a:t> </a:t>
            </a:r>
            <a:r>
              <a:rPr lang="tr-TR" sz="2200" dirty="0" err="1" smtClean="0"/>
              <a:t>vasküler</a:t>
            </a:r>
            <a:r>
              <a:rPr lang="tr-TR" sz="2200" dirty="0" smtClean="0"/>
              <a:t> hastalık bulguları : Asimetrik </a:t>
            </a:r>
            <a:r>
              <a:rPr lang="tr-TR" sz="2200" dirty="0" err="1" smtClean="0"/>
              <a:t>iskemik</a:t>
            </a:r>
            <a:r>
              <a:rPr lang="tr-TR" sz="2200" dirty="0" smtClean="0"/>
              <a:t> bulgular (</a:t>
            </a:r>
            <a:r>
              <a:rPr lang="tr-TR" sz="2200" dirty="0" err="1" smtClean="0"/>
              <a:t>Pernio</a:t>
            </a:r>
            <a:r>
              <a:rPr lang="tr-TR" sz="2200" dirty="0" smtClean="0"/>
              <a:t>, nekroz)</a:t>
            </a:r>
          </a:p>
          <a:p>
            <a:r>
              <a:rPr lang="tr-TR" sz="2200" dirty="0" smtClean="0"/>
              <a:t>El ve ayak parmaklarında  </a:t>
            </a:r>
            <a:r>
              <a:rPr lang="tr-TR" sz="2200" dirty="0" err="1" smtClean="0"/>
              <a:t>iskemi</a:t>
            </a:r>
            <a:r>
              <a:rPr lang="tr-TR" sz="2200" dirty="0" smtClean="0"/>
              <a:t> </a:t>
            </a:r>
          </a:p>
          <a:p>
            <a:r>
              <a:rPr lang="tr-TR" sz="2200" dirty="0" smtClean="0"/>
              <a:t>Anormal </a:t>
            </a:r>
            <a:r>
              <a:rPr lang="tr-TR" sz="2200" dirty="0" err="1" smtClean="0"/>
              <a:t>kapilleroskopi</a:t>
            </a:r>
            <a:r>
              <a:rPr lang="tr-TR" sz="2200" dirty="0" smtClean="0"/>
              <a:t> bulguları</a:t>
            </a:r>
          </a:p>
          <a:p>
            <a:r>
              <a:rPr lang="tr-TR" sz="2200" dirty="0" smtClean="0"/>
              <a:t>ESH, CRP </a:t>
            </a:r>
          </a:p>
          <a:p>
            <a:r>
              <a:rPr lang="tr-TR" sz="2200" dirty="0" smtClean="0"/>
              <a:t>ANA, </a:t>
            </a:r>
            <a:r>
              <a:rPr lang="tr-TR" sz="2200" dirty="0" err="1" smtClean="0"/>
              <a:t>antitopoisomerase</a:t>
            </a:r>
            <a:r>
              <a:rPr lang="tr-TR" sz="2200" dirty="0" smtClean="0"/>
              <a:t>, anti-</a:t>
            </a:r>
            <a:r>
              <a:rPr lang="tr-TR" sz="2200" dirty="0" err="1" smtClean="0"/>
              <a:t>Sm</a:t>
            </a:r>
            <a:r>
              <a:rPr lang="tr-TR" sz="2200" dirty="0" smtClean="0"/>
              <a:t>, APLA (+)</a:t>
            </a:r>
          </a:p>
          <a:p>
            <a:r>
              <a:rPr lang="tr-TR" sz="2200" dirty="0" err="1" smtClean="0"/>
              <a:t>Kompleman</a:t>
            </a:r>
            <a:r>
              <a:rPr lang="tr-TR" sz="2200" dirty="0" smtClean="0">
                <a:sym typeface="Symbol"/>
              </a:rPr>
              <a:t></a:t>
            </a: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05" y="591926"/>
            <a:ext cx="7829547" cy="37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68" y="4357694"/>
            <a:ext cx="78114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571472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Normal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71472" y="56435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Genişlemiş </a:t>
            </a:r>
            <a:r>
              <a:rPr lang="tr-TR" dirty="0" err="1" smtClean="0"/>
              <a:t>kapillerler</a:t>
            </a:r>
            <a:r>
              <a:rPr lang="tr-TR" dirty="0" smtClean="0"/>
              <a:t>-</a:t>
            </a:r>
            <a:r>
              <a:rPr lang="tr-TR" dirty="0" err="1" smtClean="0"/>
              <a:t>Skleroderma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843808" y="142852"/>
            <a:ext cx="2411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err="1" smtClean="0"/>
              <a:t>Raynoud</a:t>
            </a:r>
            <a:r>
              <a:rPr lang="tr-TR" sz="2200" dirty="0" smtClean="0"/>
              <a:t> fenomeni </a:t>
            </a: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490667"/>
            <a:ext cx="36480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26" y="1490667"/>
            <a:ext cx="3448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1214414" y="413123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Eritematöz</a:t>
            </a:r>
            <a:r>
              <a:rPr lang="tr-TR" dirty="0" smtClean="0"/>
              <a:t> plaklar-</a:t>
            </a:r>
            <a:r>
              <a:rPr lang="tr-TR" dirty="0" err="1" smtClean="0"/>
              <a:t>Pernio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143636" y="4143380"/>
            <a:ext cx="83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Nekroz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Book Antiqua" pitchFamily="18" charset="0"/>
              </a:rPr>
              <a:t>Sjögren</a:t>
            </a:r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 S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e</a:t>
            </a:r>
            <a:r>
              <a:rPr lang="en-US" sz="2800" dirty="0" err="1" smtClean="0">
                <a:solidFill>
                  <a:srgbClr val="C00000"/>
                </a:solidFill>
                <a:latin typeface="Book Antiqua" pitchFamily="18" charset="0"/>
              </a:rPr>
              <a:t>ndrom</a:t>
            </a:r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u</a:t>
            </a:r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300" dirty="0" err="1" smtClean="0"/>
              <a:t>Ekzokrin</a:t>
            </a:r>
            <a:r>
              <a:rPr lang="tr-TR" sz="2300" dirty="0" smtClean="0"/>
              <a:t> bezlerin </a:t>
            </a:r>
            <a:r>
              <a:rPr lang="tr-TR" sz="2300" dirty="0" err="1" smtClean="0"/>
              <a:t>otoimmün</a:t>
            </a:r>
            <a:r>
              <a:rPr lang="tr-TR" sz="2300" dirty="0" smtClean="0"/>
              <a:t> </a:t>
            </a:r>
            <a:r>
              <a:rPr lang="tr-TR" sz="2300" dirty="0" err="1" smtClean="0"/>
              <a:t>inflamasyonudur</a:t>
            </a:r>
            <a:endParaRPr lang="en-US" sz="2300" dirty="0" smtClean="0"/>
          </a:p>
          <a:p>
            <a:pPr lvl="1"/>
            <a:r>
              <a:rPr lang="tr-TR" sz="2200" dirty="0" smtClean="0"/>
              <a:t>Ağız kuruluğu  (</a:t>
            </a:r>
            <a:r>
              <a:rPr lang="tr-TR" sz="2200" dirty="0" err="1" smtClean="0"/>
              <a:t>Xerophthalmia</a:t>
            </a:r>
            <a:r>
              <a:rPr lang="tr-TR" sz="2200" dirty="0" smtClean="0"/>
              <a:t>)</a:t>
            </a:r>
          </a:p>
          <a:p>
            <a:pPr lvl="1"/>
            <a:r>
              <a:rPr lang="tr-TR" sz="2200" dirty="0" smtClean="0"/>
              <a:t>Göz kuruluğu  (</a:t>
            </a:r>
            <a:r>
              <a:rPr lang="tr-TR" sz="2200" dirty="0" err="1" smtClean="0"/>
              <a:t>Keratoconjunctivitis</a:t>
            </a:r>
            <a:r>
              <a:rPr lang="tr-TR" sz="2200" dirty="0" smtClean="0"/>
              <a:t> </a:t>
            </a:r>
            <a:r>
              <a:rPr lang="tr-TR" sz="2200" dirty="0" err="1" smtClean="0"/>
              <a:t>sicca</a:t>
            </a:r>
            <a:r>
              <a:rPr lang="tr-TR" sz="2200" dirty="0" smtClean="0"/>
              <a:t>)</a:t>
            </a:r>
          </a:p>
          <a:p>
            <a:pPr lvl="1"/>
            <a:r>
              <a:rPr lang="tr-TR" sz="2200" dirty="0" err="1" smtClean="0"/>
              <a:t>Parotiste</a:t>
            </a:r>
            <a:r>
              <a:rPr lang="tr-TR" sz="2200" dirty="0" smtClean="0"/>
              <a:t> şişme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Diğer bulgular</a:t>
            </a:r>
          </a:p>
          <a:p>
            <a:pPr lvl="1"/>
            <a:r>
              <a:rPr lang="tr-TR" sz="2200" dirty="0" smtClean="0"/>
              <a:t>Halsizlik</a:t>
            </a:r>
          </a:p>
          <a:p>
            <a:pPr lvl="1"/>
            <a:r>
              <a:rPr lang="tr-TR" sz="2200" dirty="0" err="1" smtClean="0"/>
              <a:t>Artrit</a:t>
            </a:r>
            <a:r>
              <a:rPr lang="tr-TR" sz="2200" dirty="0" smtClean="0"/>
              <a:t>, </a:t>
            </a:r>
            <a:r>
              <a:rPr lang="tr-TR" sz="2200" dirty="0" err="1" smtClean="0"/>
              <a:t>purpura</a:t>
            </a:r>
            <a:endParaRPr lang="en-US" sz="2200" dirty="0" smtClean="0"/>
          </a:p>
          <a:p>
            <a:pPr lvl="1"/>
            <a:r>
              <a:rPr lang="tr-TR" sz="2200" dirty="0" smtClean="0"/>
              <a:t>Cilt, solunum sistemi, </a:t>
            </a:r>
            <a:r>
              <a:rPr lang="tr-TR" sz="2200" dirty="0" err="1" smtClean="0"/>
              <a:t>ürogenital</a:t>
            </a:r>
            <a:r>
              <a:rPr lang="tr-TR" sz="2200" dirty="0" smtClean="0"/>
              <a:t> sistem tutulumuna ait bulgular (</a:t>
            </a:r>
            <a:r>
              <a:rPr lang="tr-TR" sz="2200" dirty="0" err="1" smtClean="0"/>
              <a:t>Raynoud</a:t>
            </a:r>
            <a:r>
              <a:rPr lang="tr-TR" sz="2200" dirty="0" smtClean="0"/>
              <a:t> fenomeni, </a:t>
            </a:r>
            <a:r>
              <a:rPr lang="tr-TR" sz="2200" dirty="0" err="1" smtClean="0"/>
              <a:t>interstisyel</a:t>
            </a:r>
            <a:r>
              <a:rPr lang="tr-TR" sz="2200" dirty="0" smtClean="0"/>
              <a:t> </a:t>
            </a:r>
            <a:r>
              <a:rPr lang="tr-TR" sz="2200" dirty="0" err="1" smtClean="0"/>
              <a:t>pnömoni</a:t>
            </a:r>
            <a:r>
              <a:rPr lang="tr-TR" sz="2200" dirty="0" smtClean="0"/>
              <a:t>, küçük havayolları hastalığı, nefrit, </a:t>
            </a:r>
            <a:r>
              <a:rPr lang="tr-TR" sz="2200" dirty="0" err="1" smtClean="0"/>
              <a:t>renal</a:t>
            </a:r>
            <a:r>
              <a:rPr lang="tr-TR" sz="2200" dirty="0" smtClean="0"/>
              <a:t> </a:t>
            </a:r>
            <a:r>
              <a:rPr lang="tr-TR" sz="2200" dirty="0" err="1" smtClean="0"/>
              <a:t>tübüler</a:t>
            </a:r>
            <a:r>
              <a:rPr lang="tr-TR" sz="2200" dirty="0" smtClean="0"/>
              <a:t> </a:t>
            </a:r>
            <a:r>
              <a:rPr lang="tr-TR" sz="2200" dirty="0" err="1" smtClean="0"/>
              <a:t>asidoz</a:t>
            </a:r>
            <a:r>
              <a:rPr lang="tr-TR" sz="2200" dirty="0" smtClean="0"/>
              <a:t>, </a:t>
            </a:r>
            <a:r>
              <a:rPr lang="tr-TR" sz="2200" dirty="0" err="1" smtClean="0"/>
              <a:t>periferik</a:t>
            </a:r>
            <a:r>
              <a:rPr lang="tr-TR" sz="2200" dirty="0" smtClean="0"/>
              <a:t> </a:t>
            </a:r>
            <a:r>
              <a:rPr lang="tr-TR" sz="2200" dirty="0" err="1" smtClean="0"/>
              <a:t>nöropati</a:t>
            </a:r>
            <a:r>
              <a:rPr lang="tr-TR" sz="2200" dirty="0" smtClean="0"/>
              <a:t>, nadiren SSS hastalığı)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23904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Book Antiqua" pitchFamily="18" charset="0"/>
              </a:rPr>
              <a:t>Karma bağ dokusu hastalığı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300" dirty="0" smtClean="0"/>
          </a:p>
          <a:p>
            <a:r>
              <a:rPr lang="tr-TR" sz="2300" dirty="0" err="1" smtClean="0"/>
              <a:t>Juvenil</a:t>
            </a:r>
            <a:r>
              <a:rPr lang="tr-TR" sz="2300" dirty="0" smtClean="0"/>
              <a:t> </a:t>
            </a:r>
            <a:r>
              <a:rPr lang="tr-TR" sz="2300" dirty="0" err="1" smtClean="0"/>
              <a:t>romatoid</a:t>
            </a:r>
            <a:r>
              <a:rPr lang="tr-TR" sz="2300" dirty="0" smtClean="0"/>
              <a:t> </a:t>
            </a:r>
            <a:r>
              <a:rPr lang="tr-TR" sz="2300" dirty="0" err="1" smtClean="0"/>
              <a:t>artrit</a:t>
            </a:r>
            <a:endParaRPr lang="tr-TR" sz="2300" dirty="0" smtClean="0"/>
          </a:p>
          <a:p>
            <a:r>
              <a:rPr lang="tr-TR" sz="2300" dirty="0" smtClean="0"/>
              <a:t>Sistemik </a:t>
            </a:r>
            <a:r>
              <a:rPr lang="tr-TR" sz="2300" dirty="0" err="1" smtClean="0"/>
              <a:t>lupus</a:t>
            </a:r>
            <a:r>
              <a:rPr lang="tr-TR" sz="2300" dirty="0" smtClean="0"/>
              <a:t> </a:t>
            </a:r>
            <a:r>
              <a:rPr lang="tr-TR" sz="2300" dirty="0" err="1" smtClean="0"/>
              <a:t>eritematozus</a:t>
            </a:r>
            <a:endParaRPr lang="tr-TR" sz="2300" dirty="0" smtClean="0"/>
          </a:p>
          <a:p>
            <a:r>
              <a:rPr lang="tr-TR" sz="2300" dirty="0" err="1" smtClean="0"/>
              <a:t>Juvenil</a:t>
            </a:r>
            <a:r>
              <a:rPr lang="tr-TR" sz="2300" dirty="0" smtClean="0"/>
              <a:t> </a:t>
            </a:r>
            <a:r>
              <a:rPr lang="tr-TR" sz="2300" dirty="0" err="1" smtClean="0"/>
              <a:t>dermatomyozit</a:t>
            </a:r>
            <a:endParaRPr lang="tr-TR" sz="2300" dirty="0" smtClean="0"/>
          </a:p>
          <a:p>
            <a:r>
              <a:rPr lang="tr-TR" sz="2300" dirty="0" smtClean="0"/>
              <a:t>Sistemik </a:t>
            </a:r>
            <a:r>
              <a:rPr lang="tr-TR" sz="2300" dirty="0" err="1" smtClean="0"/>
              <a:t>skleroderma</a:t>
            </a:r>
            <a:endParaRPr lang="tr-TR" sz="2300" dirty="0" smtClean="0"/>
          </a:p>
          <a:p>
            <a:endParaRPr lang="tr-TR" b="1" dirty="0" smtClean="0"/>
          </a:p>
          <a:p>
            <a:r>
              <a:rPr lang="tr-TR" sz="2300" b="1" dirty="0" smtClean="0"/>
              <a:t>Pozitif </a:t>
            </a:r>
            <a:r>
              <a:rPr lang="tr-TR" sz="2300" b="1" dirty="0" err="1" smtClean="0"/>
              <a:t>Seroloji</a:t>
            </a:r>
            <a:endParaRPr lang="tr-TR" sz="2300" b="1" dirty="0" smtClean="0"/>
          </a:p>
          <a:p>
            <a:pPr lvl="1"/>
            <a:r>
              <a:rPr lang="tr-TR" dirty="0" smtClean="0"/>
              <a:t>ENA </a:t>
            </a:r>
            <a:r>
              <a:rPr lang="tr-TR" dirty="0" smtClean="0">
                <a:sym typeface="Symbol"/>
              </a:rPr>
              <a:t> (</a:t>
            </a:r>
            <a:r>
              <a:rPr lang="tr-TR" dirty="0" smtClean="0"/>
              <a:t>Anti-U1-RNA antikor</a:t>
            </a:r>
            <a:r>
              <a:rPr lang="tr-TR" dirty="0" smtClean="0">
                <a:sym typeface="Symbol"/>
              </a:rPr>
              <a:t>)</a:t>
            </a:r>
            <a:endParaRPr lang="tr-TR" dirty="0" smtClean="0"/>
          </a:p>
          <a:p>
            <a:r>
              <a:rPr lang="tr-TR" sz="2300" b="1" dirty="0" smtClean="0"/>
              <a:t>HLA-DR4 +</a:t>
            </a:r>
            <a:endParaRPr lang="tr-TR" sz="2300" dirty="0"/>
          </a:p>
        </p:txBody>
      </p:sp>
      <p:sp>
        <p:nvSpPr>
          <p:cNvPr id="4" name="3 Sağ Ayraç"/>
          <p:cNvSpPr/>
          <p:nvPr/>
        </p:nvSpPr>
        <p:spPr>
          <a:xfrm>
            <a:off x="4500562" y="1643050"/>
            <a:ext cx="285752" cy="1714512"/>
          </a:xfrm>
          <a:prstGeom prst="rightBrace">
            <a:avLst>
              <a:gd name="adj1" fmla="val 78125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57752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2’si +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215370" cy="20002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C00000"/>
                </a:solidFill>
                <a:latin typeface="Book Antiqua" pitchFamily="18" charset="0"/>
              </a:rPr>
              <a:t>Göğüs ağrısı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 </a:t>
            </a:r>
            <a:r>
              <a:rPr lang="tr-TR" sz="2200" dirty="0" smtClean="0">
                <a:sym typeface="Wingdings 3"/>
              </a:rPr>
              <a:t> </a:t>
            </a:r>
            <a:r>
              <a:rPr lang="tr-TR" sz="2200" dirty="0" smtClean="0"/>
              <a:t>JIA, SLE (</a:t>
            </a:r>
            <a:r>
              <a:rPr lang="tr-TR" sz="2200" dirty="0" err="1" smtClean="0"/>
              <a:t>perikardit</a:t>
            </a:r>
            <a:r>
              <a:rPr lang="tr-TR" sz="2200" dirty="0" smtClean="0"/>
              <a:t>, </a:t>
            </a:r>
            <a:r>
              <a:rPr lang="tr-TR" sz="2200" dirty="0" err="1" smtClean="0"/>
              <a:t>osteokondrit</a:t>
            </a:r>
            <a:r>
              <a:rPr lang="tr-TR" sz="2200" dirty="0" smtClean="0"/>
              <a:t> )</a:t>
            </a:r>
          </a:p>
          <a:p>
            <a:pPr>
              <a:buNone/>
            </a:pPr>
            <a:endParaRPr lang="tr-TR" sz="2200" dirty="0" smtClean="0"/>
          </a:p>
          <a:p>
            <a:pPr>
              <a:buNone/>
            </a:pPr>
            <a:r>
              <a:rPr lang="tr-TR" sz="2200" dirty="0" smtClean="0">
                <a:solidFill>
                  <a:schemeClr val="accent1"/>
                </a:solidFill>
                <a:sym typeface="Wingdings 3"/>
              </a:rPr>
              <a:t></a:t>
            </a:r>
            <a:r>
              <a:rPr lang="tr-TR" sz="2200" dirty="0" smtClean="0">
                <a:sym typeface="Wingdings 3"/>
              </a:rPr>
              <a:t>  </a:t>
            </a:r>
            <a:r>
              <a:rPr lang="tr-TR" sz="2200" dirty="0" smtClean="0"/>
              <a:t>Kosta kırığı, </a:t>
            </a:r>
            <a:r>
              <a:rPr lang="tr-TR" sz="2200" dirty="0" err="1" smtClean="0"/>
              <a:t>viral</a:t>
            </a:r>
            <a:r>
              <a:rPr lang="tr-TR" sz="2200" dirty="0" smtClean="0"/>
              <a:t> </a:t>
            </a:r>
            <a:r>
              <a:rPr lang="tr-TR" sz="2200" dirty="0" err="1" smtClean="0"/>
              <a:t>perikardit</a:t>
            </a:r>
            <a:r>
              <a:rPr lang="tr-TR" sz="2200" dirty="0" smtClean="0"/>
              <a:t>, panik atak, </a:t>
            </a:r>
            <a:r>
              <a:rPr lang="tr-TR" sz="2200" dirty="0" err="1" smtClean="0"/>
              <a:t>hiperventilasyon</a:t>
            </a:r>
            <a:endParaRPr lang="tr-TR" sz="2200" dirty="0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85804" y="3000372"/>
            <a:ext cx="8229600" cy="2428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Sırt ağrısı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  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Entezit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ilişkili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artritler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juvenil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ankilozan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spondilit</a:t>
            </a: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r-TR" sz="2400" dirty="0" smtClean="0">
                <a:solidFill>
                  <a:schemeClr val="accent1"/>
                </a:solidFill>
                <a:sym typeface="Wingdings 3"/>
              </a:rPr>
              <a:t></a:t>
            </a:r>
            <a:r>
              <a:rPr lang="tr-TR" sz="2000" dirty="0" smtClean="0">
                <a:sym typeface="Wingdings 3"/>
              </a:rPr>
              <a:t>  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Vertebra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kompresyon kırığı,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diskit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intraspinal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tümör,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spondilolizis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kemik iliğini tutan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maligniteler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ağrı sendromları, kas spazmı, travmalar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Book Antiqua" pitchFamily="18" charset="0"/>
              </a:rPr>
              <a:t>Sistemik bağ dokusu hastalıklarında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1538" y="1285860"/>
            <a:ext cx="6329378" cy="4937760"/>
          </a:xfrm>
        </p:spPr>
        <p:txBody>
          <a:bodyPr/>
          <a:lstStyle/>
          <a:p>
            <a:r>
              <a:rPr lang="tr-TR" dirty="0" err="1" smtClean="0"/>
              <a:t>Mukokütanöz</a:t>
            </a:r>
            <a:r>
              <a:rPr lang="tr-TR" dirty="0" smtClean="0"/>
              <a:t> </a:t>
            </a:r>
          </a:p>
          <a:p>
            <a:r>
              <a:rPr lang="tr-TR" dirty="0" smtClean="0"/>
              <a:t>Kas iskelet sistemi</a:t>
            </a:r>
          </a:p>
          <a:p>
            <a:r>
              <a:rPr lang="tr-TR" dirty="0" smtClean="0"/>
              <a:t>Göz</a:t>
            </a:r>
          </a:p>
          <a:p>
            <a:r>
              <a:rPr lang="tr-TR" dirty="0" smtClean="0"/>
              <a:t>Hematolojik</a:t>
            </a:r>
          </a:p>
          <a:p>
            <a:r>
              <a:rPr lang="tr-TR" dirty="0" smtClean="0"/>
              <a:t>Kalp- akciğer</a:t>
            </a:r>
          </a:p>
          <a:p>
            <a:r>
              <a:rPr lang="tr-TR" dirty="0" smtClean="0"/>
              <a:t>Böbrek</a:t>
            </a:r>
          </a:p>
          <a:p>
            <a:r>
              <a:rPr lang="tr-TR" dirty="0" err="1" smtClean="0"/>
              <a:t>Gastrointestinal</a:t>
            </a:r>
            <a:endParaRPr lang="tr-TR" dirty="0" smtClean="0"/>
          </a:p>
          <a:p>
            <a:r>
              <a:rPr lang="tr-TR" dirty="0" smtClean="0"/>
              <a:t>Nörolojik</a:t>
            </a:r>
          </a:p>
          <a:p>
            <a:r>
              <a:rPr lang="tr-TR" dirty="0" err="1" smtClean="0"/>
              <a:t>Vasküler</a:t>
            </a:r>
            <a:r>
              <a:rPr lang="tr-TR" dirty="0" smtClean="0"/>
              <a:t> tutuluma ait bulgular vardır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Özel 4">
      <a:dk1>
        <a:sysClr val="windowText" lastClr="000000"/>
      </a:dk1>
      <a:lt1>
        <a:sysClr val="window" lastClr="FFFFFF"/>
      </a:lt1>
      <a:dk2>
        <a:srgbClr val="0C0C0C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6391</TotalTime>
  <Words>1989</Words>
  <Application>Microsoft Office PowerPoint</Application>
  <PresentationFormat>Ekran Gösterisi (4:3)</PresentationFormat>
  <Paragraphs>578</Paragraphs>
  <Slides>76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7" baseType="lpstr">
      <vt:lpstr>Kaynak</vt:lpstr>
      <vt:lpstr>Slayt 1</vt:lpstr>
      <vt:lpstr>Slayt 2</vt:lpstr>
      <vt:lpstr>Sistemik bağ dokusu hastalıklarında; </vt:lpstr>
      <vt:lpstr>Klinik yakınmalar</vt:lpstr>
      <vt:lpstr>Sistemik bağ dokusu hastalıklarında;</vt:lpstr>
      <vt:lpstr>Ateş, halsizlik</vt:lpstr>
      <vt:lpstr>Slayt 7</vt:lpstr>
      <vt:lpstr>Slayt 8</vt:lpstr>
      <vt:lpstr>Sistemik bağ dokusu hastalıklarında</vt:lpstr>
      <vt:lpstr>Cilt bulguları</vt:lpstr>
      <vt:lpstr>Malar raş</vt:lpstr>
      <vt:lpstr>Oral Ülserler</vt:lpstr>
      <vt:lpstr>Purpurik raş </vt:lpstr>
      <vt:lpstr>Gottron papülleri</vt:lpstr>
      <vt:lpstr>Slayt 15</vt:lpstr>
      <vt:lpstr>Artrit</vt:lpstr>
      <vt:lpstr>Slayt 17</vt:lpstr>
      <vt:lpstr>Slayt 18</vt:lpstr>
      <vt:lpstr>Tanı</vt:lpstr>
      <vt:lpstr>Laboratuvar incelemeler</vt:lpstr>
      <vt:lpstr>Antinükleer antikorlar (1/100 titrenin üzeri anlamlı)</vt:lpstr>
      <vt:lpstr>Otoantikorların duyarlılık ve özgüllükleri </vt:lpstr>
      <vt:lpstr>Görüntüleme</vt:lpstr>
      <vt:lpstr>Tedavi</vt:lpstr>
      <vt:lpstr>Sistemik bağ dokusu hastalıkları</vt:lpstr>
      <vt:lpstr>Sistemik Lupus Eritematozus</vt:lpstr>
      <vt:lpstr>SLE etyoloji-patogenez</vt:lpstr>
      <vt:lpstr>SLE patogenez </vt:lpstr>
      <vt:lpstr>SLE patogenez</vt:lpstr>
      <vt:lpstr> SLE tanısında  </vt:lpstr>
      <vt:lpstr>SLE tanı ölçütleri (ACR 1982,1997) </vt:lpstr>
      <vt:lpstr>SLE immünolojik ve klinik tanı ölçütleri (SLICC-2012)  (Systemic Lupus International Collaborating Clinics) </vt:lpstr>
      <vt:lpstr>SLE-Tanı</vt:lpstr>
      <vt:lpstr>SLE-klinik bulgular</vt:lpstr>
      <vt:lpstr>Mukokütanöz bulgular (%85) </vt:lpstr>
      <vt:lpstr>SLE- Mukokutanöz bulgular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İlaç ilişkili lupus</vt:lpstr>
      <vt:lpstr>Slayt 45</vt:lpstr>
      <vt:lpstr>Neonatal Lupus</vt:lpstr>
      <vt:lpstr>SLE- Laboratuvar bulguları</vt:lpstr>
      <vt:lpstr>Tedavi</vt:lpstr>
      <vt:lpstr>SLE-Prognoz</vt:lpstr>
      <vt:lpstr>Juvenil Dermatomyozit</vt:lpstr>
      <vt:lpstr>JDM-patogenez</vt:lpstr>
      <vt:lpstr>JDM-Klinik</vt:lpstr>
      <vt:lpstr> Mukokütanöz bulgular </vt:lpstr>
      <vt:lpstr> </vt:lpstr>
      <vt:lpstr> </vt:lpstr>
      <vt:lpstr>Kalsinozis </vt:lpstr>
      <vt:lpstr>Slayt 57</vt:lpstr>
      <vt:lpstr>JDM-Laboratuvar bulguları</vt:lpstr>
      <vt:lpstr>JDM-Otoantikorlar</vt:lpstr>
      <vt:lpstr>Slayt 60</vt:lpstr>
      <vt:lpstr>Kalsinozis</vt:lpstr>
      <vt:lpstr>Slayt 62</vt:lpstr>
      <vt:lpstr>JDM tanı kriterleri</vt:lpstr>
      <vt:lpstr>JDM-Tedavi</vt:lpstr>
      <vt:lpstr>Juvenil skleroderma</vt:lpstr>
      <vt:lpstr>Sistemik sklerozis</vt:lpstr>
      <vt:lpstr>Slayt 67</vt:lpstr>
      <vt:lpstr>Lokalize skleroderma</vt:lpstr>
      <vt:lpstr>Lineer skleroderma</vt:lpstr>
      <vt:lpstr>Lokalize skleroderma</vt:lpstr>
      <vt:lpstr>Raynoud fenomeni</vt:lpstr>
      <vt:lpstr>Sekonder Raynoud fenomeni</vt:lpstr>
      <vt:lpstr>Slayt 73</vt:lpstr>
      <vt:lpstr>Slayt 74</vt:lpstr>
      <vt:lpstr>Sjögren Sendromu </vt:lpstr>
      <vt:lpstr>Karma bağ dokusu hastalığı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 Dokusu Hastalıklarına Tanısal Yaklaşım</dc:title>
  <dc:creator>user</dc:creator>
  <cp:lastModifiedBy>user</cp:lastModifiedBy>
  <cp:revision>431</cp:revision>
  <dcterms:created xsi:type="dcterms:W3CDTF">2016-06-28T06:34:13Z</dcterms:created>
  <dcterms:modified xsi:type="dcterms:W3CDTF">2016-11-14T09:29:51Z</dcterms:modified>
</cp:coreProperties>
</file>