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  <p:sldId id="264" r:id="rId5"/>
    <p:sldId id="282" r:id="rId6"/>
    <p:sldId id="265" r:id="rId7"/>
    <p:sldId id="261" r:id="rId8"/>
    <p:sldId id="266" r:id="rId9"/>
    <p:sldId id="267" r:id="rId10"/>
    <p:sldId id="269" r:id="rId11"/>
    <p:sldId id="270" r:id="rId12"/>
    <p:sldId id="271" r:id="rId13"/>
    <p:sldId id="272" r:id="rId14"/>
    <p:sldId id="279" r:id="rId15"/>
    <p:sldId id="281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0" autoAdjust="0"/>
    <p:restoredTop sz="94667" autoAdjust="0"/>
  </p:normalViewPr>
  <p:slideViewPr>
    <p:cSldViewPr>
      <p:cViewPr varScale="1">
        <p:scale>
          <a:sx n="52" d="100"/>
          <a:sy n="52" d="100"/>
        </p:scale>
        <p:origin x="72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20.2.2018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GUZHAN TAS\Desktop\Dersler\Lisans\İletişimin Temel Kavramları\introduction to communication 2014-2015\görseller\7. hafta görseller\1. Sauss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5700" y="692696"/>
            <a:ext cx="2882134" cy="425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Metin kutusu"/>
          <p:cNvSpPr txBox="1"/>
          <p:nvPr/>
        </p:nvSpPr>
        <p:spPr>
          <a:xfrm>
            <a:off x="1708130" y="5301208"/>
            <a:ext cx="54972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smtClean="0">
                <a:solidFill>
                  <a:schemeClr val="bg1"/>
                </a:solidFill>
                <a:latin typeface="Arial Black" pitchFamily="34" charset="0"/>
              </a:rPr>
              <a:t>DİLİN YAPILARI I</a:t>
            </a:r>
          </a:p>
          <a:p>
            <a:pPr algn="ctr"/>
            <a:r>
              <a:rPr lang="tr-TR" sz="2800" smtClean="0">
                <a:solidFill>
                  <a:schemeClr val="bg1"/>
                </a:solidFill>
                <a:latin typeface="Arial Black" pitchFamily="34" charset="0"/>
              </a:rPr>
              <a:t>FERDINAND DE SAUSSURE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OGUZHAN TAS\Desktop\Dersler\Lisans\İletişimin Temel Kavramları\introduction to communication 2014-2015\görseller\7. hafta görseller\black is beauti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4788843" cy="6136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1691680" y="2564904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arenBoth"/>
            </a:pPr>
            <a:r>
              <a:rPr lang="tr-TR" sz="2800" smtClean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 paradigma/dizi (</a:t>
            </a:r>
            <a:r>
              <a:rPr lang="tr-TR" sz="2800" i="1" smtClean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paradigm</a:t>
            </a:r>
            <a:r>
              <a:rPr lang="tr-TR" sz="2800" smtClean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) </a:t>
            </a:r>
          </a:p>
          <a:p>
            <a:pPr marL="514350" indent="-514350">
              <a:lnSpc>
                <a:spcPct val="150000"/>
              </a:lnSpc>
            </a:pPr>
            <a:r>
              <a:rPr lang="tr-TR" sz="2800" smtClean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(2) sentagma/dizim</a:t>
            </a:r>
            <a:r>
              <a:rPr lang="tr-TR" sz="2800" b="1" smtClean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tr-TR" sz="2800" smtClean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(</a:t>
            </a:r>
            <a:r>
              <a:rPr lang="tr-TR" sz="2800" i="1" smtClean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syntagm</a:t>
            </a:r>
            <a:r>
              <a:rPr lang="tr-TR" sz="2800" smtClean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)</a:t>
            </a:r>
            <a:endParaRPr lang="tr-TR" sz="280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lfabe.gen.tr/images/alfabe-ne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63916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411760" y="2852936"/>
            <a:ext cx="4147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smtClean="0">
                <a:solidFill>
                  <a:schemeClr val="bg1"/>
                </a:solidFill>
                <a:latin typeface="Arial Black" pitchFamily="34" charset="0"/>
              </a:rPr>
              <a:t>“k” - “e” - “d” - “i” </a:t>
            </a:r>
            <a:endParaRPr lang="tr-TR" sz="320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Saussure dili iki katmana ayırır: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403648" y="2276872"/>
            <a:ext cx="6420604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sz="2800" smtClean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Saussure dili iki katmana ayırır:</a:t>
            </a:r>
          </a:p>
          <a:p>
            <a:pPr marL="514350" indent="-514350" algn="ctr">
              <a:lnSpc>
                <a:spcPct val="150000"/>
              </a:lnSpc>
              <a:spcAft>
                <a:spcPts val="0"/>
              </a:spcAft>
              <a:buAutoNum type="arabicParenBoth"/>
            </a:pPr>
            <a:r>
              <a:rPr lang="tr-TR" sz="2800" smtClean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dil dizgesi (</a:t>
            </a:r>
            <a:r>
              <a:rPr lang="tr-TR" sz="2800" i="1" smtClean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la langue</a:t>
            </a:r>
            <a:r>
              <a:rPr lang="tr-TR" sz="2800" smtClean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)</a:t>
            </a:r>
          </a:p>
          <a:p>
            <a:pPr marL="514350" indent="-514350" algn="ctr">
              <a:lnSpc>
                <a:spcPct val="150000"/>
              </a:lnSpc>
              <a:spcAft>
                <a:spcPts val="0"/>
              </a:spcAft>
              <a:buAutoNum type="arabicParenBoth"/>
            </a:pPr>
            <a:r>
              <a:rPr lang="tr-TR" sz="2800" smtClean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 söz, konuşma (</a:t>
            </a:r>
            <a:r>
              <a:rPr lang="tr-TR" sz="2800" i="1" smtClean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parole</a:t>
            </a:r>
            <a:r>
              <a:rPr lang="tr-TR" sz="2800" smtClean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)</a:t>
            </a:r>
            <a:endParaRPr lang="tr-TR" sz="2800">
              <a:solidFill>
                <a:schemeClr val="bg1"/>
              </a:solidFill>
              <a:latin typeface="Arial Black" pitchFamily="34" charset="0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899592" y="548680"/>
            <a:ext cx="741682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smtClean="0">
                <a:solidFill>
                  <a:schemeClr val="bg1"/>
                </a:solidFill>
                <a:latin typeface="Arial Black" pitchFamily="34" charset="0"/>
              </a:rPr>
              <a:t>Saussure, l</a:t>
            </a:r>
            <a:r>
              <a:rPr lang="tr-TR" sz="2000" i="1" smtClean="0">
                <a:solidFill>
                  <a:schemeClr val="bg1"/>
                </a:solidFill>
                <a:latin typeface="Arial Black" pitchFamily="34" charset="0"/>
              </a:rPr>
              <a:t>a langue</a:t>
            </a:r>
            <a:r>
              <a:rPr lang="tr-TR" sz="2000" smtClean="0">
                <a:solidFill>
                  <a:schemeClr val="bg1"/>
                </a:solidFill>
                <a:latin typeface="Arial Black" pitchFamily="34" charset="0"/>
              </a:rPr>
              <a:t>’ı dilin “derin yapısı”, </a:t>
            </a:r>
            <a:r>
              <a:rPr lang="tr-TR" sz="2000" i="1" smtClean="0">
                <a:solidFill>
                  <a:schemeClr val="bg1"/>
                </a:solidFill>
                <a:latin typeface="Arial Black" pitchFamily="34" charset="0"/>
              </a:rPr>
              <a:t>parole</a:t>
            </a:r>
            <a:r>
              <a:rPr lang="tr-TR" sz="2000" smtClean="0">
                <a:solidFill>
                  <a:schemeClr val="bg1"/>
                </a:solidFill>
                <a:latin typeface="Arial Black" pitchFamily="34" charset="0"/>
              </a:rPr>
              <a:t>’ü ise dilin “yüzeyi” olarak tanımladıktan sonra dilbilimin asıl konusunun </a:t>
            </a:r>
            <a:r>
              <a:rPr lang="tr-TR" sz="2000" i="1" smtClean="0">
                <a:solidFill>
                  <a:schemeClr val="bg1"/>
                </a:solidFill>
                <a:latin typeface="Arial Black" pitchFamily="34" charset="0"/>
              </a:rPr>
              <a:t>la langue</a:t>
            </a:r>
            <a:r>
              <a:rPr lang="tr-TR" sz="2000" smtClean="0">
                <a:solidFill>
                  <a:schemeClr val="bg1"/>
                </a:solidFill>
                <a:latin typeface="Arial Black" pitchFamily="34" charset="0"/>
              </a:rPr>
              <a:t> olması gerektiğini söylemiştir.</a:t>
            </a:r>
          </a:p>
          <a:p>
            <a:pPr algn="just">
              <a:lnSpc>
                <a:spcPct val="150000"/>
              </a:lnSpc>
            </a:pPr>
            <a:endParaRPr lang="tr-TR" sz="2000" smtClean="0">
              <a:solidFill>
                <a:schemeClr val="bg1"/>
              </a:solidFill>
              <a:latin typeface="Arial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000" smtClean="0">
                <a:solidFill>
                  <a:schemeClr val="bg1"/>
                </a:solidFill>
                <a:latin typeface="Arial Black" pitchFamily="34" charset="0"/>
              </a:rPr>
              <a:t>Dilin derin yapısı sınırlı sayıda kurala bağlıyken, bireysel ifadeler sonsuz sayıda ihtimali barındırır.</a:t>
            </a:r>
          </a:p>
          <a:p>
            <a:pPr algn="just">
              <a:lnSpc>
                <a:spcPct val="150000"/>
              </a:lnSpc>
            </a:pPr>
            <a:endParaRPr lang="tr-TR" sz="2000" smtClean="0">
              <a:solidFill>
                <a:schemeClr val="bg1"/>
              </a:solidFill>
              <a:latin typeface="Arial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000" smtClean="0">
                <a:solidFill>
                  <a:schemeClr val="bg1"/>
                </a:solidFill>
                <a:latin typeface="Arial Black" pitchFamily="34" charset="0"/>
              </a:rPr>
              <a:t>Saussure’un dilin “yapı”sını incelemenin gerekliliği konusundaki yaklaşımı onun dil anlayışının yapısalcı (</a:t>
            </a:r>
            <a:r>
              <a:rPr lang="tr-TR" sz="2000" i="1" smtClean="0">
                <a:solidFill>
                  <a:schemeClr val="bg1"/>
                </a:solidFill>
                <a:latin typeface="Arial Black" pitchFamily="34" charset="0"/>
              </a:rPr>
              <a:t>structuralist</a:t>
            </a:r>
            <a:r>
              <a:rPr lang="tr-TR" sz="2000" smtClean="0">
                <a:solidFill>
                  <a:schemeClr val="bg1"/>
                </a:solidFill>
                <a:latin typeface="Arial Black" pitchFamily="34" charset="0"/>
              </a:rPr>
              <a:t>) olarak tanımlanmasına neden olmuştur.</a:t>
            </a:r>
          </a:p>
          <a:p>
            <a:pPr algn="just">
              <a:lnSpc>
                <a:spcPct val="150000"/>
              </a:lnSpc>
            </a:pPr>
            <a:endParaRPr lang="tr-TR" sz="200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691680" y="2852936"/>
            <a:ext cx="5547160" cy="1318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800" smtClean="0">
                <a:solidFill>
                  <a:schemeClr val="bg1"/>
                </a:solidFill>
                <a:latin typeface="Arial Black" pitchFamily="34" charset="0"/>
              </a:rPr>
              <a:t>Saussure’a göre dil, </a:t>
            </a:r>
          </a:p>
          <a:p>
            <a:pPr algn="ctr">
              <a:lnSpc>
                <a:spcPct val="150000"/>
              </a:lnSpc>
            </a:pPr>
            <a:r>
              <a:rPr lang="tr-TR" sz="2800" smtClean="0">
                <a:solidFill>
                  <a:schemeClr val="bg1"/>
                </a:solidFill>
                <a:latin typeface="Arial Black" pitchFamily="34" charset="0"/>
              </a:rPr>
              <a:t>bir “göstergeler dizgesi”dir.</a:t>
            </a:r>
            <a:endParaRPr lang="tr-TR" sz="280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(1) form/bi</a:t>
            </a:r>
            <a:r>
              <a:rPr kumimoji="0" lang="tr-T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tr-T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im </a:t>
            </a:r>
            <a:r>
              <a:rPr kumimoji="0" lang="tr-T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tr-T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g</a:t>
            </a:r>
            <a:r>
              <a:rPr kumimoji="0" lang="tr-T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ö</a:t>
            </a:r>
            <a:r>
              <a:rPr kumimoji="0" lang="tr-T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steren (signifier)</a:t>
            </a:r>
            <a:endParaRPr kumimoji="0" lang="tr-T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(2) kavram  </a:t>
            </a:r>
            <a:r>
              <a:rPr kumimoji="0" lang="tr-T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g</a:t>
            </a:r>
            <a:r>
              <a:rPr kumimoji="0" lang="tr-T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ö</a:t>
            </a:r>
            <a:r>
              <a:rPr kumimoji="0" lang="tr-T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sterilen (signified)</a:t>
            </a:r>
            <a:endParaRPr kumimoji="0" lang="tr-T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043608" y="2564904"/>
            <a:ext cx="7344816" cy="1314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sz="2800" smtClean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(1) form/biçim </a:t>
            </a:r>
            <a:r>
              <a:rPr lang="tr-TR" sz="2800" smtClean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  <a:sym typeface="Symbol"/>
              </a:rPr>
              <a:t></a:t>
            </a:r>
            <a:r>
              <a:rPr lang="tr-TR" sz="2800" smtClean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 gösteren (signifier)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sz="2800" smtClean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(2) kavram  </a:t>
            </a:r>
            <a:r>
              <a:rPr lang="tr-TR" sz="2800" smtClean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  <a:sym typeface="Symbol"/>
              </a:rPr>
              <a:t></a:t>
            </a:r>
            <a:r>
              <a:rPr lang="tr-TR" sz="2800" smtClean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 gösterilen (signified)</a:t>
            </a:r>
            <a:endParaRPr lang="tr-TR" sz="2800">
              <a:solidFill>
                <a:schemeClr val="bg1"/>
              </a:solidFill>
              <a:latin typeface="Arial Black" pitchFamily="34" charset="0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1331640" y="3068960"/>
            <a:ext cx="6672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smtClean="0">
                <a:solidFill>
                  <a:schemeClr val="bg1"/>
                </a:solidFill>
                <a:latin typeface="Arial Black" pitchFamily="34" charset="0"/>
              </a:rPr>
              <a:t>b – i – l – g – i – s – a – y – a – r</a:t>
            </a:r>
            <a:endParaRPr lang="tr-TR" sz="320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646246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5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OGUZHAN TAS\Desktop\Dersler\Lisans\İletişimin Temel Kavramları\introduction to communication 2014-2015\görseller\7. hafta görseller\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6246672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475656" y="1556792"/>
            <a:ext cx="55983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ctr"/>
            <a:endParaRPr lang="tr-TR" sz="280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tr-TR" sz="280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tr-TR" sz="280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tr-TR" sz="280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tr-TR" sz="280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tr-TR" sz="280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tr-TR" sz="28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259632" y="836712"/>
            <a:ext cx="6552728" cy="280831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tr-TR" smtClean="0">
                <a:solidFill>
                  <a:schemeClr val="bg1"/>
                </a:solidFill>
                <a:latin typeface="Arial Black" pitchFamily="34" charset="0"/>
              </a:rPr>
              <a:t>maddi gerçeklik </a:t>
            </a:r>
          </a:p>
          <a:p>
            <a:pPr algn="ctr"/>
            <a:endParaRPr lang="tr-TR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tr-TR" smtClean="0">
                <a:solidFill>
                  <a:schemeClr val="bg1"/>
                </a:solidFill>
                <a:latin typeface="Arial Black" pitchFamily="34" charset="0"/>
              </a:rPr>
              <a:t>“gönderge”nin alanı</a:t>
            </a:r>
            <a:endParaRPr lang="tr-TR"/>
          </a:p>
        </p:txBody>
      </p:sp>
      <p:sp>
        <p:nvSpPr>
          <p:cNvPr id="4" name="3 Dolu Çerçeve"/>
          <p:cNvSpPr/>
          <p:nvPr/>
        </p:nvSpPr>
        <p:spPr>
          <a:xfrm>
            <a:off x="683568" y="4293096"/>
            <a:ext cx="7848872" cy="151216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mtClean="0">
                <a:solidFill>
                  <a:schemeClr val="bg1"/>
                </a:solidFill>
                <a:latin typeface="Arial Black" pitchFamily="34" charset="0"/>
              </a:rPr>
              <a:t>simgesel düzen</a:t>
            </a:r>
          </a:p>
          <a:p>
            <a:pPr algn="ctr"/>
            <a:endParaRPr lang="tr-TR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tr-TR" smtClean="0">
                <a:solidFill>
                  <a:schemeClr val="bg1"/>
                </a:solidFill>
                <a:latin typeface="Arial Black" pitchFamily="34" charset="0"/>
              </a:rPr>
              <a:t>“gösterge”nin alanı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051720" y="2492896"/>
            <a:ext cx="48390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800" smtClean="0">
                <a:solidFill>
                  <a:schemeClr val="bg1"/>
                </a:solidFill>
                <a:latin typeface="Arial Black" pitchFamily="34" charset="0"/>
              </a:rPr>
              <a:t>göstergenin “keyfi” (</a:t>
            </a:r>
            <a:r>
              <a:rPr lang="tr-TR" sz="2800" i="1" smtClean="0">
                <a:solidFill>
                  <a:schemeClr val="bg1"/>
                </a:solidFill>
                <a:latin typeface="Arial Black" pitchFamily="34" charset="0"/>
              </a:rPr>
              <a:t>arbitrary</a:t>
            </a:r>
            <a:r>
              <a:rPr lang="tr-TR" sz="2800" smtClean="0">
                <a:solidFill>
                  <a:schemeClr val="bg1"/>
                </a:solidFill>
                <a:latin typeface="Arial Black" pitchFamily="34" charset="0"/>
              </a:rPr>
              <a:t>) niteliği</a:t>
            </a:r>
            <a:endParaRPr lang="tr-TR" sz="280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971600" y="2780928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smtClean="0">
                <a:solidFill>
                  <a:schemeClr val="bg1"/>
                </a:solidFill>
                <a:latin typeface="Arial Black" pitchFamily="34" charset="0"/>
              </a:rPr>
              <a:t>“benzerlik” ve “fark” ilkeleri yapısalcı dilbilim için </a:t>
            </a:r>
          </a:p>
          <a:p>
            <a:pPr algn="ctr"/>
            <a:r>
              <a:rPr lang="tr-TR" sz="2800" smtClean="0">
                <a:solidFill>
                  <a:schemeClr val="bg1"/>
                </a:solidFill>
                <a:latin typeface="Arial Black" pitchFamily="34" charset="0"/>
              </a:rPr>
              <a:t>kurucu önemdedir.</a:t>
            </a:r>
            <a:endParaRPr lang="tr-TR" sz="280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218</Words>
  <Application>Microsoft Office PowerPoint</Application>
  <PresentationFormat>Ekran Gösterisi (4:3)</PresentationFormat>
  <Paragraphs>38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Cambria</vt:lpstr>
      <vt:lpstr>Garamond</vt:lpstr>
      <vt:lpstr>Symbol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OGUZHAN TAS</dc:creator>
  <cp:lastModifiedBy>O T</cp:lastModifiedBy>
  <cp:revision>27</cp:revision>
  <dcterms:created xsi:type="dcterms:W3CDTF">2015-12-03T08:03:51Z</dcterms:created>
  <dcterms:modified xsi:type="dcterms:W3CDTF">2018-02-20T10:19:39Z</dcterms:modified>
</cp:coreProperties>
</file>