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normAutofit fontScale="90000"/>
          </a:bodyPr>
          <a:lstStyle/>
          <a:p>
            <a:pPr eaLnBrk="1" fontAlgn="auto" hangingPunct="1">
              <a:spcAft>
                <a:spcPts val="0"/>
              </a:spcAft>
              <a:defRPr/>
            </a:pPr>
            <a:r>
              <a:rPr lang="tr-TR" altLang="tr-TR" dirty="0" smtClean="0"/>
              <a:t/>
            </a:r>
            <a:br>
              <a:rPr lang="tr-TR" altLang="tr-TR" dirty="0" smtClean="0"/>
            </a:br>
            <a:r>
              <a:rPr lang="tr-TR" altLang="tr-TR" dirty="0" smtClean="0"/>
              <a:t>TOPLUMSAL DEĞİŞME SÜRECİNDE AİLE</a:t>
            </a:r>
            <a:br>
              <a:rPr lang="tr-TR" altLang="tr-TR" dirty="0" smtClean="0"/>
            </a:br>
            <a:r>
              <a:rPr lang="tr-TR" altLang="tr-TR" sz="3200" dirty="0" smtClean="0"/>
              <a:t/>
            </a:r>
            <a:br>
              <a:rPr lang="tr-TR" altLang="tr-TR" sz="3200" dirty="0" smtClean="0"/>
            </a:br>
            <a:r>
              <a:rPr lang="tr-TR" altLang="tr-TR" sz="3200" dirty="0" smtClean="0"/>
              <a:t/>
            </a:r>
            <a:br>
              <a:rPr lang="tr-TR" altLang="tr-TR" sz="3200" dirty="0" smtClean="0"/>
            </a:br>
            <a:endParaRPr lang="tr-TR" altLang="tr-TR" sz="3200" dirty="0" smtClean="0"/>
          </a:p>
        </p:txBody>
      </p:sp>
      <p:sp>
        <p:nvSpPr>
          <p:cNvPr id="2052" name="Rectangle 4"/>
          <p:cNvSpPr>
            <a:spLocks noChangeArrowheads="1"/>
          </p:cNvSpPr>
          <p:nvPr/>
        </p:nvSpPr>
        <p:spPr bwMode="auto">
          <a:xfrm>
            <a:off x="827088" y="2852738"/>
            <a:ext cx="4572000" cy="461962"/>
          </a:xfrm>
          <a:prstGeom prst="rect">
            <a:avLst/>
          </a:prstGeom>
          <a:noFill/>
          <a:ln w="9525">
            <a:noFill/>
            <a:miter lim="800000"/>
            <a:headEnd/>
            <a:tailEnd/>
          </a:ln>
          <a:effectLst/>
        </p:spPr>
        <p:txBody>
          <a:bodyPr>
            <a:spAutoFit/>
          </a:bodyPr>
          <a:lstStyle/>
          <a:p>
            <a:pPr>
              <a:defRPr/>
            </a:pPr>
            <a:endParaRPr lang="tr-TR" sz="2400" dirty="0">
              <a:effectLst>
                <a:outerShdw blurRad="38100" dist="38100" dir="2700000" algn="tl">
                  <a:srgbClr val="C0C0C0"/>
                </a:outerShdw>
              </a:effectLst>
            </a:endParaRPr>
          </a:p>
        </p:txBody>
      </p:sp>
      <p:sp>
        <p:nvSpPr>
          <p:cNvPr id="10244" name="Rectangle 3"/>
          <p:cNvSpPr>
            <a:spLocks noChangeArrowheads="1"/>
          </p:cNvSpPr>
          <p:nvPr/>
        </p:nvSpPr>
        <p:spPr bwMode="auto">
          <a:xfrm>
            <a:off x="1763713" y="2897188"/>
            <a:ext cx="4572000" cy="682625"/>
          </a:xfrm>
          <a:prstGeom prst="rect">
            <a:avLst/>
          </a:prstGeom>
          <a:noFill/>
          <a:ln w="9525">
            <a:noFill/>
            <a:miter lim="800000"/>
            <a:headEnd/>
            <a:tailEnd/>
          </a:ln>
        </p:spPr>
        <p:txBody>
          <a:bodyPr>
            <a:spAutoFit/>
          </a:bodyPr>
          <a:lstStyle/>
          <a:p>
            <a:pPr>
              <a:lnSpc>
                <a:spcPct val="80000"/>
              </a:lnSpc>
            </a:pPr>
            <a:endParaRPr lang="tr-TR" altLang="tr-TR" sz="2400">
              <a:solidFill>
                <a:srgbClr val="FFFF00"/>
              </a:solidFill>
            </a:endParaRPr>
          </a:p>
          <a:p>
            <a:pPr>
              <a:lnSpc>
                <a:spcPct val="80000"/>
              </a:lnSpc>
            </a:pPr>
            <a:r>
              <a:rPr lang="tr-TR" altLang="tr-TR" sz="2400">
                <a:solidFill>
                  <a:srgbClr val="FFFF00"/>
                </a:solidFill>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b="1" dirty="0" smtClean="0"/>
              <a:t>İnançlar</a:t>
            </a:r>
            <a:r>
              <a:rPr lang="tr-TR" b="1" dirty="0"/>
              <a:t>, </a:t>
            </a:r>
            <a:r>
              <a:rPr lang="tr-TR" b="1" dirty="0" err="1" smtClean="0"/>
              <a:t>DeĞerler</a:t>
            </a:r>
            <a:r>
              <a:rPr lang="tr-TR" b="1" dirty="0"/>
              <a:t>, </a:t>
            </a:r>
            <a:r>
              <a:rPr lang="tr-TR" b="1" dirty="0" err="1" smtClean="0"/>
              <a:t>İdeolojİler</a:t>
            </a: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tr-TR" sz="2400" smtClean="0"/>
              <a:t>İnançlar, değerler, ideolojiler sosyal değişmenin nedeni olabilir. Max Weber’e göre değer sistemleri ve inançlar sosyal değişmeyi belirlemede önemli bir etkiye sahiptir.</a:t>
            </a:r>
          </a:p>
          <a:p>
            <a:pPr eaLnBrk="1" hangingPunct="1"/>
            <a:r>
              <a:rPr lang="tr-TR" altLang="tr-TR" sz="2400" smtClean="0"/>
              <a:t>Weber, karizmatik liderlerin fikirleri, düşünceleri ile toplumları değiştirebildiklerine dikkati çeker. Martin Luther King, Adolf Hitler, Mao Tseng Tug, Mohandas Gandhi, Nelson Mandela ve Atatürk gibi karizmatik liderler toplumların olumlu veya</a:t>
            </a:r>
          </a:p>
          <a:p>
            <a:pPr eaLnBrk="1" hangingPunct="1"/>
            <a:r>
              <a:rPr lang="tr-TR" altLang="tr-TR" sz="2400" smtClean="0"/>
              <a:t>olumsuz yönde değişmelerinde katkıları  olmuştur.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a:t/>
            </a:r>
            <a:br>
              <a:rPr lang="tr-TR" b="1" dirty="0"/>
            </a:br>
            <a:r>
              <a:rPr lang="tr-TR" b="1" dirty="0"/>
              <a:t>Çevresel Faktörler</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en-US" sz="2400" smtClean="0"/>
              <a:t>Doğal çevre kültürel oluşumu ve toplumsal yapıyı çeşitli şekillerde etkileyerek değiş</a:t>
            </a:r>
            <a:r>
              <a:rPr lang="nn-NO" altLang="en-US" sz="2400" smtClean="0"/>
              <a:t>ime neden olabilir.</a:t>
            </a:r>
            <a:endParaRPr lang="tr-TR" altLang="en-US" sz="2400" smtClean="0"/>
          </a:p>
          <a:p>
            <a:pPr eaLnBrk="1" hangingPunct="1"/>
            <a:r>
              <a:rPr lang="nn-NO" altLang="en-US" sz="2400" smtClean="0"/>
              <a:t> Kurakl</a:t>
            </a:r>
            <a:r>
              <a:rPr lang="tr-TR" altLang="en-US" sz="2400" smtClean="0"/>
              <a:t>ı</a:t>
            </a:r>
            <a:r>
              <a:rPr lang="nn-NO" altLang="en-US" sz="2400" smtClean="0"/>
              <a:t>k, sel veya di</a:t>
            </a:r>
            <a:r>
              <a:rPr lang="tr-TR" altLang="en-US" sz="2400" smtClean="0"/>
              <a:t>ğ</a:t>
            </a:r>
            <a:r>
              <a:rPr lang="nn-NO" altLang="en-US" sz="2400" smtClean="0"/>
              <a:t>er çevresel faktörlerin etkisi ile toplumlarda</a:t>
            </a:r>
            <a:r>
              <a:rPr lang="tr-TR" altLang="en-US" sz="2400" smtClean="0"/>
              <a:t> değişmeye neden olabilir. </a:t>
            </a:r>
          </a:p>
          <a:p>
            <a:pPr eaLnBrk="1" hangingPunct="1"/>
            <a:r>
              <a:rPr lang="tr-TR" altLang="en-US" sz="2400" smtClean="0"/>
              <a:t>Doğal felaketin derecesine bağlı olarak sosyal değişme bölgeden bölgeye veya ülkeden ülkeye farklılık gösterebilir.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a:t/>
            </a:r>
            <a:br>
              <a:rPr lang="tr-TR" b="1" dirty="0"/>
            </a:br>
            <a:r>
              <a:rPr lang="tr-TR" b="1" dirty="0" smtClean="0"/>
              <a:t>Nüfus</a:t>
            </a:r>
            <a:r>
              <a:rPr lang="tr-TR" b="1" dirty="0"/>
              <a:t/>
            </a:r>
            <a:br>
              <a:rPr lang="tr-TR"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en-US" sz="2400" smtClean="0"/>
              <a:t>Nüfusun artışı veya azalışı, göç, nüfusun dağılım toplumlarda değişmeye neden olmaktadır.  </a:t>
            </a:r>
          </a:p>
          <a:p>
            <a:pPr eaLnBrk="1" hangingPunct="1"/>
            <a:r>
              <a:rPr lang="tr-TR" altLang="en-US" sz="2400" smtClean="0"/>
              <a:t>Örneğin, bir ülkedeki/bölgedeki nüfus artışı hızı o ülkedeki/ bölgedeki  değişmeyi olumlu veya olumsuz bir şekilde etkileyebilmektedir. </a:t>
            </a:r>
          </a:p>
          <a:p>
            <a:pPr eaLnBrk="1" hangingPunct="1"/>
            <a:r>
              <a:rPr lang="tr-TR" altLang="en-US" sz="2400" smtClean="0"/>
              <a:t>Benzer şekilde, kırsal alanlardan kentlere göç bütün toplumun yapısını etkileyerek toplumsal değişmeye neden olduğu bilinmektedir.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a:t/>
            </a:r>
            <a:br>
              <a:rPr lang="tr-TR" b="1" dirty="0"/>
            </a:br>
            <a:r>
              <a:rPr lang="tr-TR" b="1" dirty="0" smtClean="0"/>
              <a:t/>
            </a:r>
            <a:br>
              <a:rPr lang="tr-TR" b="1" dirty="0" smtClean="0"/>
            </a:br>
            <a:r>
              <a:rPr lang="tr-TR" b="1" dirty="0" smtClean="0"/>
              <a:t>Teknoloji</a:t>
            </a:r>
            <a:r>
              <a:rPr lang="tr-TR" b="1" dirty="0"/>
              <a:t/>
            </a:r>
            <a:br>
              <a:rPr lang="tr-TR" b="1" dirty="0"/>
            </a:br>
            <a:r>
              <a:rPr lang="tr-TR" b="1" dirty="0"/>
              <a:t/>
            </a:r>
            <a:br>
              <a:rPr lang="tr-TR"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defRPr/>
            </a:pPr>
            <a:r>
              <a:rPr lang="tr-TR" sz="2400" dirty="0" smtClean="0"/>
              <a:t>Teknoloji</a:t>
            </a:r>
            <a:r>
              <a:rPr lang="tr-TR" sz="2400" dirty="0"/>
              <a:t>, toplumsal </a:t>
            </a:r>
            <a:r>
              <a:rPr lang="tr-TR" sz="2400" dirty="0" smtClean="0"/>
              <a:t>değişmeye </a:t>
            </a:r>
            <a:r>
              <a:rPr lang="tr-TR" sz="2400" dirty="0"/>
              <a:t>neden olan en önemli faktörlerden biri olarak </a:t>
            </a:r>
            <a:r>
              <a:rPr lang="tr-TR" sz="2400" dirty="0" smtClean="0"/>
              <a:t>kabul edilmektedir</a:t>
            </a:r>
            <a:r>
              <a:rPr lang="tr-TR" sz="2400" dirty="0"/>
              <a:t>. </a:t>
            </a:r>
            <a:endParaRPr lang="tr-TR" sz="2400" dirty="0" smtClean="0"/>
          </a:p>
          <a:p>
            <a:pPr eaLnBrk="1" hangingPunct="1">
              <a:defRPr/>
            </a:pPr>
            <a:r>
              <a:rPr lang="tr-TR" sz="2400" dirty="0" smtClean="0"/>
              <a:t>Son yüzyıllarda </a:t>
            </a:r>
            <a:r>
              <a:rPr lang="tr-TR" sz="2400" dirty="0"/>
              <a:t>bilim ve teknolojideki </a:t>
            </a:r>
            <a:r>
              <a:rPr lang="tr-TR" sz="2400" dirty="0" smtClean="0"/>
              <a:t>gelişmeler </a:t>
            </a:r>
            <a:r>
              <a:rPr lang="tr-TR" sz="2400" dirty="0"/>
              <a:t>sürekli </a:t>
            </a:r>
            <a:r>
              <a:rPr lang="tr-TR" sz="2400" dirty="0" smtClean="0"/>
              <a:t>şekilde</a:t>
            </a:r>
            <a:endParaRPr lang="tr-TR" sz="2400" dirty="0"/>
          </a:p>
          <a:p>
            <a:pPr marL="0" indent="0" eaLnBrk="1" hangingPunct="1">
              <a:buFont typeface="Wingdings 2" pitchFamily="18" charset="2"/>
              <a:buNone/>
              <a:defRPr/>
            </a:pPr>
            <a:r>
              <a:rPr lang="tr-TR" sz="2400" dirty="0" smtClean="0"/>
              <a:t> devam etmiştir </a:t>
            </a:r>
            <a:r>
              <a:rPr lang="tr-TR" sz="2400" dirty="0"/>
              <a:t>ve bugün tüm toplumlar› etkileyecek bir düzeye </a:t>
            </a:r>
            <a:r>
              <a:rPr lang="tr-TR" sz="2400" dirty="0" smtClean="0"/>
              <a:t>gelmiştir</a:t>
            </a:r>
            <a:r>
              <a:rPr lang="tr-TR" sz="2400" dirty="0"/>
              <a:t>. </a:t>
            </a:r>
            <a:endParaRPr lang="tr-TR" sz="2400" dirty="0" smtClean="0"/>
          </a:p>
          <a:p>
            <a:pPr marL="0" indent="0" eaLnBrk="1" hangingPunct="1">
              <a:buFont typeface="Wingdings 2" pitchFamily="18" charset="2"/>
              <a:buNone/>
              <a:defRPr/>
            </a:pPr>
            <a:r>
              <a:rPr lang="tr-TR" sz="2400" dirty="0" smtClean="0"/>
              <a:t>Özellikle</a:t>
            </a:r>
            <a:r>
              <a:rPr lang="tr-TR" sz="2400" dirty="0"/>
              <a:t> </a:t>
            </a:r>
            <a:r>
              <a:rPr lang="tr-TR" sz="2400" dirty="0" smtClean="0"/>
              <a:t>bilgisayar </a:t>
            </a:r>
            <a:r>
              <a:rPr lang="tr-TR" sz="2400" dirty="0"/>
              <a:t>ve </a:t>
            </a:r>
            <a:r>
              <a:rPr lang="tr-TR" sz="2400" dirty="0" smtClean="0"/>
              <a:t>iletişim </a:t>
            </a:r>
            <a:r>
              <a:rPr lang="tr-TR" sz="2400" dirty="0"/>
              <a:t>teknolojilerindeki </a:t>
            </a:r>
            <a:r>
              <a:rPr lang="tr-TR" sz="2400" dirty="0" smtClean="0"/>
              <a:t>hızı gelişmeler </a:t>
            </a:r>
            <a:r>
              <a:rPr lang="tr-TR" sz="2400" dirty="0"/>
              <a:t>bütün </a:t>
            </a:r>
            <a:r>
              <a:rPr lang="tr-TR" sz="2400" dirty="0" smtClean="0"/>
              <a:t>toplumları farklı</a:t>
            </a:r>
            <a:r>
              <a:rPr lang="tr-TR" sz="2400" dirty="0"/>
              <a:t> </a:t>
            </a:r>
            <a:r>
              <a:rPr lang="tr-TR" sz="2400" dirty="0" smtClean="0"/>
              <a:t>hızlarda </a:t>
            </a:r>
            <a:r>
              <a:rPr lang="tr-TR" sz="2400" dirty="0"/>
              <a:t>etkilemektedir</a:t>
            </a:r>
            <a:r>
              <a:rPr lang="tr-TR" sz="2400" dirty="0" smtClean="0"/>
              <a:t>.</a:t>
            </a:r>
          </a:p>
          <a:p>
            <a:pPr marL="0" indent="0" eaLnBrk="1" hangingPunct="1">
              <a:buFont typeface="Wingdings 2" pitchFamily="18" charset="2"/>
              <a:buNone/>
              <a:defRPr/>
            </a:pPr>
            <a:r>
              <a:rPr lang="tr-TR" sz="2400" dirty="0" smtClean="0"/>
              <a:t> </a:t>
            </a:r>
            <a:r>
              <a:rPr lang="tr-TR" sz="2400" dirty="0"/>
              <a:t>Bu </a:t>
            </a:r>
            <a:r>
              <a:rPr lang="tr-TR" sz="2400" dirty="0" smtClean="0"/>
              <a:t>gelişmeler </a:t>
            </a:r>
            <a:r>
              <a:rPr lang="tr-TR" sz="2400" dirty="0"/>
              <a:t>sonucunda tüketim, </a:t>
            </a:r>
            <a:r>
              <a:rPr lang="tr-TR" sz="2400" dirty="0" smtClean="0"/>
              <a:t>çalışma koşullar</a:t>
            </a:r>
            <a:r>
              <a:rPr lang="tr-TR" sz="2400" dirty="0"/>
              <a:t>›, </a:t>
            </a:r>
            <a:r>
              <a:rPr lang="tr-TR" sz="2400" dirty="0" smtClean="0"/>
              <a:t>eğitim</a:t>
            </a:r>
            <a:r>
              <a:rPr lang="tr-TR" sz="2400" dirty="0"/>
              <a:t>,</a:t>
            </a:r>
          </a:p>
          <a:p>
            <a:pPr eaLnBrk="1" hangingPunct="1">
              <a:defRPr/>
            </a:pPr>
            <a:r>
              <a:rPr lang="tr-TR" sz="2400" dirty="0"/>
              <a:t>insan </a:t>
            </a:r>
            <a:r>
              <a:rPr lang="tr-TR" sz="2400" dirty="0" smtClean="0"/>
              <a:t>ilişkileri</a:t>
            </a:r>
            <a:r>
              <a:rPr lang="tr-TR" sz="2400" dirty="0"/>
              <a:t>, fikirler, </a:t>
            </a:r>
            <a:r>
              <a:rPr lang="tr-TR" sz="2400" dirty="0" smtClean="0"/>
              <a:t>değerler </a:t>
            </a:r>
            <a:r>
              <a:rPr lang="tr-TR" sz="2400" dirty="0"/>
              <a:t>vs. etkilenmektedir.</a:t>
            </a:r>
            <a:endParaRPr lang="tr-TR" altLang="tr-T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099">
                                            <p:txEl>
                                              <p:pRg st="5" end="5"/>
                                            </p:txEl>
                                          </p:spTgt>
                                        </p:tgtEl>
                                        <p:attrNameLst>
                                          <p:attrName>style.visibility</p:attrName>
                                        </p:attrNameLst>
                                      </p:cBhvr>
                                      <p:to>
                                        <p:strVal val="visible"/>
                                      </p:to>
                                    </p:set>
                                    <p:anim calcmode="lin" valueType="num">
                                      <p:cBhvr additive="base">
                                        <p:cTn id="37"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0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a:t/>
            </a:r>
            <a:br>
              <a:rPr lang="tr-TR" b="1" dirty="0"/>
            </a:br>
            <a:r>
              <a:rPr lang="tr-TR" b="1" dirty="0" smtClean="0"/>
              <a:t/>
            </a:r>
            <a:br>
              <a:rPr lang="tr-TR" b="1" dirty="0" smtClean="0"/>
            </a:br>
            <a:r>
              <a:rPr lang="tr-TR" b="1" dirty="0" smtClean="0"/>
              <a:t/>
            </a:r>
            <a:br>
              <a:rPr lang="tr-TR" b="1" dirty="0" smtClean="0"/>
            </a:br>
            <a:r>
              <a:rPr lang="tr-TR" b="1" dirty="0" smtClean="0"/>
              <a:t>Ekonomi</a:t>
            </a:r>
            <a:br>
              <a:rPr lang="tr-TR" b="1" dirty="0" smtClean="0"/>
            </a:br>
            <a:r>
              <a:rPr lang="tr-TR" b="1" dirty="0"/>
              <a:t/>
            </a:r>
            <a:br>
              <a:rPr lang="tr-TR" b="1" dirty="0"/>
            </a:br>
            <a:r>
              <a:rPr lang="tr-TR" b="1" dirty="0"/>
              <a:t/>
            </a:r>
            <a:br>
              <a:rPr lang="tr-TR"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en-US" sz="2800" smtClean="0"/>
              <a:t>Değişmeye etki eden diğer bir faktör ekonomidir. </a:t>
            </a:r>
          </a:p>
          <a:p>
            <a:pPr eaLnBrk="1" hangingPunct="1"/>
            <a:r>
              <a:rPr lang="tr-TR" altLang="en-US" sz="2800" smtClean="0"/>
              <a:t>Ekonomik gelişmenin hızlı veya yavaş olması toplumsal değişmenin hızı ve yönü üzerinde olumlu/olumsuz etkide bulunabilir. </a:t>
            </a:r>
          </a:p>
          <a:p>
            <a:pPr eaLnBrk="1" hangingPunct="1"/>
            <a:r>
              <a:rPr lang="tr-TR" altLang="en-US" sz="2800" smtClean="0"/>
              <a:t>Örneğin, ekonomik gelişme yoksulluk, cinsiyet, çalışma koşulları, çevre, tüketim, eğitim vs. üzerinde etkileri bulunmaktadır.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smtClean="0"/>
              <a:t/>
            </a:r>
            <a:br>
              <a:rPr lang="tr-TR" b="1" dirty="0" smtClean="0"/>
            </a:br>
            <a:r>
              <a:rPr lang="tr-TR" b="1" dirty="0" smtClean="0"/>
              <a:t/>
            </a:r>
            <a:br>
              <a:rPr lang="tr-TR" b="1" dirty="0" smtClean="0"/>
            </a:br>
            <a:r>
              <a:rPr lang="tr-TR" b="1" dirty="0"/>
              <a:t/>
            </a:r>
            <a:br>
              <a:rPr lang="tr-TR" b="1" dirty="0"/>
            </a:br>
            <a:r>
              <a:rPr lang="tr-TR" b="1" dirty="0" smtClean="0"/>
              <a:t>Politik </a:t>
            </a:r>
            <a:r>
              <a:rPr lang="tr-TR" b="1" dirty="0"/>
              <a:t>yapı</a:t>
            </a:r>
            <a:br>
              <a:rPr lang="tr-TR" b="1" dirty="0"/>
            </a:br>
            <a:r>
              <a:rPr lang="tr-TR" b="1" dirty="0"/>
              <a:t/>
            </a:r>
            <a:br>
              <a:rPr lang="tr-TR" b="1" dirty="0"/>
            </a:br>
            <a:r>
              <a:rPr lang="tr-TR" b="1" dirty="0"/>
              <a:t/>
            </a:r>
            <a:br>
              <a:rPr lang="tr-TR"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en-US" sz="4000" smtClean="0"/>
              <a:t>Politik yapıdaki bir değişme toplumun yapısında önemli değişmelere neden olabilmektedir</a:t>
            </a:r>
            <a:r>
              <a:rPr lang="tr-TR" altLang="en-US" sz="2800" smtClean="0"/>
              <a:t>.</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smtClean="0"/>
              <a:t/>
            </a:r>
            <a:br>
              <a:rPr lang="tr-TR" b="1" dirty="0" smtClean="0"/>
            </a:br>
            <a:r>
              <a:rPr lang="tr-TR" b="1" dirty="0" smtClean="0"/>
              <a:t/>
            </a:r>
            <a:br>
              <a:rPr lang="tr-TR" b="1" dirty="0" smtClean="0"/>
            </a:br>
            <a:r>
              <a:rPr lang="tr-TR" b="1" dirty="0"/>
              <a:t/>
            </a:r>
            <a:br>
              <a:rPr lang="tr-TR" b="1" dirty="0"/>
            </a:br>
            <a:r>
              <a:rPr lang="tr-TR" sz="3100" b="1" dirty="0"/>
              <a:t>Toplumsal </a:t>
            </a:r>
            <a:r>
              <a:rPr lang="tr-TR" sz="3100" b="1" dirty="0" err="1" smtClean="0"/>
              <a:t>deĞİŞmenİn</a:t>
            </a:r>
            <a:r>
              <a:rPr lang="tr-TR" sz="3100" b="1" dirty="0" smtClean="0"/>
              <a:t> </a:t>
            </a:r>
            <a:r>
              <a:rPr lang="tr-TR" sz="3100" b="1" dirty="0" err="1" smtClean="0"/>
              <a:t>nedenlerİ</a:t>
            </a:r>
            <a:r>
              <a:rPr lang="tr-TR" sz="3100" b="1" dirty="0" smtClean="0"/>
              <a:t> </a:t>
            </a:r>
            <a:r>
              <a:rPr lang="tr-TR" sz="3100" b="1" dirty="0" err="1" smtClean="0"/>
              <a:t>nelerdİr</a:t>
            </a:r>
            <a:r>
              <a:rPr lang="tr-TR" sz="3100" b="1" dirty="0"/>
              <a:t>?</a:t>
            </a:r>
            <a:br>
              <a:rPr lang="tr-TR" sz="3100"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en-US" sz="2400" smtClean="0"/>
              <a:t>J. Landis  bu süreci şu şekilde açıklamaktadır.</a:t>
            </a:r>
          </a:p>
          <a:p>
            <a:pPr eaLnBrk="1" hangingPunct="1"/>
            <a:r>
              <a:rPr lang="tr-TR" altLang="en-US" sz="2400" smtClean="0"/>
              <a:t> Bütün toplumlar değişmez bazı ihtiyaçlara ve çözmek zorunda oldukları sorunlara sahiptir. </a:t>
            </a:r>
          </a:p>
          <a:p>
            <a:pPr eaLnBrk="1" hangingPunct="1"/>
            <a:r>
              <a:rPr lang="tr-TR" altLang="en-US" sz="2400" smtClean="0"/>
              <a:t>Eğer bir toplum varlığını devam ettirmek istiyorsa, türün devamlılığını sağlama, çocukların sosyalleşmesi, hizmet ve malların dağıtımı, hasta ve yaşlıların  bakım› vs. sağlamak zorundadır. </a:t>
            </a:r>
          </a:p>
          <a:p>
            <a:pPr eaLnBrk="1" hangingPunct="1"/>
            <a:r>
              <a:rPr lang="tr-TR" altLang="en-US" sz="2400" smtClean="0"/>
              <a:t>Toplumun uygun bulduğu davranışları organize etmek ve düzenlemek için normlar ve roller ortaya çıkar. </a:t>
            </a:r>
          </a:p>
          <a:p>
            <a:pPr eaLnBrk="1" hangingPunct="1"/>
            <a:r>
              <a:rPr lang="tr-TR" altLang="en-US" sz="2400" smtClean="0"/>
              <a:t>Örneğin, toplumun türü devam ettirme amacı, davranışı örüntüsünde belli bir kalıba yol açmıştır.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smtClean="0"/>
              <a:t/>
            </a:r>
            <a:br>
              <a:rPr lang="tr-TR" b="1" dirty="0" smtClean="0"/>
            </a:br>
            <a:r>
              <a:rPr lang="tr-TR" b="1" dirty="0" smtClean="0"/>
              <a:t/>
            </a:r>
            <a:br>
              <a:rPr lang="tr-TR" b="1" dirty="0" smtClean="0"/>
            </a:br>
            <a:r>
              <a:rPr lang="tr-TR" b="1" dirty="0"/>
              <a:t/>
            </a:r>
            <a:br>
              <a:rPr lang="tr-TR" b="1" dirty="0"/>
            </a:br>
            <a:r>
              <a:rPr lang="tr-TR" sz="3100" b="1" dirty="0"/>
              <a:t>Toplumsal </a:t>
            </a:r>
            <a:r>
              <a:rPr lang="tr-TR" sz="3100" b="1" dirty="0" err="1" smtClean="0"/>
              <a:t>deĞİŞmenİn</a:t>
            </a:r>
            <a:r>
              <a:rPr lang="tr-TR" sz="3100" b="1" dirty="0" smtClean="0"/>
              <a:t> </a:t>
            </a:r>
            <a:r>
              <a:rPr lang="tr-TR" sz="3100" b="1" dirty="0" err="1" smtClean="0"/>
              <a:t>nedenlerİ</a:t>
            </a:r>
            <a:r>
              <a:rPr lang="tr-TR" sz="3100" b="1" dirty="0" smtClean="0"/>
              <a:t> </a:t>
            </a:r>
            <a:r>
              <a:rPr lang="tr-TR" sz="3100" b="1" dirty="0" err="1" smtClean="0"/>
              <a:t>nelerdİr</a:t>
            </a:r>
            <a:r>
              <a:rPr lang="tr-TR" sz="3100" b="1" dirty="0"/>
              <a:t>?</a:t>
            </a:r>
            <a:br>
              <a:rPr lang="tr-TR" sz="3100"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713788" cy="4824412"/>
          </a:xfrm>
        </p:spPr>
        <p:txBody>
          <a:bodyPr/>
          <a:lstStyle/>
          <a:p>
            <a:pPr eaLnBrk="1" hangingPunct="1">
              <a:defRPr/>
            </a:pPr>
            <a:r>
              <a:rPr lang="tr-TR" sz="2800" dirty="0"/>
              <a:t>Toplum </a:t>
            </a:r>
            <a:r>
              <a:rPr lang="tr-TR" sz="2800" dirty="0" smtClean="0"/>
              <a:t>bazı davranışları </a:t>
            </a:r>
            <a:r>
              <a:rPr lang="tr-TR" sz="2800" dirty="0"/>
              <a:t>desteklerken, (</a:t>
            </a:r>
            <a:r>
              <a:rPr lang="tr-TR" sz="2800" dirty="0" smtClean="0"/>
              <a:t>örneğin</a:t>
            </a:r>
            <a:r>
              <a:rPr lang="tr-TR" sz="2800" dirty="0"/>
              <a:t>, heteroseksüel </a:t>
            </a:r>
            <a:r>
              <a:rPr lang="tr-TR" sz="2800" dirty="0" smtClean="0"/>
              <a:t>ilişkiler</a:t>
            </a:r>
            <a:r>
              <a:rPr lang="tr-TR" sz="2800" dirty="0"/>
              <a:t>), </a:t>
            </a:r>
            <a:r>
              <a:rPr lang="tr-TR" sz="2800" dirty="0" smtClean="0"/>
              <a:t>diğer</a:t>
            </a:r>
            <a:r>
              <a:rPr lang="tr-TR" sz="2800" dirty="0"/>
              <a:t> </a:t>
            </a:r>
            <a:r>
              <a:rPr lang="tr-TR" sz="2800" dirty="0" smtClean="0"/>
              <a:t>davranış </a:t>
            </a:r>
            <a:r>
              <a:rPr lang="tr-TR" sz="2800" dirty="0"/>
              <a:t>türlerini (</a:t>
            </a:r>
            <a:r>
              <a:rPr lang="tr-TR" sz="2800" dirty="0" smtClean="0"/>
              <a:t>örneğin</a:t>
            </a:r>
            <a:r>
              <a:rPr lang="tr-TR" sz="2800" dirty="0"/>
              <a:t>, evlilik </a:t>
            </a:r>
            <a:r>
              <a:rPr lang="tr-TR" sz="2800" dirty="0" smtClean="0"/>
              <a:t>dışı ilişkileri</a:t>
            </a:r>
            <a:r>
              <a:rPr lang="tr-TR" sz="2800" dirty="0"/>
              <a:t>) </a:t>
            </a:r>
            <a:r>
              <a:rPr lang="tr-TR" sz="2800" dirty="0" smtClean="0"/>
              <a:t>onaylamamaktadır</a:t>
            </a:r>
            <a:r>
              <a:rPr lang="tr-TR" sz="2800" dirty="0"/>
              <a:t>. </a:t>
            </a:r>
            <a:endParaRPr lang="tr-TR" sz="2800" dirty="0" smtClean="0"/>
          </a:p>
          <a:p>
            <a:pPr eaLnBrk="1" hangingPunct="1">
              <a:defRPr/>
            </a:pPr>
            <a:r>
              <a:rPr lang="tr-TR" sz="2800" dirty="0" smtClean="0"/>
              <a:t>Bu destek normların gelişmesini yansıtmaktadır</a:t>
            </a:r>
            <a:r>
              <a:rPr lang="tr-TR" sz="2800" dirty="0"/>
              <a:t>; nelerin </a:t>
            </a:r>
            <a:r>
              <a:rPr lang="tr-TR" sz="2800" dirty="0" smtClean="0"/>
              <a:t>yapılmas</a:t>
            </a:r>
            <a:r>
              <a:rPr lang="tr-TR" sz="2800" dirty="0"/>
              <a:t>ı</a:t>
            </a:r>
            <a:r>
              <a:rPr lang="tr-TR" sz="2800" dirty="0" smtClean="0"/>
              <a:t> gerektiği </a:t>
            </a:r>
            <a:r>
              <a:rPr lang="tr-TR" sz="2800" dirty="0"/>
              <a:t>ya da </a:t>
            </a:r>
            <a:r>
              <a:rPr lang="tr-TR" sz="2800" dirty="0" smtClean="0"/>
              <a:t>yapılmaması gerektiğini görüşü </a:t>
            </a:r>
            <a:r>
              <a:rPr lang="tr-TR" sz="2800" dirty="0"/>
              <a:t>ile uyum içindedir. </a:t>
            </a:r>
            <a:endParaRPr lang="tr-TR" sz="2800" dirty="0" smtClean="0"/>
          </a:p>
          <a:p>
            <a:pPr eaLnBrk="1" hangingPunct="1">
              <a:defRPr/>
            </a:pPr>
            <a:r>
              <a:rPr lang="tr-TR" sz="2800" dirty="0" smtClean="0"/>
              <a:t>Bu normların </a:t>
            </a:r>
            <a:r>
              <a:rPr lang="tr-TR" sz="2800" dirty="0"/>
              <a:t>ve rollerin </a:t>
            </a:r>
            <a:r>
              <a:rPr lang="tr-TR" sz="2800" dirty="0" smtClean="0"/>
              <a:t>gelişiminin</a:t>
            </a:r>
            <a:r>
              <a:rPr lang="tr-TR" sz="2800" dirty="0"/>
              <a:t> </a:t>
            </a:r>
            <a:r>
              <a:rPr lang="tr-TR" sz="2800" dirty="0" smtClean="0"/>
              <a:t> uygulanmasının </a:t>
            </a:r>
          </a:p>
          <a:p>
            <a:pPr marL="0" indent="0" eaLnBrk="1" hangingPunct="1">
              <a:buFont typeface="Wingdings 2" pitchFamily="18" charset="2"/>
              <a:buNone/>
              <a:defRPr/>
            </a:pPr>
            <a:r>
              <a:rPr lang="tr-TR" sz="2800" dirty="0" smtClean="0"/>
              <a:t> başarısı  kurumlaşma sürecinde biçimlenmektedir</a:t>
            </a:r>
            <a:endParaRPr lang="tr-TR" altLang="tr-T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b="1" dirty="0" smtClean="0"/>
              <a:t/>
            </a:r>
            <a:br>
              <a:rPr lang="tr-TR" b="1" dirty="0" smtClean="0"/>
            </a:br>
            <a:r>
              <a:rPr lang="tr-TR" b="1" dirty="0" smtClean="0"/>
              <a:t/>
            </a:r>
            <a:br>
              <a:rPr lang="tr-TR" b="1" dirty="0" smtClean="0"/>
            </a:br>
            <a:r>
              <a:rPr lang="tr-TR" b="1" dirty="0"/>
              <a:t/>
            </a:r>
            <a:br>
              <a:rPr lang="tr-TR" b="1" dirty="0"/>
            </a:br>
            <a:r>
              <a:rPr lang="tr-TR" sz="3100" b="1" dirty="0"/>
              <a:t>Toplumsal </a:t>
            </a:r>
            <a:r>
              <a:rPr lang="tr-TR" sz="3100" b="1" dirty="0" err="1" smtClean="0"/>
              <a:t>deĞİŞmenİn</a:t>
            </a:r>
            <a:r>
              <a:rPr lang="tr-TR" sz="3100" b="1" dirty="0" smtClean="0"/>
              <a:t> </a:t>
            </a:r>
            <a:r>
              <a:rPr lang="tr-TR" sz="3100" b="1" dirty="0" err="1" smtClean="0"/>
              <a:t>nedenlerİ</a:t>
            </a:r>
            <a:r>
              <a:rPr lang="tr-TR" sz="3100" b="1" dirty="0" smtClean="0"/>
              <a:t> </a:t>
            </a:r>
            <a:r>
              <a:rPr lang="tr-TR" sz="3100" b="1" dirty="0" err="1" smtClean="0"/>
              <a:t>nelerdİr</a:t>
            </a:r>
            <a:r>
              <a:rPr lang="tr-TR" sz="3100" b="1" dirty="0"/>
              <a:t>?</a:t>
            </a:r>
            <a:br>
              <a:rPr lang="tr-TR" sz="3100" b="1" dirty="0"/>
            </a:br>
            <a:r>
              <a:rPr lang="tr-TR" b="1" dirty="0"/>
              <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713788" cy="4824412"/>
          </a:xfrm>
        </p:spPr>
        <p:txBody>
          <a:bodyPr>
            <a:normAutofit fontScale="92500"/>
          </a:bodyPr>
          <a:lstStyle/>
          <a:p>
            <a:pPr eaLnBrk="1" hangingPunct="1"/>
            <a:r>
              <a:rPr lang="tr-TR" altLang="en-US" sz="2800" smtClean="0"/>
              <a:t>Bu onay süreci geliştikçe, toplumsal ilişkiler giderek daha çok kurumsallaşmakta ve bu kurumsallaşmanın temelinde kurumlar, bu örnekte aile kurumu, ortaya çıkmaktadır.</a:t>
            </a:r>
          </a:p>
          <a:p>
            <a:pPr eaLnBrk="1" hangingPunct="1"/>
            <a:r>
              <a:rPr lang="tr-TR" altLang="en-US" sz="2800" smtClean="0"/>
              <a:t>Toplumsal kurumların çözümlemesinde aile kurumu ile diğer kurumların nasıl bütünleştiğini bu temel düşünce bazında açıklayabilme olanağı sağlar. </a:t>
            </a:r>
          </a:p>
          <a:p>
            <a:pPr eaLnBrk="1" hangingPunct="1"/>
            <a:r>
              <a:rPr lang="tr-TR" altLang="en-US" sz="2800" smtClean="0"/>
              <a:t>Toplumdaki mevcut kurumlar ve birbiri ile ilişkilerine bakıldığında, farklı alanlardaki değişmelerin birbirlerinden soyutlanmadığı söylenebilir.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altLang="tr-TR" b="1" dirty="0" smtClean="0"/>
              <a:t>TOPLUMSAL DEĞİŞME VE AİLELER</a:t>
            </a:r>
            <a:r>
              <a:rPr lang="tr-TR" altLang="tr-TR" dirty="0"/>
              <a:t/>
            </a:r>
            <a:br>
              <a:rPr lang="tr-TR" altLang="tr-TR" dirty="0"/>
            </a:b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tr-TR" sz="2400" smtClean="0"/>
              <a:t>Çocuklara bakmak dahil olmak üzere insanları bir arada tutan işbirliğine dayanan bir toplumsal kurum olarak ailenin tüm toplumlarda görüldüğünü söylemek olanaklıdır. </a:t>
            </a:r>
          </a:p>
          <a:p>
            <a:pPr eaLnBrk="1" hangingPunct="1"/>
            <a:r>
              <a:rPr lang="tr-TR" altLang="tr-TR" sz="2400" smtClean="0"/>
              <a:t>Bütün toplumlarda aile olmasına rağmen ailenin, kan bağının tanımlanması tarih boyunca ve kültürden kültüre farklılık göstermektedir. </a:t>
            </a:r>
          </a:p>
          <a:p>
            <a:pPr eaLnBrk="1" hangingPunct="1"/>
            <a:r>
              <a:rPr lang="tr-TR" altLang="tr-TR" sz="2400" smtClean="0"/>
              <a:t>Ailenin varlığı toplumlarda çok uzun süredir mevcut olmasına rağmen aile yapısı, aile içindeki ilişkiler sürekli değişmektedir.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altLang="tr-TR" dirty="0"/>
              <a:t>TOPLUMSAL DEĞİŞME</a:t>
            </a:r>
            <a:r>
              <a:rPr lang="tr-TR" altLang="tr-TR" sz="2000" dirty="0"/>
              <a:t> </a:t>
            </a:r>
            <a:br>
              <a:rPr lang="tr-TR" altLang="tr-TR" sz="2000" dirty="0"/>
            </a:br>
            <a:endParaRPr lang="en-US" altLang="tr-TR" dirty="0" smtClean="0"/>
          </a:p>
        </p:txBody>
      </p:sp>
      <p:sp>
        <p:nvSpPr>
          <p:cNvPr id="4099" name="Rectangle 3"/>
          <p:cNvSpPr>
            <a:spLocks noGrp="1" noChangeArrowheads="1"/>
          </p:cNvSpPr>
          <p:nvPr>
            <p:ph sz="quarter" idx="1"/>
          </p:nvPr>
        </p:nvSpPr>
        <p:spPr>
          <a:xfrm>
            <a:off x="395288" y="1052513"/>
            <a:ext cx="8207375" cy="5675312"/>
          </a:xfrm>
        </p:spPr>
        <p:txBody>
          <a:bodyPr/>
          <a:lstStyle/>
          <a:p>
            <a:pPr marL="0" indent="0" algn="just" eaLnBrk="1" hangingPunct="1">
              <a:buFont typeface="Wingdings 2" pitchFamily="18" charset="2"/>
              <a:buNone/>
            </a:pPr>
            <a:r>
              <a:rPr lang="tr-TR" altLang="tr-TR" sz="2400" smtClean="0"/>
              <a:t>Değişim her an gözlediğimiz, izlediğimiz, yaşadığımız ve önüne geçilemez bir olaydır.</a:t>
            </a:r>
          </a:p>
          <a:p>
            <a:pPr marL="0" indent="0" algn="just" eaLnBrk="1" hangingPunct="1">
              <a:buFont typeface="Wingdings 2" pitchFamily="18" charset="2"/>
              <a:buNone/>
            </a:pPr>
            <a:r>
              <a:rPr lang="tr-TR" altLang="tr-TR" sz="2400" smtClean="0"/>
              <a:t> İnsanların beklentileri ve ihtiyaçları yenilendiği sürece değişim kaçınılmaz ve süreklidir. </a:t>
            </a:r>
          </a:p>
          <a:p>
            <a:pPr marL="0" indent="0" algn="just" eaLnBrk="1" hangingPunct="1">
              <a:buFont typeface="Wingdings 2" pitchFamily="18" charset="2"/>
              <a:buNone/>
            </a:pPr>
            <a:r>
              <a:rPr lang="tr-TR" altLang="tr-TR" sz="2400" smtClean="0"/>
              <a:t> Evrende tek değişmeyen şeyin değişmenin kendisi olduğu da yadsınamaz bir gerçektir. </a:t>
            </a:r>
          </a:p>
          <a:p>
            <a:pPr marL="0" indent="0" algn="just" eaLnBrk="1" hangingPunct="1">
              <a:buFont typeface="Wingdings 2" pitchFamily="18" charset="2"/>
              <a:buNone/>
            </a:pPr>
            <a:r>
              <a:rPr lang="tr-TR" altLang="tr-TR" sz="2400" smtClean="0"/>
              <a:t>Günümüzde çağdaş teknolojik değişmeler ve özellikle iletişim, ulaşım ve bilgi teknolojisindeki olağanüstü gelişmeler tüm ülkelere damgasını vurmakta ve yön vermektedir. </a:t>
            </a:r>
          </a:p>
          <a:p>
            <a:pPr marL="0" indent="0" algn="just" eaLnBrk="1" hangingPunct="1">
              <a:buFont typeface="Wingdings 2" pitchFamily="18" charset="2"/>
              <a:buNone/>
            </a:pPr>
            <a:r>
              <a:rPr lang="tr-TR" altLang="tr-TR" sz="2400" smtClean="0"/>
              <a:t>Bu büyük gelişimi ne reddedebiliriz  ne de görmezden gelebiliriz. </a:t>
            </a:r>
          </a:p>
          <a:p>
            <a:pPr marL="0" indent="0" algn="just" eaLnBrk="1" hangingPunct="1">
              <a:buFont typeface="Wingdings 2" pitchFamily="18" charset="2"/>
              <a:buNone/>
            </a:pPr>
            <a:r>
              <a:rPr lang="tr-TR" altLang="tr-TR" sz="2400" smtClean="0"/>
              <a:t>Bu durumda yapmamız gereken şey gelişmelere uyum sağlamaktır.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099">
                                            <p:txEl>
                                              <p:pRg st="5" end="5"/>
                                            </p:txEl>
                                          </p:spTgt>
                                        </p:tgtEl>
                                        <p:attrNameLst>
                                          <p:attrName>style.visibility</p:attrName>
                                        </p:attrNameLst>
                                      </p:cBhvr>
                                      <p:to>
                                        <p:strVal val="visible"/>
                                      </p:to>
                                    </p:set>
                                    <p:anim calcmode="lin" valueType="num">
                                      <p:cBhvr additive="base">
                                        <p:cTn id="37"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0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altLang="tr-TR" b="1" dirty="0" smtClean="0"/>
              <a:t>TOPLUMSAL DEĞİŞME VE AİLELER</a:t>
            </a:r>
            <a:r>
              <a:rPr lang="tr-TR" altLang="tr-TR" dirty="0"/>
              <a:t/>
            </a:r>
            <a:br>
              <a:rPr lang="tr-TR" altLang="tr-TR" dirty="0"/>
            </a:b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tr-TR" sz="2400" smtClean="0"/>
              <a:t>Gerçekte aile diğer sosyal kurumlardan daha hızlı değişmektedir. </a:t>
            </a:r>
          </a:p>
          <a:p>
            <a:pPr eaLnBrk="1" hangingPunct="1"/>
            <a:r>
              <a:rPr lang="tr-TR" altLang="tr-TR" sz="2400" smtClean="0"/>
              <a:t>Bugün tam olarak hangi ilişkilerin aile olarak değerlendirileceği dahil olmak üzere aile hakkında birçok tartışma mevcuttur. </a:t>
            </a:r>
          </a:p>
          <a:p>
            <a:pPr eaLnBrk="1" hangingPunct="1"/>
            <a:r>
              <a:rPr lang="tr-TR" altLang="tr-TR" sz="2400" smtClean="0"/>
              <a:t>Temelde şu sorulara yanıt aranıyor: Aile nasıl değişiyor? Neden ailenin geleceği ile ilgili tartışmalar mevcuttur?</a:t>
            </a:r>
          </a:p>
          <a:p>
            <a:pPr eaLnBrk="1" hangingPunct="1"/>
            <a:r>
              <a:rPr lang="tr-TR" altLang="tr-TR" sz="2400" smtClean="0"/>
              <a:t>Aile ekonomik işbirliği, cinsel etkinlik, çocuk yetiştirmeyi kapsayan legal bir ilişki temelinde evlilik yoluyla kurulur.</a:t>
            </a:r>
          </a:p>
          <a:p>
            <a:pPr eaLnBrk="1" hangingPunct="1"/>
            <a:r>
              <a:rPr lang="tr-TR" altLang="tr-TR" sz="2400" smtClean="0"/>
              <a:t> Aileler daha farklı  şekillerde varolmaktadır.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altLang="tr-TR" b="1" dirty="0" smtClean="0"/>
              <a:t>TOPLUMSAL DEĞİŞME VE AİLELER</a:t>
            </a:r>
            <a:r>
              <a:rPr lang="tr-TR" altLang="tr-TR" dirty="0"/>
              <a:t/>
            </a:r>
            <a:br>
              <a:rPr lang="tr-TR" altLang="tr-TR" dirty="0"/>
            </a:b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tr-TR" sz="2400" smtClean="0"/>
              <a:t>Endüstri öncesi toplumlarda, bireyler genel olarak anne-baba, çocuklar ve kan bağı olan kişilerden oluşan geniş ailede yaşarlardı. </a:t>
            </a:r>
          </a:p>
          <a:p>
            <a:pPr eaLnBrk="1" hangingPunct="1"/>
            <a:r>
              <a:rPr lang="tr-TR" altLang="tr-TR" sz="2400" smtClean="0"/>
              <a:t>Endüstrileşme ile beraber, artan sosyal hareketlilik ve coğrafik göçler sonucu bireyler, anne-baba ve çocuklardan oluşan çekirdek ailede yaşamaya başlamışlardır. </a:t>
            </a:r>
          </a:p>
          <a:p>
            <a:pPr eaLnBrk="1" hangingPunct="1"/>
            <a:r>
              <a:rPr lang="tr-TR" altLang="tr-TR" sz="2400" smtClean="0"/>
              <a:t>Artan boşanma oranları, demokratik hak ve özgürlüklerin genişlemesi sonucu aile yapısı farklılaşmış ve önemli değişimler geçirmiştir.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altLang="tr-TR" dirty="0"/>
              <a:t>TOPLUMSAL DEĞİŞME</a:t>
            </a:r>
            <a:r>
              <a:rPr lang="tr-TR" altLang="tr-TR" sz="2000" dirty="0"/>
              <a:t> </a:t>
            </a:r>
            <a:br>
              <a:rPr lang="tr-TR" altLang="tr-TR" sz="2000" dirty="0"/>
            </a:br>
            <a:endParaRPr lang="en-US" altLang="tr-TR" dirty="0" smtClean="0"/>
          </a:p>
        </p:txBody>
      </p:sp>
      <p:sp>
        <p:nvSpPr>
          <p:cNvPr id="4099" name="Rectangle 3"/>
          <p:cNvSpPr>
            <a:spLocks noGrp="1" noChangeArrowheads="1"/>
          </p:cNvSpPr>
          <p:nvPr>
            <p:ph sz="quarter" idx="1"/>
          </p:nvPr>
        </p:nvSpPr>
        <p:spPr>
          <a:xfrm>
            <a:off x="395288" y="1052513"/>
            <a:ext cx="8207375" cy="5675312"/>
          </a:xfrm>
        </p:spPr>
        <p:txBody>
          <a:bodyPr>
            <a:normAutofit lnSpcReduction="10000"/>
          </a:bodyPr>
          <a:lstStyle/>
          <a:p>
            <a:pPr eaLnBrk="1" hangingPunct="1"/>
            <a:r>
              <a:rPr lang="tr-TR" altLang="tr-TR" sz="2400" smtClean="0"/>
              <a:t>Toplumsal değişme sosyolojinin önde gelen konularından biri olmuştur. E. Durkheim, K. Marx ve M. Weber 19. yüzyılda Avrupa’da ortaya çıkan toplumsal değişmeleri ve bununla ilgili problemleri anlamaya çalışmışlardır. </a:t>
            </a:r>
          </a:p>
          <a:p>
            <a:pPr eaLnBrk="1" hangingPunct="1"/>
            <a:r>
              <a:rPr lang="tr-TR" altLang="tr-TR" sz="2400" smtClean="0"/>
              <a:t>Günümüzde hızlı bir değişmenin yaşandığı  ve değişmenin toplumun bütün alanlarını etkilediği sosyologlar tarafından tartışmasız kabul edilen gerçeklerden biridir.</a:t>
            </a:r>
          </a:p>
          <a:p>
            <a:pPr eaLnBrk="1" hangingPunct="1"/>
            <a:r>
              <a:rPr lang="tr-TR" altLang="tr-TR" sz="2400" smtClean="0"/>
              <a:t>Toplumsal değişme sosyal kurumları, kültürü, bilinci, teknolojiyi, organizasyonlar›, yerleşim  şeklini,</a:t>
            </a:r>
          </a:p>
          <a:p>
            <a:pPr eaLnBrk="1" hangingPunct="1"/>
            <a:r>
              <a:rPr lang="tr-TR" altLang="tr-TR" sz="2400" smtClean="0"/>
              <a:t>Alış-verişi, otoriteyi ve karar vermeyi daha doğrusu tüm yaşamı etkilemekte ve yeniden yaplandırmaktadır.</a:t>
            </a:r>
          </a:p>
          <a:p>
            <a:pPr eaLnBrk="1" hangingPunct="1"/>
            <a:r>
              <a:rPr lang="tr-TR" altLang="tr-TR" sz="2400" smtClean="0"/>
              <a:t>Bu değişme sürecinden aile de etkilenmektedir.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eaLnBrk="1" fontAlgn="auto" hangingPunct="1">
              <a:spcAft>
                <a:spcPts val="0"/>
              </a:spcAft>
              <a:defRPr/>
            </a:pPr>
            <a:r>
              <a:rPr lang="tr-TR" altLang="tr-TR" b="1" dirty="0"/>
              <a:t>TOPLUMSAL DEĞİŞMENİN TEMEL SAYILTILARI</a:t>
            </a:r>
            <a:r>
              <a:rPr lang="tr-TR" altLang="tr-TR" dirty="0"/>
              <a:t/>
            </a:r>
            <a:br>
              <a:rPr lang="tr-TR" altLang="tr-TR" dirty="0"/>
            </a:br>
            <a:endParaRPr lang="en-US" altLang="tr-TR" dirty="0" smtClean="0"/>
          </a:p>
        </p:txBody>
      </p:sp>
      <p:sp>
        <p:nvSpPr>
          <p:cNvPr id="4099" name="Rectangle 3"/>
          <p:cNvSpPr>
            <a:spLocks noGrp="1" noChangeArrowheads="1"/>
          </p:cNvSpPr>
          <p:nvPr>
            <p:ph sz="quarter" idx="1"/>
          </p:nvPr>
        </p:nvSpPr>
        <p:spPr/>
        <p:txBody>
          <a:bodyPr/>
          <a:lstStyle/>
          <a:p>
            <a:pPr algn="just" eaLnBrk="1" hangingPunct="1">
              <a:lnSpc>
                <a:spcPct val="80000"/>
              </a:lnSpc>
              <a:buFont typeface="Wingdings" pitchFamily="2" charset="2"/>
              <a:buNone/>
            </a:pPr>
            <a:r>
              <a:rPr lang="tr-TR" altLang="tr-TR" sz="1200" smtClean="0"/>
              <a:t>	</a:t>
            </a:r>
            <a:r>
              <a:rPr lang="tr-TR" altLang="tr-TR" sz="2300" smtClean="0"/>
              <a:t>Değişmeler ve yeniliklerin nedeni toplumsal uyumsuzluğun ortaya çıkardığı sonuçlar olarak görülmektedir, bu durumda toplumsal uyumsuzlukları düzeltme yolunda gösterilen çabalar sonucu değişimler meydana gelmektedir. </a:t>
            </a:r>
          </a:p>
          <a:p>
            <a:pPr eaLnBrk="1" hangingPunct="1">
              <a:lnSpc>
                <a:spcPct val="80000"/>
              </a:lnSpc>
              <a:buFont typeface="Wingdings" pitchFamily="2" charset="2"/>
              <a:buNone/>
            </a:pPr>
            <a:endParaRPr lang="tr-TR" altLang="tr-TR" sz="2300" smtClean="0"/>
          </a:p>
          <a:p>
            <a:pPr algn="just" eaLnBrk="1" hangingPunct="1">
              <a:lnSpc>
                <a:spcPct val="80000"/>
              </a:lnSpc>
              <a:buFont typeface="Wingdings" pitchFamily="2" charset="2"/>
              <a:buNone/>
            </a:pPr>
            <a:r>
              <a:rPr lang="tr-TR" altLang="tr-TR" sz="2300" smtClean="0"/>
              <a:t>		Toplumsal değişme konusundaki çalışmalar bazı sayıltılara dayanmaktadır:</a:t>
            </a:r>
          </a:p>
          <a:p>
            <a:pPr eaLnBrk="1" hangingPunct="1">
              <a:lnSpc>
                <a:spcPct val="80000"/>
              </a:lnSpc>
              <a:buFont typeface="Wingdings" pitchFamily="2" charset="2"/>
              <a:buNone/>
            </a:pPr>
            <a:endParaRPr lang="tr-TR" altLang="tr-TR" sz="2300" smtClean="0"/>
          </a:p>
          <a:p>
            <a:pPr lvl="1" eaLnBrk="1" hangingPunct="1">
              <a:lnSpc>
                <a:spcPct val="80000"/>
              </a:lnSpc>
            </a:pPr>
            <a:r>
              <a:rPr lang="tr-TR" altLang="tr-TR" sz="2400" smtClean="0"/>
              <a:t>Değişme doğal bir olgudur.</a:t>
            </a:r>
          </a:p>
          <a:p>
            <a:pPr lvl="1" eaLnBrk="1" hangingPunct="1">
              <a:lnSpc>
                <a:spcPct val="80000"/>
              </a:lnSpc>
            </a:pPr>
            <a:r>
              <a:rPr lang="tr-TR" altLang="tr-TR" sz="2400" smtClean="0"/>
              <a:t>Değişme kaçınılmazdır.</a:t>
            </a:r>
          </a:p>
          <a:p>
            <a:pPr lvl="1" eaLnBrk="1" hangingPunct="1">
              <a:lnSpc>
                <a:spcPct val="80000"/>
              </a:lnSpc>
            </a:pPr>
            <a:r>
              <a:rPr lang="tr-TR" altLang="tr-TR" sz="2400" smtClean="0"/>
              <a:t>Değişme süreklidir.</a:t>
            </a:r>
          </a:p>
          <a:p>
            <a:pPr lvl="1" eaLnBrk="1" hangingPunct="1">
              <a:lnSpc>
                <a:spcPct val="80000"/>
              </a:lnSpc>
            </a:pPr>
            <a:r>
              <a:rPr lang="tr-TR" altLang="tr-TR" sz="2400" smtClean="0"/>
              <a:t>Değişme gereklidir.</a:t>
            </a:r>
          </a:p>
          <a:p>
            <a:pPr lvl="1" eaLnBrk="1" hangingPunct="1">
              <a:lnSpc>
                <a:spcPct val="80000"/>
              </a:lnSpc>
            </a:pPr>
            <a:r>
              <a:rPr lang="tr-TR" altLang="tr-TR" sz="2400" smtClean="0"/>
              <a:t>Değişme benzerlik gösterir.</a:t>
            </a:r>
          </a:p>
          <a:p>
            <a:pPr eaLnBrk="1" hangingPunct="1">
              <a:lnSpc>
                <a:spcPct val="80000"/>
              </a:lnSpc>
            </a:pP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 calcmode="lin" valueType="num">
                                      <p:cBhvr additive="base">
                                        <p:cTn id="13"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anim calcmode="lin" valueType="num">
                                      <p:cBhvr additive="base">
                                        <p:cTn id="19"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5" end="5"/>
                                            </p:txEl>
                                          </p:spTgt>
                                        </p:tgtEl>
                                        <p:attrNameLst>
                                          <p:attrName>style.visibility</p:attrName>
                                        </p:attrNameLst>
                                      </p:cBhvr>
                                      <p:to>
                                        <p:strVal val="visible"/>
                                      </p:to>
                                    </p:set>
                                    <p:anim calcmode="lin" valueType="num">
                                      <p:cBhvr additive="base">
                                        <p:cTn id="25"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6" end="6"/>
                                            </p:txEl>
                                          </p:spTgt>
                                        </p:tgtEl>
                                        <p:attrNameLst>
                                          <p:attrName>style.visibility</p:attrName>
                                        </p:attrNameLst>
                                      </p:cBhvr>
                                      <p:to>
                                        <p:strVal val="visible"/>
                                      </p:to>
                                    </p:set>
                                    <p:anim calcmode="lin" valueType="num">
                                      <p:cBhvr additive="base">
                                        <p:cTn id="31" dur="500" fill="hold"/>
                                        <p:tgtEl>
                                          <p:spTgt spid="409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099">
                                            <p:txEl>
                                              <p:pRg st="7" end="7"/>
                                            </p:txEl>
                                          </p:spTgt>
                                        </p:tgtEl>
                                        <p:attrNameLst>
                                          <p:attrName>style.visibility</p:attrName>
                                        </p:attrNameLst>
                                      </p:cBhvr>
                                      <p:to>
                                        <p:strVal val="visible"/>
                                      </p:to>
                                    </p:set>
                                    <p:anim calcmode="lin" valueType="num">
                                      <p:cBhvr additive="base">
                                        <p:cTn id="37" dur="500" fill="hold"/>
                                        <p:tgtEl>
                                          <p:spTgt spid="409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09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099">
                                            <p:txEl>
                                              <p:pRg st="8" end="8"/>
                                            </p:txEl>
                                          </p:spTgt>
                                        </p:tgtEl>
                                        <p:attrNameLst>
                                          <p:attrName>style.visibility</p:attrName>
                                        </p:attrNameLst>
                                      </p:cBhvr>
                                      <p:to>
                                        <p:strVal val="visible"/>
                                      </p:to>
                                    </p:set>
                                    <p:anim calcmode="lin" valueType="num">
                                      <p:cBhvr additive="base">
                                        <p:cTn id="43" dur="500" fill="hold"/>
                                        <p:tgtEl>
                                          <p:spTgt spid="4099">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09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dirty="0" err="1" smtClean="0"/>
              <a:t>deĞİŞmenİn</a:t>
            </a:r>
            <a:r>
              <a:rPr lang="tr-TR" dirty="0" smtClean="0"/>
              <a:t> </a:t>
            </a:r>
            <a:r>
              <a:rPr lang="tr-TR" dirty="0"/>
              <a:t>dört temel </a:t>
            </a:r>
            <a:r>
              <a:rPr lang="tr-TR" dirty="0" err="1" smtClean="0"/>
              <a:t>karakterİSTİĞİ</a:t>
            </a:r>
            <a:endParaRPr lang="en-US" altLang="tr-TR" dirty="0" smtClean="0"/>
          </a:p>
        </p:txBody>
      </p:sp>
      <p:sp>
        <p:nvSpPr>
          <p:cNvPr id="4099" name="Rectangle 3"/>
          <p:cNvSpPr>
            <a:spLocks noGrp="1" noChangeArrowheads="1"/>
          </p:cNvSpPr>
          <p:nvPr>
            <p:ph sz="quarter" idx="1"/>
          </p:nvPr>
        </p:nvSpPr>
        <p:spPr>
          <a:xfrm>
            <a:off x="250825" y="1484313"/>
            <a:ext cx="8686800" cy="4525962"/>
          </a:xfrm>
        </p:spPr>
        <p:txBody>
          <a:bodyPr/>
          <a:lstStyle/>
          <a:p>
            <a:pPr eaLnBrk="1" hangingPunct="1">
              <a:buFont typeface="Wingdings" pitchFamily="2" charset="2"/>
              <a:buChar char="q"/>
            </a:pPr>
            <a:r>
              <a:rPr lang="tr-TR" altLang="tr-TR" sz="2400" smtClean="0"/>
              <a:t>Toplumsal değişme tüm toplumlarda vardır. Ancak değişmenin hızı (rate) toplumdan topluma değişmektedir. Örneğin, Amerika Birleşik Devletlerinde teknoloji ve bilgiye ulaşmada daha sınırlı olanaklara sahip az gelişmiş bir topluma göre daha hızlı değişme görülmektedir.</a:t>
            </a:r>
          </a:p>
          <a:p>
            <a:pPr eaLnBrk="1" hangingPunct="1">
              <a:buFont typeface="Wingdings" pitchFamily="2" charset="2"/>
              <a:buChar char="q"/>
            </a:pPr>
            <a:r>
              <a:rPr lang="tr-TR" altLang="tr-TR" sz="2400" smtClean="0"/>
              <a:t>Toplumsal değişme bazen planlıdır fakat, genellikle planlanmadan olur. Örneğin, uçağın keşfinin insanların daha hızlı seyahat etme olasılığı  yaratacağı biliniyordu. Bununla beraber bu buluşun gelecekte toplum yapılarını nasıl etkileyeceği muhtemelen tüm boyutları ile açıklanamamıştır.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dirty="0" err="1" smtClean="0"/>
              <a:t>deĞİŞmenİn</a:t>
            </a:r>
            <a:r>
              <a:rPr lang="tr-TR" dirty="0" smtClean="0"/>
              <a:t> </a:t>
            </a:r>
            <a:r>
              <a:rPr lang="tr-TR" dirty="0"/>
              <a:t>dört temel </a:t>
            </a:r>
            <a:r>
              <a:rPr lang="tr-TR" dirty="0" err="1" smtClean="0"/>
              <a:t>karakterİSTİĞİ</a:t>
            </a:r>
            <a:endParaRPr lang="en-US" altLang="tr-TR" dirty="0" smtClean="0"/>
          </a:p>
        </p:txBody>
      </p:sp>
      <p:sp>
        <p:nvSpPr>
          <p:cNvPr id="4099" name="Rectangle 3"/>
          <p:cNvSpPr>
            <a:spLocks noGrp="1" noChangeArrowheads="1"/>
          </p:cNvSpPr>
          <p:nvPr>
            <p:ph sz="quarter" idx="1"/>
          </p:nvPr>
        </p:nvSpPr>
        <p:spPr>
          <a:xfrm>
            <a:off x="250825" y="1484313"/>
            <a:ext cx="8686800" cy="4525962"/>
          </a:xfrm>
        </p:spPr>
        <p:txBody>
          <a:bodyPr>
            <a:normAutofit/>
          </a:bodyPr>
          <a:lstStyle/>
          <a:p>
            <a:pPr eaLnBrk="1" fontAlgn="auto" hangingPunct="1">
              <a:spcAft>
                <a:spcPts val="0"/>
              </a:spcAft>
              <a:buFont typeface="Wingdings" panose="05000000000000000000" pitchFamily="2" charset="2"/>
              <a:buChar char="q"/>
              <a:defRPr/>
            </a:pPr>
            <a:r>
              <a:rPr lang="tr-TR" sz="2400" dirty="0"/>
              <a:t>Toplumsal </a:t>
            </a:r>
            <a:r>
              <a:rPr lang="tr-TR" sz="2400" dirty="0" smtClean="0"/>
              <a:t>değişme </a:t>
            </a:r>
            <a:r>
              <a:rPr lang="tr-TR" sz="2400" dirty="0"/>
              <a:t>bazen </a:t>
            </a:r>
            <a:r>
              <a:rPr lang="tr-TR" sz="2400" dirty="0" smtClean="0"/>
              <a:t>tartışmaya </a:t>
            </a:r>
            <a:r>
              <a:rPr lang="tr-TR" sz="2400" dirty="0"/>
              <a:t>neden olabilir. </a:t>
            </a:r>
            <a:r>
              <a:rPr lang="tr-TR" sz="2400" dirty="0" smtClean="0"/>
              <a:t>Eşcinsel hakların kabul edilmesi </a:t>
            </a:r>
            <a:r>
              <a:rPr lang="tr-TR" sz="2400" dirty="0"/>
              <a:t>askeri, dini ve toplumun genelinde birçok </a:t>
            </a:r>
            <a:r>
              <a:rPr lang="tr-TR" sz="2400" dirty="0" smtClean="0"/>
              <a:t>tartışmaya </a:t>
            </a:r>
            <a:r>
              <a:rPr lang="tr-TR" sz="2400" dirty="0"/>
              <a:t>neden </a:t>
            </a:r>
            <a:r>
              <a:rPr lang="tr-TR" sz="2400" dirty="0" smtClean="0"/>
              <a:t>olmuştur</a:t>
            </a:r>
            <a:r>
              <a:rPr lang="tr-TR" sz="2400" dirty="0"/>
              <a:t>.</a:t>
            </a:r>
          </a:p>
          <a:p>
            <a:pPr eaLnBrk="1" fontAlgn="auto" hangingPunct="1">
              <a:spcAft>
                <a:spcPts val="0"/>
              </a:spcAft>
              <a:buFont typeface="Wingdings" panose="05000000000000000000" pitchFamily="2" charset="2"/>
              <a:buChar char="q"/>
              <a:defRPr/>
            </a:pPr>
            <a:r>
              <a:rPr lang="tr-TR" sz="2400" dirty="0" smtClean="0"/>
              <a:t>Baz</a:t>
            </a:r>
            <a:r>
              <a:rPr lang="tr-TR" sz="2400" dirty="0"/>
              <a:t>ı</a:t>
            </a:r>
            <a:r>
              <a:rPr lang="tr-TR" sz="2400" dirty="0" smtClean="0"/>
              <a:t> değişmeler diğerlerinden </a:t>
            </a:r>
            <a:r>
              <a:rPr lang="tr-TR" sz="2400" dirty="0"/>
              <a:t>daha etkili olabilir. </a:t>
            </a:r>
            <a:r>
              <a:rPr lang="tr-TR" sz="2400" dirty="0" smtClean="0"/>
              <a:t>Bilgisayarın bulunması</a:t>
            </a:r>
            <a:r>
              <a:rPr lang="tr-TR" sz="2400" dirty="0"/>
              <a:t> </a:t>
            </a:r>
            <a:r>
              <a:rPr lang="tr-TR" sz="2400" dirty="0" smtClean="0"/>
              <a:t>yeni </a:t>
            </a:r>
            <a:r>
              <a:rPr lang="tr-TR" sz="2400" dirty="0"/>
              <a:t>bir oyuncak </a:t>
            </a:r>
            <a:r>
              <a:rPr lang="tr-TR" sz="2400" dirty="0" smtClean="0"/>
              <a:t>bebeğin buluşundan </a:t>
            </a:r>
            <a:r>
              <a:rPr lang="tr-TR" sz="2400" dirty="0"/>
              <a:t>daha önemlidir</a:t>
            </a:r>
            <a:r>
              <a:rPr lang="tr-TR" sz="2400" dirty="0" smtClean="0"/>
              <a:t>..</a:t>
            </a:r>
          </a:p>
          <a:p>
            <a:pPr eaLnBrk="1" fontAlgn="auto" hangingPunct="1">
              <a:spcAft>
                <a:spcPts val="0"/>
              </a:spcAft>
              <a:buFont typeface="Wingdings" panose="05000000000000000000" pitchFamily="2" charset="2"/>
              <a:buChar char="q"/>
              <a:defRPr/>
            </a:pPr>
            <a:endParaRPr lang="tr-TR" altLang="tr-TR" sz="2400" dirty="0"/>
          </a:p>
          <a:p>
            <a:pPr marL="0" indent="0" eaLnBrk="1" fontAlgn="auto" hangingPunct="1">
              <a:spcAft>
                <a:spcPts val="0"/>
              </a:spcAft>
              <a:buFont typeface="Wingdings 2"/>
              <a:buNone/>
              <a:defRPr/>
            </a:pPr>
            <a:r>
              <a:rPr lang="tr-TR" sz="2400" dirty="0"/>
              <a:t>Toplumsal </a:t>
            </a:r>
            <a:r>
              <a:rPr lang="tr-TR" sz="2400" dirty="0" smtClean="0"/>
              <a:t>değişme karmaşık </a:t>
            </a:r>
            <a:r>
              <a:rPr lang="tr-TR" sz="2400" dirty="0"/>
              <a:t>bir süreçtir ve birçok faktör </a:t>
            </a:r>
            <a:r>
              <a:rPr lang="tr-TR" sz="2400" dirty="0" smtClean="0"/>
              <a:t>değişmede </a:t>
            </a:r>
            <a:r>
              <a:rPr lang="tr-TR" sz="2400" dirty="0"/>
              <a:t>etkili </a:t>
            </a:r>
            <a:r>
              <a:rPr lang="tr-TR" sz="2400" dirty="0" smtClean="0"/>
              <a:t>olmaktadır. </a:t>
            </a:r>
            <a:r>
              <a:rPr lang="da-DK" sz="2400" dirty="0" smtClean="0"/>
              <a:t>Toplumsal de</a:t>
            </a:r>
            <a:r>
              <a:rPr lang="tr-TR" sz="2400" dirty="0" err="1" smtClean="0"/>
              <a:t>ğiş</a:t>
            </a:r>
            <a:r>
              <a:rPr lang="da-DK" sz="2400" dirty="0" smtClean="0"/>
              <a:t>lmenin </a:t>
            </a:r>
            <a:r>
              <a:rPr lang="da-DK" sz="2400" dirty="0"/>
              <a:t>birçok nedeni </a:t>
            </a:r>
            <a:r>
              <a:rPr lang="da-DK" sz="2400" dirty="0" smtClean="0"/>
              <a:t>vard</a:t>
            </a:r>
            <a:r>
              <a:rPr lang="tr-TR" sz="2400" dirty="0" smtClean="0"/>
              <a:t>ı</a:t>
            </a:r>
            <a:r>
              <a:rPr lang="da-DK" sz="2400" dirty="0" smtClean="0"/>
              <a:t>r</a:t>
            </a:r>
            <a:r>
              <a:rPr lang="da-DK" sz="2400" dirty="0"/>
              <a:t>.</a:t>
            </a:r>
            <a:endParaRPr lang="tr-TR" altLang="tr-T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 calcmode="lin" valueType="num">
                                      <p:cBhvr additive="base">
                                        <p:cTn id="19"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b="1" dirty="0"/>
              <a:t>Kültür</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tr-TR" sz="2400" smtClean="0"/>
              <a:t>Kültürel değişmenin üç önemli kaynağı vardır. Bunlardan birincisi </a:t>
            </a:r>
            <a:r>
              <a:rPr lang="tr-TR" altLang="tr-TR" sz="2400" b="1" smtClean="0"/>
              <a:t>icatlardır. </a:t>
            </a:r>
          </a:p>
          <a:p>
            <a:pPr eaLnBrk="1" hangingPunct="1"/>
            <a:r>
              <a:rPr lang="tr-TR" altLang="tr-TR" sz="2400" smtClean="0"/>
              <a:t>İcatlar yeni ürünlerin, düşüncelerin ve toplumsal kalıpların oluşmasına neden olur.</a:t>
            </a:r>
          </a:p>
          <a:p>
            <a:pPr eaLnBrk="1" hangingPunct="1"/>
            <a:r>
              <a:rPr lang="tr-TR" altLang="tr-TR" sz="2400" smtClean="0"/>
              <a:t>Örneğin, uçağın keşfi uzak alanlara kısa sürede ulaşma olanağına neden olmuştur ve bunun sonucu olarak daha kolay seyahat etme, gezme, iş ortaklıkları kurmak mümkün olmuştur. ikincisi keşiflerdir. </a:t>
            </a:r>
          </a:p>
          <a:p>
            <a:pPr eaLnBrk="1" hangingPunct="1"/>
            <a:r>
              <a:rPr lang="tr-TR" altLang="tr-TR" sz="2400" smtClean="0"/>
              <a:t>Üçüncü kaynak ise yayılmadır. Yayılma ile bir toplumdaki fikirler ve nesneler diğer toplumlara geçebilmekte ve bu şekilde etki</a:t>
            </a:r>
          </a:p>
          <a:p>
            <a:pPr eaLnBrk="1" hangingPunct="1"/>
            <a:r>
              <a:rPr lang="tr-TR" altLang="tr-TR" sz="2400" smtClean="0"/>
              <a:t>Alanı genişlemektedir.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fontAlgn="auto" hangingPunct="1">
              <a:spcAft>
                <a:spcPts val="0"/>
              </a:spcAft>
              <a:defRPr/>
            </a:pPr>
            <a:r>
              <a:rPr lang="tr-TR" b="1" dirty="0"/>
              <a:t>Kültür</a:t>
            </a:r>
            <a:br>
              <a:rPr lang="tr-TR" b="1" dirty="0"/>
            </a:b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tr-TR" sz="2400" smtClean="0"/>
              <a:t>Ticaret, göç ve kitle iletişim araçları bu süreçte önemli etkiye sahiptir. </a:t>
            </a:r>
          </a:p>
          <a:p>
            <a:pPr eaLnBrk="1" hangingPunct="1"/>
            <a:r>
              <a:rPr lang="tr-TR" altLang="tr-TR" sz="2400" smtClean="0"/>
              <a:t>Günümüzde kitle iletişim araçlarının toplumsal değişmenin yayılmasında önemli bir rol oynadığı artık herkes tarafından kabul edilen bir gerçektir.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b="1" dirty="0" err="1" smtClean="0"/>
              <a:t>ÇatIŞMA</a:t>
            </a:r>
            <a:endParaRPr lang="en-US" altLang="tr-TR" dirty="0" smtClean="0"/>
          </a:p>
        </p:txBody>
      </p:sp>
      <p:sp>
        <p:nvSpPr>
          <p:cNvPr id="4099" name="Rectangle 3"/>
          <p:cNvSpPr>
            <a:spLocks noGrp="1" noChangeArrowheads="1"/>
          </p:cNvSpPr>
          <p:nvPr>
            <p:ph sz="quarter" idx="1"/>
          </p:nvPr>
        </p:nvSpPr>
        <p:spPr>
          <a:xfrm>
            <a:off x="250825" y="1484313"/>
            <a:ext cx="8686800" cy="4824412"/>
          </a:xfrm>
        </p:spPr>
        <p:txBody>
          <a:bodyPr/>
          <a:lstStyle/>
          <a:p>
            <a:pPr eaLnBrk="1" hangingPunct="1"/>
            <a:r>
              <a:rPr lang="tr-TR" altLang="tr-TR" sz="2400" smtClean="0"/>
              <a:t>Toplumda veya toplumlar arasındaki çatışma ve zıtlıklar toplumsal değişmeye neden olabilmektedir. </a:t>
            </a:r>
          </a:p>
          <a:p>
            <a:pPr eaLnBrk="1" hangingPunct="1"/>
            <a:r>
              <a:rPr lang="tr-TR" altLang="tr-TR" sz="2400" smtClean="0"/>
              <a:t>Örneğin, Marx sınıf çatışmasının toplumda değişmenin başlıca nedeni olduğunu belirtmiştir.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1154</Words>
  <Application>Microsoft Office PowerPoint</Application>
  <PresentationFormat>Ekran Gösterisi (4:3)</PresentationFormat>
  <Paragraphs>100</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Cumba</vt:lpstr>
      <vt:lpstr> TOPLUMSAL DEĞİŞME SÜRECİNDE AİLE   </vt:lpstr>
      <vt:lpstr>TOPLUMSAL DEĞİŞME  </vt:lpstr>
      <vt:lpstr>TOPLUMSAL DEĞİŞME  </vt:lpstr>
      <vt:lpstr>TOPLUMSAL DEĞİŞMENİN TEMEL SAYILTILARI </vt:lpstr>
      <vt:lpstr>deĞİŞmenİn dört temel karakterİSTİĞİ</vt:lpstr>
      <vt:lpstr>deĞİŞmenİn dört temel karakterİSTİĞİ</vt:lpstr>
      <vt:lpstr>Kültür </vt:lpstr>
      <vt:lpstr>Kültür </vt:lpstr>
      <vt:lpstr>ÇatIŞMA</vt:lpstr>
      <vt:lpstr>İnançlar, DeĞerler, İdeolojİler </vt:lpstr>
      <vt:lpstr> Çevresel Faktörler </vt:lpstr>
      <vt:lpstr> Nüfus  </vt:lpstr>
      <vt:lpstr>  Teknoloji   </vt:lpstr>
      <vt:lpstr>   Ekonomi    </vt:lpstr>
      <vt:lpstr>   Politik yapı    </vt:lpstr>
      <vt:lpstr>   Toplumsal deĞİŞmenİn nedenlerİ nelerdİr?  </vt:lpstr>
      <vt:lpstr>   Toplumsal deĞİŞmenİn nedenlerİ nelerdİr?  </vt:lpstr>
      <vt:lpstr>   Toplumsal deĞİŞmenİn nedenlerİ nelerdİr?  </vt:lpstr>
      <vt:lpstr>TOPLUMSAL DEĞİŞME VE AİLELER </vt:lpstr>
      <vt:lpstr>TOPLUMSAL DEĞİŞME VE AİLELER </vt:lpstr>
      <vt:lpstr>TOPLUMSAL DEĞİŞME VE AİLELER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TOPLUMSAL DEĞİŞME SÜRECİNDE AİLE   </dc:title>
  <dc:creator>irem yilmaz</dc:creator>
  <cp:lastModifiedBy>iremyilmaz</cp:lastModifiedBy>
  <cp:revision>1</cp:revision>
  <dcterms:created xsi:type="dcterms:W3CDTF">2018-04-04T18:17:59Z</dcterms:created>
  <dcterms:modified xsi:type="dcterms:W3CDTF">2018-04-04T18:19:06Z</dcterms:modified>
</cp:coreProperties>
</file>