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21" r:id="rId3"/>
    <p:sldId id="320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2" r:id="rId14"/>
    <p:sldId id="331" r:id="rId15"/>
    <p:sldId id="334" r:id="rId16"/>
    <p:sldId id="335" r:id="rId17"/>
    <p:sldId id="337" r:id="rId18"/>
    <p:sldId id="336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33" r:id="rId34"/>
    <p:sldId id="352" r:id="rId35"/>
    <p:sldId id="286" r:id="rId36"/>
    <p:sldId id="319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7.12.2020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7.12.2020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7.12.2020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7.12.2020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7.12.2020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7.12.2020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7.12.2020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F1C786-3AB3-034B-B0F7-6BE067033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0525EF-BF27-274D-9E6F-3D84B5F86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Cumhuriyet,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soya dayalı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ve demokrasi kavramları arasındaki farkı da vurgulamakta fayda bulunmaktadır. Cumhuriyet bir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belirlenir. Cumhuriyetin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0088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C8EC70-F985-E94F-8432-B82F3D46B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0623E7-24D3-564F-B49E-2BF0C5719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 err="1"/>
              <a:t>Oligarşik</a:t>
            </a:r>
            <a:r>
              <a:rPr lang="tr-TR" b="1" i="1" dirty="0"/>
              <a:t> Cumhuriyet </a:t>
            </a:r>
            <a:endParaRPr lang="tr-TR" dirty="0"/>
          </a:p>
          <a:p>
            <a:r>
              <a:rPr lang="tr-TR" dirty="0" err="1"/>
              <a:t>Oligarşik</a:t>
            </a:r>
            <a:r>
              <a:rPr lang="tr-TR" dirty="0"/>
              <a:t> cumhuriyet, </a:t>
            </a:r>
            <a:r>
              <a:rPr lang="tr-TR" dirty="0" err="1"/>
              <a:t>seçimle</a:t>
            </a:r>
            <a:r>
              <a:rPr lang="tr-TR" dirty="0"/>
              <a:t> </a:t>
            </a:r>
            <a:r>
              <a:rPr lang="tr-TR" dirty="0" err="1"/>
              <a:t>başa</a:t>
            </a:r>
            <a:r>
              <a:rPr lang="tr-TR" dirty="0"/>
              <a:t> gelen </a:t>
            </a:r>
            <a:r>
              <a:rPr lang="tr-TR" dirty="0" err="1"/>
              <a:t>yöneticilerin</a:t>
            </a:r>
            <a:r>
              <a:rPr lang="tr-TR" dirty="0"/>
              <a:t>, </a:t>
            </a:r>
            <a:r>
              <a:rPr lang="tr-TR" dirty="0" err="1"/>
              <a:t>küçük</a:t>
            </a:r>
            <a:r>
              <a:rPr lang="tr-TR" dirty="0"/>
              <a:t>/ dar bir kadroyla </a:t>
            </a:r>
            <a:r>
              <a:rPr lang="tr-TR" dirty="0" err="1"/>
              <a:t>ülkeyi</a:t>
            </a:r>
            <a:r>
              <a:rPr lang="tr-TR" dirty="0"/>
              <a:t> </a:t>
            </a:r>
            <a:r>
              <a:rPr lang="tr-TR" dirty="0" err="1"/>
              <a:t>yönettiği</a:t>
            </a:r>
            <a:r>
              <a:rPr lang="tr-TR" dirty="0"/>
              <a:t> cumhuriyet </a:t>
            </a:r>
            <a:r>
              <a:rPr lang="tr-TR" dirty="0" err="1"/>
              <a:t>biçimidir</a:t>
            </a:r>
            <a:r>
              <a:rPr lang="tr-TR" dirty="0"/>
              <a:t>. Bu </a:t>
            </a:r>
            <a:r>
              <a:rPr lang="tr-TR" dirty="0" err="1"/>
              <a:t>yönetim</a:t>
            </a:r>
            <a:r>
              <a:rPr lang="tr-TR" dirty="0"/>
              <a:t> tarzında, dar kadro iktidarını korumak </a:t>
            </a:r>
            <a:r>
              <a:rPr lang="tr-TR" dirty="0" err="1"/>
              <a:t>için</a:t>
            </a:r>
            <a:r>
              <a:rPr lang="tr-TR" dirty="0"/>
              <a:t>, muhalefete </a:t>
            </a:r>
            <a:r>
              <a:rPr lang="tr-TR" dirty="0" err="1"/>
              <a:t>karşı</a:t>
            </a:r>
            <a:r>
              <a:rPr lang="tr-TR" dirty="0"/>
              <a:t> sert/ acımasız </a:t>
            </a:r>
            <a:r>
              <a:rPr lang="tr-TR" dirty="0" err="1"/>
              <a:t>yöntemler</a:t>
            </a:r>
            <a:r>
              <a:rPr lang="tr-TR" dirty="0"/>
              <a:t> kullanabilir. Hitler Almanya’sı </a:t>
            </a:r>
            <a:r>
              <a:rPr lang="tr-TR" dirty="0" err="1"/>
              <a:t>örnek</a:t>
            </a:r>
            <a:r>
              <a:rPr lang="tr-TR" dirty="0"/>
              <a:t> olarak verilebilir. Hitler, </a:t>
            </a:r>
            <a:r>
              <a:rPr lang="tr-TR" dirty="0" err="1"/>
              <a:t>seçimle</a:t>
            </a:r>
            <a:r>
              <a:rPr lang="tr-TR" dirty="0"/>
              <a:t> </a:t>
            </a:r>
            <a:r>
              <a:rPr lang="tr-TR" dirty="0" err="1"/>
              <a:t>başa</a:t>
            </a:r>
            <a:r>
              <a:rPr lang="tr-TR" dirty="0"/>
              <a:t> </a:t>
            </a:r>
            <a:r>
              <a:rPr lang="tr-TR" dirty="0" err="1"/>
              <a:t>gelmis</a:t>
            </a:r>
            <a:r>
              <a:rPr lang="tr-TR" dirty="0"/>
              <a:t>̧ ama sonrasında son derece </a:t>
            </a:r>
            <a:r>
              <a:rPr lang="tr-TR" dirty="0" err="1"/>
              <a:t>küçük</a:t>
            </a:r>
            <a:r>
              <a:rPr lang="tr-TR" dirty="0"/>
              <a:t> bir kadroyla, sert/ acımasız politikalarla </a:t>
            </a:r>
            <a:r>
              <a:rPr lang="tr-TR" dirty="0" err="1"/>
              <a:t>ülkeyi</a:t>
            </a:r>
            <a:r>
              <a:rPr lang="tr-TR" dirty="0"/>
              <a:t> </a:t>
            </a:r>
            <a:r>
              <a:rPr lang="tr-TR" dirty="0" err="1"/>
              <a:t>yönetmiştir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326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5DBE4B-3DD0-9B42-B3BF-B9C3C65AD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F1F1B7-B5D2-EA4A-A0E1-BD5333FA5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Teokratik Cumhuriyet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geldi-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devleti dinsel kurallara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İslam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9317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EB994F-544C-7744-B31C-D63D0830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4397F9-07CD-CF48-AAA7-83C4A9B63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Sosyalist Cumhuriyet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devleti sosyalizme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 bilinen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Sovyet Sosyalist Cumhuriyetler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(SSCB)’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3007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C551ED-A8E3-A448-9245-0B0E801FE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858630-C61A-DA4D-A8FF-DD1D28D56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Demokratik Cumhuriyet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yasalarla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alınan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hakka riayet ederek, demokratik kurallara dayalı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Demokratik cumhuriyetlerde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temel hak anayasayla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olup bu hakların korunması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Demokratik cumhuriyetlerde olmazsa olma haline gelen bazı haklar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İfade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Gizli oy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tasnife dayalı serbest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yargı sistemi.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4930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279579-8C15-7241-B0C9-6C8D6D25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İmparatorluğu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36ECEC-DBBE-5F4D-9910-46EF0C8A7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1800’lü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alanlarında kayıplar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çoğalmıs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gelirlerinde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toprak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alanın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boyutlarına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1700’lü yıllardan itibaren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sona ermesi,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muhteşem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alanlarında kayıplarının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1700’lü yıllarda eski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muhteşem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arayışlarını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getirir.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hareketleri ordudan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Orduda/ askeriyede reform yapılarak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çözülmenin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Orduda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reform,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kaybı devam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ettikçe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siyasete, hukuktan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alanlara yayılır.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799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270501-32FA-1045-A276-27149E792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İmparatorluğu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83667B-7528-D24D-801B-7AFD90E5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1800’lü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etkileriyle birlikte, Batı,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Avrupa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cazibe merkezleri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geldiler.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kendilerine model olarak Batılı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aldılar. Osmanlı eliti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Batılılaşma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çözülmenin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orduda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askerî ve sivil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konumlara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arasında, batılı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batılı okullarda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7666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60AE79-E70C-7A46-B0EE-DFBB6233B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İmparatorluğu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1B33A0-EA1C-1E47-905A-7F93EB67A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Fransız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İhtilali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fikir akımları, hem de batının askerî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 ve sivil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Batılılaşmanın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hedef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gelmesini beraberinde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delesi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askerî sivil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korumak isterken,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yetkilerini anayasa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almak ve arttırmak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mücadelesindedir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kararlardan bir-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Tanzimat Fermanı, 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kazanmaktadır.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34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7718F3-1EC6-6B4F-AB91-882C41E75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Tanzimat Fermanı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98DF13-16DA-3842-81F7-63331D321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Tanzimat Fermanı, 3 Kasım 1839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bu ferman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 uzun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Tanzimat Fermanı ile belirli haklar anayasal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alınmak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hukuki ve idari 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Tanzimat Fermanı’nın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yetkilerinin hukuk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olmasıdır. Tanzimat Fermanı’nı, 3 Kasım 1839’da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Gülhane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Meydanı’nda Hariciye Nazırı Mustafa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Reşid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okudu. Tanzimat Fermanı’nda (Akyıldız, 2011: 2-3)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553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F65BE4-AF72-D74C-9457-13C7CEC22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Tanzimat Fermanı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A961A8-333A-6640-ACBE-0EA60C354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Halkın can, mal ve namus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Askere alımın ve askerlik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herkesten gelirleri oranında vergi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Yargılanma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iyileştirmeler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Müslim-gayrimüslim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tebaanın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yararlanacağına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 yapılmaktadır.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01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90479C-1459-934F-BFB1-A76198C9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Siyaset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96E9F-9863-0347-BF20-D0536D22A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Türkiye’nin</a:t>
            </a:r>
            <a:r>
              <a:rPr lang="tr-TR" dirty="0"/>
              <a:t> Toplumsal Yapısını anlamada en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kurumlardan biri siyasettir.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Siyaset, </a:t>
            </a:r>
            <a:r>
              <a:rPr lang="tr-TR" dirty="0" err="1"/>
              <a:t>Türkiye’nin</a:t>
            </a:r>
            <a:r>
              <a:rPr lang="tr-TR" dirty="0"/>
              <a:t> Toplumsal Yapısının </a:t>
            </a:r>
            <a:r>
              <a:rPr lang="tr-TR" dirty="0" err="1"/>
              <a:t>şekillenmesinde</a:t>
            </a:r>
            <a:r>
              <a:rPr lang="tr-TR" dirty="0"/>
              <a:t>, </a:t>
            </a:r>
            <a:r>
              <a:rPr lang="tr-TR" dirty="0" err="1"/>
              <a:t>Türkiye’deki</a:t>
            </a:r>
            <a:r>
              <a:rPr lang="tr-TR" dirty="0"/>
              <a:t> farklı gruplar, kesimler arası </a:t>
            </a:r>
            <a:r>
              <a:rPr lang="tr-TR" dirty="0" err="1"/>
              <a:t>güc</a:t>
            </a:r>
            <a:r>
              <a:rPr lang="tr-TR" dirty="0"/>
              <a:t>̧, iktidar </a:t>
            </a:r>
            <a:r>
              <a:rPr lang="tr-TR" dirty="0" err="1"/>
              <a:t>ilişkilerinin</a:t>
            </a:r>
            <a:r>
              <a:rPr lang="tr-TR" dirty="0"/>
              <a:t> </a:t>
            </a:r>
            <a:r>
              <a:rPr lang="tr-TR" dirty="0" err="1"/>
              <a:t>düzenlenmesinde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rol oynamaktadır.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222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40F3CE-486C-6B4E-86DB-EF1AEC1E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Islahat Fermanı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31FFD5-1028-CF4F-B163-94370496D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Islahat Fermanı (18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1856) ile birlikte Osmanlı toplum yapısında o zamana kadar devam 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müslim-gayrimüslim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ayrımı, devlet nezdinde tamamen sona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erdirilmis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dinî ayırıma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başvurmadan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bireylerin,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‘Osmanlı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yurttaşlığı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kavramı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Gayrimüslimlerin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gerekli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koşuluyla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ayrıma tabi tutulmaksızın askerî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nitelikteki devlet okullarına girebilmeleri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kaldırılmıs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Müslüman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olmayan topluluklara mesleki ve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okullar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2128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2090C3-586D-504C-8AD9-A97952E14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Islahat Fermanı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9F8F7B-DB39-6C4D-A52F-1459A88F7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Genc</a:t>
            </a:r>
            <a:r>
              <a:rPr lang="tr-TR" dirty="0"/>
              <a:t>̧ Osmanlılar, </a:t>
            </a:r>
            <a:r>
              <a:rPr lang="tr-TR" dirty="0" err="1"/>
              <a:t>imparatorluğun</a:t>
            </a:r>
            <a:r>
              <a:rPr lang="tr-TR" dirty="0"/>
              <a:t> askeri ve sivil </a:t>
            </a:r>
            <a:r>
              <a:rPr lang="tr-TR" dirty="0" err="1"/>
              <a:t>bürokrasisinin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isimlerinden </a:t>
            </a:r>
            <a:r>
              <a:rPr lang="tr-TR" dirty="0" err="1"/>
              <a:t>oluşur</a:t>
            </a:r>
            <a:r>
              <a:rPr lang="tr-TR" dirty="0"/>
              <a:t>. Fransız </a:t>
            </a:r>
            <a:r>
              <a:rPr lang="tr-TR" dirty="0" err="1"/>
              <a:t>İhtilalinden</a:t>
            </a:r>
            <a:r>
              <a:rPr lang="tr-TR" dirty="0"/>
              <a:t> ve Batının </a:t>
            </a:r>
            <a:r>
              <a:rPr lang="tr-TR" dirty="0" err="1"/>
              <a:t>düşünce</a:t>
            </a:r>
            <a:r>
              <a:rPr lang="tr-TR" dirty="0"/>
              <a:t>/siyasal akımlarından </a:t>
            </a:r>
            <a:r>
              <a:rPr lang="tr-TR" dirty="0" err="1"/>
              <a:t>etkilenmişlerdir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bağlamda</a:t>
            </a:r>
            <a:r>
              <a:rPr lang="tr-TR" dirty="0"/>
              <a:t> anayasacılık, iktidarın yasalarla kısıtlanması, </a:t>
            </a:r>
            <a:r>
              <a:rPr lang="tr-TR" dirty="0" err="1"/>
              <a:t>özgürlük</a:t>
            </a:r>
            <a:r>
              <a:rPr lang="tr-TR" dirty="0"/>
              <a:t> </a:t>
            </a:r>
            <a:r>
              <a:rPr lang="tr-TR" dirty="0" err="1"/>
              <a:t>düşüncesi</a:t>
            </a:r>
            <a:r>
              <a:rPr lang="tr-TR" dirty="0"/>
              <a:t>, meclisin kurulması </a:t>
            </a:r>
            <a:r>
              <a:rPr lang="tr-TR" dirty="0" err="1"/>
              <a:t>Genc</a:t>
            </a:r>
            <a:r>
              <a:rPr lang="tr-TR" dirty="0"/>
              <a:t>̧ Osmanlılarda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</a:t>
            </a:r>
            <a:r>
              <a:rPr lang="tr-TR" dirty="0"/>
              <a:t>. </a:t>
            </a:r>
          </a:p>
          <a:p>
            <a:r>
              <a:rPr lang="tr-TR" dirty="0"/>
              <a:t>Hareketin fikri </a:t>
            </a:r>
            <a:r>
              <a:rPr lang="tr-TR" dirty="0" err="1"/>
              <a:t>önderliğini</a:t>
            </a:r>
            <a:r>
              <a:rPr lang="tr-TR" dirty="0"/>
              <a:t> Namık Kemal, Ziya </a:t>
            </a:r>
            <a:r>
              <a:rPr lang="tr-TR" dirty="0" err="1"/>
              <a:t>Paşa</a:t>
            </a:r>
            <a:r>
              <a:rPr lang="tr-TR" dirty="0"/>
              <a:t>, </a:t>
            </a:r>
            <a:r>
              <a:rPr lang="tr-TR" dirty="0" err="1"/>
              <a:t>Şinasi</a:t>
            </a:r>
            <a:r>
              <a:rPr lang="tr-TR" dirty="0"/>
              <a:t> gibi </a:t>
            </a:r>
            <a:r>
              <a:rPr lang="tr-TR" dirty="0" err="1"/>
              <a:t>düşünce</a:t>
            </a:r>
            <a:r>
              <a:rPr lang="tr-TR" dirty="0"/>
              <a:t> adamları </a:t>
            </a:r>
            <a:r>
              <a:rPr lang="tr-TR" dirty="0" err="1"/>
              <a:t>üstlenir</a:t>
            </a:r>
            <a:r>
              <a:rPr lang="tr-TR" dirty="0"/>
              <a:t>. Fikirlerini </a:t>
            </a:r>
            <a:r>
              <a:rPr lang="tr-TR" dirty="0" err="1"/>
              <a:t>çıkardıkları</a:t>
            </a:r>
            <a:r>
              <a:rPr lang="tr-TR" dirty="0"/>
              <a:t> gazete ve dergilerle yayarlar. </a:t>
            </a:r>
          </a:p>
          <a:p>
            <a:r>
              <a:rPr lang="tr-TR" dirty="0"/>
              <a:t>Tanzimat Fermanı ve Islahat Fermanında </a:t>
            </a:r>
            <a:r>
              <a:rPr lang="tr-TR" dirty="0" err="1"/>
              <a:t>padişahın</a:t>
            </a:r>
            <a:r>
              <a:rPr lang="tr-TR" dirty="0"/>
              <a:t> </a:t>
            </a:r>
            <a:r>
              <a:rPr lang="tr-TR" dirty="0" err="1"/>
              <a:t>gücu</a:t>
            </a:r>
            <a:r>
              <a:rPr lang="tr-TR" dirty="0"/>
              <a:t>̈/ iktidarı belirli konularda yasalarla </a:t>
            </a:r>
            <a:r>
              <a:rPr lang="tr-TR" dirty="0" err="1"/>
              <a:t>sınırlandırılmıştır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080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0EC92F-653F-274D-9352-193B9B67C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Meşrutiyet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DCC71E-A864-F748-9CBE-80399620B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defa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yetkilerinin bir meclis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kaybederken, askerlik,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yargı,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 ve sivil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giderek arttırmaktadır.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Askerî ve sivil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Sultan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Abdülaziz’i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tahttan indirir ve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veren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Abdülhamid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anayasa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23 Aralık 1876 tarihinde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anayasası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parlamento yapısı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tarafta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“Heyet-i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Mebusan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“Heyet-i Ayan” 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“Meclis-i Umumi” adı verilen parlamento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8370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A27CF5-CFE3-4B49-BF13-32C1ADE7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Meşrutiyet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4545A-8377-624F-9397-589BB4083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Hazırlanan anayasada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yet- kilere sahiptir.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Heyet-i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Mebusan’ı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feshedebilme yetkisi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Yasaların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onayına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konusunda bir halk oylaması yapılma-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Abdülhamit’in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onayıyla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yenilgiyle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1877-1878 Osmanlı Rus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Meclis,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ciddi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yıllık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mutlak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9660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DE05B8-A006-5B49-889B-447DA49DE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Meşrutiyet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AA0DF2-E796-B647-9F49-9EEBEDFE4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30 yıllık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Osmanlılar hareketinin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sürgüne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merkeziyetçi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benimsemis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muhalif hareketlere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istihbarat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muhalif hareketler tavsiye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atılımlar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modern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reformunun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Tıp Mektebi, Hukuk Mektebi,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ye Mektebi, Baytar Mektebi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nitelikli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yükseköğretimin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Börklüoğlu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2019: 16-17).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04544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D15E65-ED70-DF49-B08B-4F317A52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Meşrutiyet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1DFBF1-4A55-BB48-AB93-90223519E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Cemiyeti,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Meşrutiyet’in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ilanı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bulunur. Askeri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isimlerin de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isyan hareketini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 komutanların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sonrasında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Abdülhamit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1908 yılında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ilan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anlamında bir ilk adım sayılabilir.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ilanı sonrasında, 1908 yılında birden fazla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Meclis-i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Mebusan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üstünlüğüyle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4277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3CD291-2A34-0540-8235-EB5BB93F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Meşrutiyet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C152F0-A4E2-F842-9F11-90572626E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Meşrutiyete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sonrasında siyasal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kaoslar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zaman zaman demokratik bir tarzın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silahlı hareketlere de sahne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“31 Mart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Olayı”dır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Cemiyetine muhalif grubun ve askerlerin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devirmeye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ayaklanma, Makedonya’dan yola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Ordusu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bastırılmıştır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ayaklanmanın sorumluları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Abdülhamit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tahttan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Sultan Mehmet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Reşad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Börklüoğlu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2019: 21-22).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806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FF3FA5-7C8D-6A4D-86AA-BB41BA630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Meşrutiyet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05663C-3328-E041-BDD0-555F24883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partisi bulunmaktadır: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Hürriyet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İtilaf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Fırkası.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̇İttihat ve Terakki Cemiyeti’nin muhalifleri,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Hürriyet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İtilaf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Fırkası etrafında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1912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olaya imza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meclisi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edip baskın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̈/ baskıyı da kullanıp kendi adaylarının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tepki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muhalif subayların darbe tehdidi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muhaliflerden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Ocak 1913 tarihinde ise Babıali Baskını olarak adlandırılan olayla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Harbiye Nazırı Nazım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Paşa’yı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öldürmüşlerdir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Darbe yoluyla iktidarı ele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Cemiyeti,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istibdat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muhalif hareketleri ortadan kaldırıp baskıya dayalı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36767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8E8537-B6C9-814E-AC3A-BB3920CAC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Meşrutiyet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AA3E61-B5F9-C445-9F09-65195058C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Cemiyeti, 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Almanya ve Avusturya-Macaristan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aynı safta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sokmuştur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Savaşı’nda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30 Ekim 1918 tarihinde imzalanan Mondros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resmen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kaybedilmesiyle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İttihat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Terakki Cemiyeti’nin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ismi olan Enver, Talat ve Cemal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3082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74FA7C-25FC-6042-8A5C-D9B66BFA9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Milli Mücadele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A8658F-0695-7047-9351-04E43E56A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yenilgisi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kayıplara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Vahdettin’dir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Damat Ferit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Paşa’ya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belirtilmesi gereken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İstanbul’un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işgalinde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bulunması ve kurulan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kuvvetleriyle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olacak isimlerden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Anadolu’dan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başlatılması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askerlerinden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adım Samsun’dan atılır.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başlatılması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Samsun’a gider.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09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0FC50C-2BD1-5F4B-879A-36F07821A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AD123A-C73E-B342-96F4-19C5478EC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Arapça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kökenli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kelimedir. Seyislik, at idare etme, terbiye etme anlamına gelmektedir. Siyasal alanda yaygın olarak devleti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sanatı anlamında kullanılır.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siyaset, temel olarak devleti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̧/iktidar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anlamda siyaset,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mikro anlamda siyaset ise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kap- sar. Makro anlamda siyaset, bir toplumda/ yapıda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165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EAAD1E-4D58-6E47-B791-AE69A9864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Milli Mücadele Dönemi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A54353-E693-1E41-B734-D113B1D91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“Anadolu ve Rumeli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Müdafaa-i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 Cemiyeti” adı altında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Haziran 1919 - Amasya Genelgesi: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gerçekleşeceğinin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Temmuz 1919 – Erzurum Kongresi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1919 – Sivas Kongresi: Erzurum ve Sivas Kongresi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heyecan yaratması ve duyulması adına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Nisan 1920 – TBMM’nin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Ankara’da merkezden uzak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Meclis her din,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meslekten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barındıran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Meclis, yetkilerinin kullanımı konusunda hassastır.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kazanmaktır.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belirli konularda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farklılıkları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Meclis yetkilerinin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başkumandanlık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 altında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kullanılması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tışmalara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Mecliste iki grup bulunmaktadır.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Paşa’ya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yakın olanların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“Birinci Grup” ve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muhalif olanların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kazanmak, iki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izlenen politikalardan kaynaklanmaktadır.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1921 Anayasası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Egemenliğin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kayıtsız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millete ait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29142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A8E667-46A2-F241-BA3C-26FF3B21B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Cumhuriyetin İlanı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39D4B8-EC51-5449-83C4-61C4CDFD2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Kurtulus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şekillendiren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belirleyen isim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Paşa’dır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Ekim 1923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sunulan teklifin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ilan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̧. Mustafa Kemal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Cumhuriyetinin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Paşa’yı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başvekil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Cumhuriyetin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kadroların temel amacı kafalarındaki modern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yaratılmasıdır.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3785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286BC1-39CD-744F-BEEC-C5A4DF08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3FF079-7C65-AC4B-ADB9-95FC8B31B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devlet mekanizmasıyla, devlet eliyle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muhalefet,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engelleyebileceği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kadroları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istenmemiştir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Halk Fırkası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merkezci bir parti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ilk muhalefet partisi olarak Terakkiperver Cumhuriyet Fırkası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31564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D6836B-E9B6-314C-943C-80FC19F3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İnkılaplar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864192-EC94-ED4E-86B6-59BCBAA25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Saltanatın kaldırılması (1922)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Cumhuriyet’in ilanı (1923)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Halifeliğin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kaldırılması (1924)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Öğretimin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birleştirilmesi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(1924)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Şer’iyye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mahkemelerinin kaldırılması (1924)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1924 anayasasının kabul edilmesi (1924)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Kılık-kıyafet konusunda yapılan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şapka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 (1925)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Tekke ve zaviyelerin kapatılması (1925)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takvim ve saatin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(1925)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Kanunun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(1926)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harflerinin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harf devrimi (1928)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Belediye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seçimlerinde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kadınlara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hakkının verilmesi (1930)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 Kurumunun kurulması (1931) </a:t>
            </a:r>
          </a:p>
          <a:p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Kurumunun Kurulması (1932)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Soyadı Kanunu (1934)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Kadınlara milletvekili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hakkının tanınması (1934) </a:t>
            </a:r>
          </a:p>
          <a:p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sonu tatilinin cumadan pazara alınması (1935)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4136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1C66B8-303A-D24A-A5E8-6F9917EE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Yılları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828264-0A2C-5342-B1E5-E59A0DD37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 HAFTA </a:t>
            </a:r>
          </a:p>
          <a:p>
            <a:pPr>
              <a:buFont typeface="Wingdings" pitchFamily="2" charset="2"/>
              <a:buChar char="v"/>
            </a:pPr>
            <a:endParaRPr lang="tr-TR" dirty="0"/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Terakkiperver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Fırkası’nın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sürecinden devam edilecektir.</a:t>
            </a:r>
          </a:p>
        </p:txBody>
      </p:sp>
    </p:spTree>
    <p:extLst>
      <p:ext uri="{BB962C8B-B14F-4D97-AF65-F5344CB8AC3E}">
        <p14:creationId xmlns:p14="http://schemas.microsoft.com/office/powerpoint/2010/main" val="1241442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C72080-CC25-904F-A22C-0C5FDF21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İktidar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273C10-5723-DB4D-B356-8BCF5BF78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elinde bulunduranların,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 kullanarak istediklerini yaptırabilmesini ifade eder.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İktidar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baskıya,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kullanmayı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393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40FA08-3182-F54A-BEB9-CF55C218C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Otorite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7DD7FB-820F-5E4C-852A-E64084CD8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kendilerini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kabul edip istenenleri yerine getirmesini ifade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Otorite rızaya,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gönüllülüğe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iktidar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dayanır. Burada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kavram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meşruiyettir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iktidarın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yönetilenlerce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rızaya dayalı olarak kabul edilmesidir.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204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0BC309-2F78-0A45-9EE9-5BC8BFFE6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25546A-7AB5-1340-8460-F77AFAF49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“belli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yerleşmis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zorlayı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yetkiye sahip bir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tarafından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insan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topluluğunun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meydana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getirdiği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̧”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2017: 43-44) olarak tanımlanabilir.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anlamıyla millî devletin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Avrupa’da feodalitenin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çöküşu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kilisenin siyasal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kırılmasıyla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ortaçağın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sonlarında,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- 15 ve 16.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olup millî devlet,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dağınık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otoriteler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bölünmüs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insanları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millet etrafında toplayan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2017: 48).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5746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40969B-1539-AC40-A68E-E9169F0C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78B1DE-1B36-EB4F-92A4-44CC65B0B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soya dayalı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öldüğünde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yerine, soya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ailenin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aynı soydan kralın/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işaret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gelebilir. Krallıklar,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69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081DAF-E82A-1F4F-A092-D59EF16BA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8DC4E1-4A27-2E48-86F0-07BC2FD47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soya dayalı olarak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ve temel belirleyici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Baştaki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uygulamada hesap vermez. Bir kral ya da imparator, yargılama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öldürülme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isyan sonrası tahttan indirilme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7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F8150A-8DDE-8D4F-9A2D-1C025A780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Egemenlik Şekilleri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DF9EE7-41A4-DF40-92DE-739D26190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Meşruti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soya dayalı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yetkilerinin meclisle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yetkisi yasalarla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yetkisi Meclis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821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3658</TotalTime>
  <Words>4573</Words>
  <Application>Microsoft Macintosh PowerPoint</Application>
  <PresentationFormat>Geniş ekran</PresentationFormat>
  <Paragraphs>167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 Yapısı</vt:lpstr>
      <vt:lpstr>Türkiye’de Siyaset</vt:lpstr>
      <vt:lpstr>Siyaset</vt:lpstr>
      <vt:lpstr>İktidar</vt:lpstr>
      <vt:lpstr>Otorite</vt:lpstr>
      <vt:lpstr>Devlet</vt:lpstr>
      <vt:lpstr>Egemenlik Şekilleri</vt:lpstr>
      <vt:lpstr>Egemenlik Şekilleri</vt:lpstr>
      <vt:lpstr>Egemenlik Şekilleri</vt:lpstr>
      <vt:lpstr>Egemenlik Şekilleri</vt:lpstr>
      <vt:lpstr>Egemenlik Şekilleri</vt:lpstr>
      <vt:lpstr>Egemenlik Şekilleri</vt:lpstr>
      <vt:lpstr>Egemenlik Şekilleri</vt:lpstr>
      <vt:lpstr>Egemenlik Şekilleri</vt:lpstr>
      <vt:lpstr>Osmanlı İmparatorluğu Dönemi</vt:lpstr>
      <vt:lpstr>Osmanlı İmparatorluğu Dönemi</vt:lpstr>
      <vt:lpstr>Osmanlı İmparatorluğu Dönemi</vt:lpstr>
      <vt:lpstr>Tanzimat Fermanı</vt:lpstr>
      <vt:lpstr>Tanzimat Fermanı</vt:lpstr>
      <vt:lpstr>Islahat Fermanı</vt:lpstr>
      <vt:lpstr>Islahat Fermanı</vt:lpstr>
      <vt:lpstr>I. Meşrutiyet</vt:lpstr>
      <vt:lpstr>I. Meşrutiyet</vt:lpstr>
      <vt:lpstr>I. Meşrutiyet</vt:lpstr>
      <vt:lpstr>II. Meşrutiyet</vt:lpstr>
      <vt:lpstr>II. Meşrutiyet</vt:lpstr>
      <vt:lpstr>II. Meşrutiyet</vt:lpstr>
      <vt:lpstr>II. Meşrutiyet</vt:lpstr>
      <vt:lpstr>Milli Mücadele Dönemi</vt:lpstr>
      <vt:lpstr>Milli Mücadele Dönemi</vt:lpstr>
      <vt:lpstr>Cumhuriyetin İlanı</vt:lpstr>
      <vt:lpstr>Cumhuriyet Dönemi</vt:lpstr>
      <vt:lpstr>İnkılaplar</vt:lpstr>
      <vt:lpstr>1923-1950 Yılları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70</cp:revision>
  <dcterms:created xsi:type="dcterms:W3CDTF">2020-10-04T15:36:28Z</dcterms:created>
  <dcterms:modified xsi:type="dcterms:W3CDTF">2020-12-07T00:21:26Z</dcterms:modified>
</cp:coreProperties>
</file>