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Lst>
  <p:notesMasterIdLst>
    <p:notesMasterId r:id="rId17"/>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2DAA6-E54E-4291-81D7-B3DAE489A7AA}" type="datetimeFigureOut">
              <a:rPr lang="tr-TR" smtClean="0"/>
              <a:t>29.10.2017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C3E84D-21BB-4DB1-89B3-A7663C4EEBB2}" type="slidenum">
              <a:rPr lang="tr-TR" smtClean="0"/>
              <a:t>‹#›</a:t>
            </a:fld>
            <a:endParaRPr lang="tr-TR"/>
          </a:p>
        </p:txBody>
      </p:sp>
    </p:spTree>
    <p:extLst>
      <p:ext uri="{BB962C8B-B14F-4D97-AF65-F5344CB8AC3E}">
        <p14:creationId xmlns:p14="http://schemas.microsoft.com/office/powerpoint/2010/main" val="2528918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2D50BE-DEE9-4028-B48A-E9AEEF89CDAF}" type="slidenum">
              <a:rPr lang="tr-TR" smtClean="0">
                <a:solidFill>
                  <a:prstClr val="black"/>
                </a:solidFill>
              </a:rPr>
              <a:pPr/>
              <a:t>6</a:t>
            </a:fld>
            <a:endParaRPr lang="tr-TR">
              <a:solidFill>
                <a:prstClr val="black"/>
              </a:solidFill>
            </a:endParaRPr>
          </a:p>
        </p:txBody>
      </p:sp>
    </p:spTree>
    <p:extLst>
      <p:ext uri="{BB962C8B-B14F-4D97-AF65-F5344CB8AC3E}">
        <p14:creationId xmlns:p14="http://schemas.microsoft.com/office/powerpoint/2010/main" val="2919053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543839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30675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419451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9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7646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75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060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0568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723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277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5916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30257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38004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78588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9552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5936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599028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314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072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867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44458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46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62B09FF-7FC4-4F72-9063-800944E85BC5}" type="datetimeFigureOut">
              <a:rPr lang="tr-TR" smtClean="0"/>
              <a:t>29.10.2017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953835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934803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24442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dirty="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7282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19123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1473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98891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2989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99173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172318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688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894885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7044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70961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194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101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6774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680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62B09FF-7FC4-4F72-9063-800944E85BC5}" type="datetimeFigureOut">
              <a:rPr lang="tr-TR" smtClean="0"/>
              <a:t>29.10.2017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71085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62B09FF-7FC4-4F72-9063-800944E85BC5}" type="datetimeFigureOut">
              <a:rPr lang="tr-TR" smtClean="0"/>
              <a:t>29.10.2017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69352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62B09FF-7FC4-4F72-9063-800944E85BC5}" type="datetimeFigureOut">
              <a:rPr lang="tr-TR" smtClean="0"/>
              <a:t>29.10.2017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70917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218907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62B09FF-7FC4-4F72-9063-800944E85BC5}" type="datetimeFigureOut">
              <a:rPr lang="tr-TR" smtClean="0"/>
              <a:t>29.10.2017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AD35C30-C004-4F69-8CC9-60E3B372C746}" type="slidenum">
              <a:rPr lang="tr-TR" smtClean="0"/>
              <a:t>‹#›</a:t>
            </a:fld>
            <a:endParaRPr lang="tr-TR"/>
          </a:p>
        </p:txBody>
      </p:sp>
    </p:spTree>
    <p:extLst>
      <p:ext uri="{BB962C8B-B14F-4D97-AF65-F5344CB8AC3E}">
        <p14:creationId xmlns:p14="http://schemas.microsoft.com/office/powerpoint/2010/main" val="1383130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3.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2B09FF-7FC4-4F72-9063-800944E85BC5}" type="datetimeFigureOut">
              <a:rPr lang="tr-TR" smtClean="0"/>
              <a:t>29.10.2017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D35C30-C004-4F69-8CC9-60E3B372C746}" type="slidenum">
              <a:rPr lang="tr-TR" smtClean="0"/>
              <a:t>‹#›</a:t>
            </a:fld>
            <a:endParaRPr lang="tr-TR"/>
          </a:p>
        </p:txBody>
      </p:sp>
    </p:spTree>
    <p:extLst>
      <p:ext uri="{BB962C8B-B14F-4D97-AF65-F5344CB8AC3E}">
        <p14:creationId xmlns:p14="http://schemas.microsoft.com/office/powerpoint/2010/main" val="1269051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247842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5563641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pPr algn="just"/>
            <a:r>
              <a:rPr lang="tr-TR" sz="3200">
                <a:latin typeface="Arial" panose="020B0604020202020204" pitchFamily="34" charset="0"/>
              </a:rPr>
              <a:t>Mutfak Hizmetleri </a:t>
            </a:r>
            <a:r>
              <a:rPr lang="tr-TR" sz="3200" smtClean="0">
                <a:latin typeface="Arial" panose="020B0604020202020204" pitchFamily="34" charset="0"/>
              </a:rPr>
              <a:t>Yönetimi</a:t>
            </a:r>
            <a:endParaRPr lang="tr-TR" sz="3200" dirty="0">
              <a:latin typeface="+mn-lt"/>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56812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normAutofit fontScale="92500"/>
          </a:bodyPr>
          <a:lstStyle/>
          <a:p>
            <a:pPr algn="just"/>
            <a:r>
              <a:rPr lang="tr-TR" sz="3200" dirty="0">
                <a:latin typeface="+mn-lt"/>
              </a:rPr>
              <a:t>Pasta Aşçısı (Chef </a:t>
            </a:r>
            <a:r>
              <a:rPr lang="tr-TR" sz="3200" dirty="0" err="1">
                <a:latin typeface="+mn-lt"/>
              </a:rPr>
              <a:t>Patissier</a:t>
            </a:r>
            <a:r>
              <a:rPr lang="tr-TR" sz="3200" dirty="0">
                <a:latin typeface="+mn-lt"/>
              </a:rPr>
              <a:t>): Pastane bölüm şefi konumundadır. Her türlü pasta, tatlı ve dondurmaların hazırlanmasından sorumludur. Ayrıca bunların sosları, garnitürleri ve süslemeleri de bu aşçının görevidir. Sıcak mutfak ve soğuk mutfağın ihtiyaç duyduğu yufka, erişte, börek, mantı gibi yiyeceklerin hamurlarını da hazırlar. Tatlı büfesinin yerleştirilmesi ve süslenmesinden de sorumludur. </a:t>
            </a:r>
          </a:p>
        </p:txBody>
      </p:sp>
    </p:spTree>
    <p:extLst>
      <p:ext uri="{BB962C8B-B14F-4D97-AF65-F5344CB8AC3E}">
        <p14:creationId xmlns:p14="http://schemas.microsoft.com/office/powerpoint/2010/main" val="3978379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dirty="0">
              <a:latin typeface="+mn-lt"/>
            </a:endParaRPr>
          </a:p>
        </p:txBody>
      </p:sp>
      <p:sp>
        <p:nvSpPr>
          <p:cNvPr id="3" name="İçerik Yer Tutucusu 2"/>
          <p:cNvSpPr>
            <a:spLocks noGrp="1"/>
          </p:cNvSpPr>
          <p:nvPr>
            <p:ph idx="1"/>
          </p:nvPr>
        </p:nvSpPr>
        <p:spPr/>
        <p:txBody>
          <a:bodyPr>
            <a:normAutofit fontScale="92500"/>
          </a:bodyPr>
          <a:lstStyle/>
          <a:p>
            <a:pPr algn="just"/>
            <a:r>
              <a:rPr lang="tr-TR" sz="3200" dirty="0">
                <a:latin typeface="+mn-lt"/>
              </a:rPr>
              <a:t>Ekmekçi (Chef Boulanger): Otel işletmesinin ihtiyaç duyduğu ekmek çeşitleri, </a:t>
            </a:r>
            <a:r>
              <a:rPr lang="tr-TR" sz="3200" dirty="0" err="1">
                <a:latin typeface="+mn-lt"/>
              </a:rPr>
              <a:t>kruvasan</a:t>
            </a:r>
            <a:r>
              <a:rPr lang="tr-TR" sz="3200" dirty="0">
                <a:latin typeface="+mn-lt"/>
              </a:rPr>
              <a:t> ve çörekleri hazırlar. Genellikle çalışma saatleri gece 24:00 ile sabah 08:00 arasıdır. Gece </a:t>
            </a:r>
            <a:r>
              <a:rPr lang="tr-TR" sz="3200" dirty="0" err="1">
                <a:latin typeface="+mn-lt"/>
              </a:rPr>
              <a:t>Aşçıcı</a:t>
            </a:r>
            <a:r>
              <a:rPr lang="tr-TR" sz="3200" dirty="0">
                <a:latin typeface="+mn-lt"/>
              </a:rPr>
              <a:t> (Chef de </a:t>
            </a:r>
            <a:r>
              <a:rPr lang="tr-TR" sz="3200" dirty="0" err="1">
                <a:latin typeface="+mn-lt"/>
              </a:rPr>
              <a:t>Garde</a:t>
            </a:r>
            <a:r>
              <a:rPr lang="tr-TR" sz="3200" dirty="0">
                <a:latin typeface="+mn-lt"/>
              </a:rPr>
              <a:t>): Aşçıbaşı veya aşçıbaşı yardımcısının mutfakta bulunmadığı gece vardiyalarında görev yapar ve görev süresi de genellikle mesai saatinin bitimine yakın bir saatte başlar ve gece boyunca devam eder. </a:t>
            </a:r>
          </a:p>
        </p:txBody>
      </p:sp>
    </p:spTree>
    <p:extLst>
      <p:ext uri="{BB962C8B-B14F-4D97-AF65-F5344CB8AC3E}">
        <p14:creationId xmlns:p14="http://schemas.microsoft.com/office/powerpoint/2010/main" val="29725829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lstStyle/>
          <a:p>
            <a:pPr algn="just"/>
            <a:r>
              <a:rPr lang="tr-TR" sz="3200" dirty="0">
                <a:latin typeface="+mn-lt"/>
              </a:rPr>
              <a:t>Yedek Aşçı (Chef </a:t>
            </a:r>
            <a:r>
              <a:rPr lang="tr-TR" sz="3200" dirty="0" err="1">
                <a:latin typeface="+mn-lt"/>
              </a:rPr>
              <a:t>Tournat</a:t>
            </a:r>
            <a:r>
              <a:rPr lang="tr-TR" sz="3200" dirty="0">
                <a:latin typeface="+mn-lt"/>
              </a:rPr>
              <a:t>): Mutfakta haftalık yada yıllık izinlerini kullanan veya hastalık ve bu gibi nedenlerle çalışamayan aşçıların yerine görev yapan aşçılardır. Mutfaktaki tüm bölümlerde kendisini yetiştirmiş biri olmalıdır. </a:t>
            </a:r>
          </a:p>
        </p:txBody>
      </p:sp>
    </p:spTree>
    <p:extLst>
      <p:ext uri="{BB962C8B-B14F-4D97-AF65-F5344CB8AC3E}">
        <p14:creationId xmlns:p14="http://schemas.microsoft.com/office/powerpoint/2010/main" val="868169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lstStyle/>
          <a:p>
            <a:pPr algn="just"/>
            <a:r>
              <a:rPr lang="tr-TR" sz="3200" dirty="0">
                <a:latin typeface="+mn-lt"/>
              </a:rPr>
              <a:t>Diyet Aşçısı (Chef </a:t>
            </a:r>
            <a:r>
              <a:rPr lang="tr-TR" sz="3200" dirty="0" err="1">
                <a:latin typeface="+mn-lt"/>
              </a:rPr>
              <a:t>Regimier</a:t>
            </a:r>
            <a:r>
              <a:rPr lang="tr-TR" sz="3200" dirty="0">
                <a:latin typeface="+mn-lt"/>
              </a:rPr>
              <a:t>): Diyet yemeklerinin hazırlanması ve pişirilmesinden sorumlu olan bir aşçıdır. Bir beslenme uzmanı kadar bilgili olmalıdır. </a:t>
            </a:r>
          </a:p>
          <a:p>
            <a:pPr algn="just"/>
            <a:endParaRPr lang="tr-TR" sz="3200" dirty="0">
              <a:latin typeface="+mn-lt"/>
            </a:endParaRPr>
          </a:p>
        </p:txBody>
      </p:sp>
    </p:spTree>
    <p:extLst>
      <p:ext uri="{BB962C8B-B14F-4D97-AF65-F5344CB8AC3E}">
        <p14:creationId xmlns:p14="http://schemas.microsoft.com/office/powerpoint/2010/main" val="2911175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72663" y="939929"/>
            <a:ext cx="4833423" cy="1303867"/>
          </a:xfrm>
        </p:spPr>
        <p:txBody>
          <a:bodyPr/>
          <a:lstStyle/>
          <a:p>
            <a:r>
              <a:rPr lang="tr-TR" sz="3200" b="1" dirty="0">
                <a:latin typeface="+mn-lt"/>
              </a:rPr>
              <a:t>Çorba </a:t>
            </a:r>
            <a:r>
              <a:rPr lang="tr-TR" sz="3200" b="1" dirty="0" smtClean="0">
                <a:latin typeface="+mn-lt"/>
              </a:rPr>
              <a:t>Aşçısı</a:t>
            </a:r>
            <a:br>
              <a:rPr lang="tr-TR" sz="3200" b="1" dirty="0" smtClean="0">
                <a:latin typeface="+mn-lt"/>
              </a:rPr>
            </a:br>
            <a:r>
              <a:rPr lang="tr-TR" sz="3200" b="1" dirty="0" smtClean="0">
                <a:latin typeface="+mn-lt"/>
              </a:rPr>
              <a:t> </a:t>
            </a:r>
            <a:r>
              <a:rPr lang="tr-TR" sz="3200" b="1" dirty="0">
                <a:latin typeface="+mn-lt"/>
              </a:rPr>
              <a:t>(</a:t>
            </a:r>
            <a:r>
              <a:rPr lang="tr-TR" sz="3200" b="1" dirty="0" err="1">
                <a:latin typeface="+mn-lt"/>
              </a:rPr>
              <a:t>Chef</a:t>
            </a:r>
            <a:r>
              <a:rPr lang="tr-TR" sz="3200" b="1" dirty="0">
                <a:latin typeface="+mn-lt"/>
              </a:rPr>
              <a:t> </a:t>
            </a:r>
            <a:r>
              <a:rPr lang="tr-TR" sz="3200" b="1" dirty="0" err="1">
                <a:latin typeface="+mn-lt"/>
              </a:rPr>
              <a:t>Potager</a:t>
            </a:r>
            <a:r>
              <a:rPr lang="tr-TR" sz="3200" b="1" dirty="0">
                <a:latin typeface="+mn-lt"/>
              </a:rPr>
              <a:t>): </a:t>
            </a:r>
          </a:p>
        </p:txBody>
      </p:sp>
      <p:sp>
        <p:nvSpPr>
          <p:cNvPr id="3" name="İçerik Yer Tutucusu 2"/>
          <p:cNvSpPr>
            <a:spLocks noGrp="1"/>
          </p:cNvSpPr>
          <p:nvPr>
            <p:ph idx="1"/>
          </p:nvPr>
        </p:nvSpPr>
        <p:spPr>
          <a:xfrm>
            <a:off x="694006" y="4698608"/>
            <a:ext cx="10803987" cy="1697763"/>
          </a:xfrm>
        </p:spPr>
        <p:txBody>
          <a:bodyPr>
            <a:normAutofit fontScale="92500"/>
          </a:bodyPr>
          <a:lstStyle/>
          <a:p>
            <a:pPr algn="just"/>
            <a:r>
              <a:rPr lang="tr-TR" sz="3200" dirty="0" smtClean="0">
                <a:latin typeface="+mn-lt"/>
              </a:rPr>
              <a:t>Her </a:t>
            </a:r>
            <a:r>
              <a:rPr lang="tr-TR" sz="3200" dirty="0">
                <a:latin typeface="+mn-lt"/>
              </a:rPr>
              <a:t>türlü çorbanın hazırlanmasından sorumlu olan aşçıdır. Ayrıca et sularının hazırlanması görevi de bu aşçıdadır. Bu aşçının olmadığı durumlarda sebze aşçısı çorba hazırlama görevini üstlenir.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294" y="489877"/>
            <a:ext cx="6124761" cy="4087527"/>
          </a:xfrm>
          <a:prstGeom prst="rect">
            <a:avLst/>
          </a:prstGeom>
        </p:spPr>
      </p:pic>
    </p:spTree>
    <p:extLst>
      <p:ext uri="{BB962C8B-B14F-4D97-AF65-F5344CB8AC3E}">
        <p14:creationId xmlns:p14="http://schemas.microsoft.com/office/powerpoint/2010/main" val="4044431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normAutofit/>
          </a:bodyPr>
          <a:lstStyle/>
          <a:p>
            <a:pPr algn="just"/>
            <a:r>
              <a:rPr lang="tr-TR" sz="3200" dirty="0">
                <a:latin typeface="+mn-lt"/>
              </a:rPr>
              <a:t>Soğuk Mutfak Aşçısı (</a:t>
            </a:r>
            <a:r>
              <a:rPr lang="tr-TR" sz="3200" dirty="0" err="1">
                <a:latin typeface="+mn-lt"/>
              </a:rPr>
              <a:t>Chef</a:t>
            </a:r>
            <a:r>
              <a:rPr lang="tr-TR" sz="3200" dirty="0">
                <a:latin typeface="+mn-lt"/>
              </a:rPr>
              <a:t> </a:t>
            </a:r>
            <a:r>
              <a:rPr lang="tr-TR" sz="3200" dirty="0" err="1" smtClean="0">
                <a:latin typeface="+mn-lt"/>
              </a:rPr>
              <a:t>Garde</a:t>
            </a:r>
            <a:r>
              <a:rPr lang="tr-TR" sz="3200" dirty="0" smtClean="0">
                <a:latin typeface="+mn-lt"/>
              </a:rPr>
              <a:t> </a:t>
            </a:r>
            <a:r>
              <a:rPr lang="tr-TR" sz="3200" dirty="0" err="1">
                <a:latin typeface="+mn-lt"/>
              </a:rPr>
              <a:t>Manger</a:t>
            </a:r>
            <a:r>
              <a:rPr lang="tr-TR" sz="3200" dirty="0">
                <a:latin typeface="+mn-lt"/>
              </a:rPr>
              <a:t>): Mutfakta kullanılan tüm soğuk sosların, salata ve mezelerin hazırlanmasından sorumludur. Soğuk büfenin hazırlanmasında ve servise sunulmasında tek sorumlu kişidir. </a:t>
            </a:r>
            <a:r>
              <a:rPr lang="tr-TR" sz="3200" dirty="0" smtClean="0">
                <a:latin typeface="+mn-lt"/>
              </a:rPr>
              <a:t>büfe </a:t>
            </a:r>
            <a:r>
              <a:rPr lang="tr-TR" sz="3200" dirty="0">
                <a:latin typeface="+mn-lt"/>
              </a:rPr>
              <a:t>için yağdan, şekerden ve buzdan heykeller, sebze ve meyvelerden süsleme malzemeleri yapar. </a:t>
            </a:r>
          </a:p>
        </p:txBody>
      </p:sp>
    </p:spTree>
    <p:extLst>
      <p:ext uri="{BB962C8B-B14F-4D97-AF65-F5344CB8AC3E}">
        <p14:creationId xmlns:p14="http://schemas.microsoft.com/office/powerpoint/2010/main" val="3471060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704557" y="4825218"/>
            <a:ext cx="10816883" cy="1448973"/>
          </a:xfrm>
        </p:spPr>
        <p:txBody>
          <a:bodyPr>
            <a:normAutofit/>
          </a:bodyPr>
          <a:lstStyle/>
          <a:p>
            <a:pPr marL="0" indent="0">
              <a:buNone/>
            </a:pPr>
            <a:r>
              <a:rPr lang="tr-TR" sz="2800" dirty="0" smtClean="0"/>
              <a:t>Meze </a:t>
            </a:r>
            <a:r>
              <a:rPr lang="tr-TR" sz="2800" dirty="0"/>
              <a:t>Aşçısı (</a:t>
            </a:r>
            <a:r>
              <a:rPr lang="tr-TR" sz="2800" dirty="0" err="1"/>
              <a:t>Chef</a:t>
            </a:r>
            <a:r>
              <a:rPr lang="tr-TR" sz="2800" dirty="0"/>
              <a:t> </a:t>
            </a:r>
            <a:r>
              <a:rPr lang="tr-TR" sz="2800" dirty="0" err="1"/>
              <a:t>Horse</a:t>
            </a:r>
            <a:r>
              <a:rPr lang="tr-TR" sz="2800" dirty="0"/>
              <a:t> </a:t>
            </a:r>
            <a:r>
              <a:rPr lang="tr-TR" sz="2800" dirty="0" err="1"/>
              <a:t>D’ouvrier</a:t>
            </a:r>
            <a:r>
              <a:rPr lang="tr-TR" sz="2800" dirty="0"/>
              <a:t>): Her türlü meze, kanepe, sandviç, salata gibi soğuk yemeklerin hazırlanmasından ve bu yemeklerin servise çıkmadan önce süslenmesinden sorumludur.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22" y="456458"/>
            <a:ext cx="5463640" cy="368557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663" y="456458"/>
            <a:ext cx="5780316" cy="3682152"/>
          </a:xfrm>
          <a:prstGeom prst="rect">
            <a:avLst/>
          </a:prstGeom>
        </p:spPr>
      </p:pic>
    </p:spTree>
    <p:extLst>
      <p:ext uri="{BB962C8B-B14F-4D97-AF65-F5344CB8AC3E}">
        <p14:creationId xmlns:p14="http://schemas.microsoft.com/office/powerpoint/2010/main" val="177422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30384" y="637748"/>
            <a:ext cx="3312224" cy="1303867"/>
          </a:xfrm>
        </p:spPr>
        <p:txBody>
          <a:bodyPr/>
          <a:lstStyle/>
          <a:p>
            <a:r>
              <a:rPr lang="tr-TR" sz="3200" dirty="0">
                <a:latin typeface="+mn-lt"/>
              </a:rPr>
              <a:t>Balık Aşçısı </a:t>
            </a:r>
            <a:r>
              <a:rPr lang="tr-TR" sz="3200" dirty="0" smtClean="0">
                <a:latin typeface="+mn-lt"/>
              </a:rPr>
              <a:t/>
            </a:r>
            <a:br>
              <a:rPr lang="tr-TR" sz="3200" dirty="0" smtClean="0">
                <a:latin typeface="+mn-lt"/>
              </a:rPr>
            </a:br>
            <a:r>
              <a:rPr lang="tr-TR" sz="3200" dirty="0" smtClean="0">
                <a:latin typeface="+mn-lt"/>
              </a:rPr>
              <a:t>(</a:t>
            </a:r>
            <a:r>
              <a:rPr lang="tr-TR" sz="3200" dirty="0" err="1">
                <a:latin typeface="+mn-lt"/>
              </a:rPr>
              <a:t>Chef</a:t>
            </a:r>
            <a:r>
              <a:rPr lang="tr-TR" sz="3200" dirty="0">
                <a:latin typeface="+mn-lt"/>
              </a:rPr>
              <a:t> </a:t>
            </a:r>
            <a:r>
              <a:rPr lang="tr-TR" sz="3200" dirty="0" err="1">
                <a:latin typeface="+mn-lt"/>
              </a:rPr>
              <a:t>Poissonier</a:t>
            </a:r>
            <a:r>
              <a:rPr lang="tr-TR" sz="3200" dirty="0">
                <a:latin typeface="+mn-lt"/>
              </a:rPr>
              <a:t>): </a:t>
            </a:r>
          </a:p>
        </p:txBody>
      </p:sp>
      <p:sp>
        <p:nvSpPr>
          <p:cNvPr id="3" name="İçerik Yer Tutucusu 2"/>
          <p:cNvSpPr>
            <a:spLocks noGrp="1"/>
          </p:cNvSpPr>
          <p:nvPr>
            <p:ph idx="1"/>
          </p:nvPr>
        </p:nvSpPr>
        <p:spPr>
          <a:xfrm>
            <a:off x="486888" y="4952010"/>
            <a:ext cx="11234057" cy="1389413"/>
          </a:xfrm>
        </p:spPr>
        <p:txBody>
          <a:bodyPr>
            <a:normAutofit fontScale="77500" lnSpcReduction="20000"/>
          </a:bodyPr>
          <a:lstStyle/>
          <a:p>
            <a:pPr algn="just"/>
            <a:r>
              <a:rPr lang="tr-TR" sz="3200" dirty="0" smtClean="0">
                <a:latin typeface="+mn-lt"/>
              </a:rPr>
              <a:t>Her </a:t>
            </a:r>
            <a:r>
              <a:rPr lang="tr-TR" sz="3200" dirty="0">
                <a:latin typeface="+mn-lt"/>
              </a:rPr>
              <a:t>türlü balık ve deniz ürünlerinin temizlenmesi, </a:t>
            </a:r>
            <a:r>
              <a:rPr lang="tr-TR" sz="3200" dirty="0" err="1">
                <a:latin typeface="+mn-lt"/>
              </a:rPr>
              <a:t>porsiyonlanması</a:t>
            </a:r>
            <a:r>
              <a:rPr lang="tr-TR" sz="3200" dirty="0">
                <a:latin typeface="+mn-lt"/>
              </a:rPr>
              <a:t> ve pişirilmesinden sorumludur. Balıkların satın alınması, teslim alınması, depolanması ve hazırlanması büyük bir özen gerektirmektedir. Balık suları ve balık suyundan elde edilen sosların hazırlanması da bu aşçının görevidir. </a:t>
            </a:r>
          </a:p>
          <a:p>
            <a:pPr algn="just"/>
            <a:endParaRPr lang="tr-TR" sz="3200" dirty="0">
              <a:latin typeface="+mn-l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333" y="0"/>
            <a:ext cx="3987017" cy="4678878"/>
          </a:xfrm>
          <a:prstGeom prst="rect">
            <a:avLst/>
          </a:prstGeom>
        </p:spPr>
      </p:pic>
    </p:spTree>
    <p:extLst>
      <p:ext uri="{BB962C8B-B14F-4D97-AF65-F5344CB8AC3E}">
        <p14:creationId xmlns:p14="http://schemas.microsoft.com/office/powerpoint/2010/main" val="3430133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2" y="982132"/>
            <a:ext cx="3217221" cy="1303867"/>
          </a:xfrm>
        </p:spPr>
        <p:txBody>
          <a:bodyPr/>
          <a:lstStyle/>
          <a:p>
            <a:pPr algn="just"/>
            <a:r>
              <a:rPr lang="tr-TR" sz="3200" dirty="0">
                <a:latin typeface="+mn-lt"/>
              </a:rPr>
              <a:t>Kasap </a:t>
            </a:r>
            <a:r>
              <a:rPr lang="tr-TR" sz="3200" dirty="0" smtClean="0">
                <a:latin typeface="+mn-lt"/>
              </a:rPr>
              <a:t/>
            </a:r>
            <a:br>
              <a:rPr lang="tr-TR" sz="3200" dirty="0" smtClean="0">
                <a:latin typeface="+mn-lt"/>
              </a:rPr>
            </a:br>
            <a:r>
              <a:rPr lang="tr-TR" sz="3200" dirty="0" smtClean="0">
                <a:latin typeface="+mn-lt"/>
              </a:rPr>
              <a:t>(</a:t>
            </a:r>
            <a:r>
              <a:rPr lang="tr-TR" sz="3200" dirty="0" err="1">
                <a:latin typeface="+mn-lt"/>
              </a:rPr>
              <a:t>Chef</a:t>
            </a:r>
            <a:r>
              <a:rPr lang="tr-TR" sz="3200" dirty="0">
                <a:latin typeface="+mn-lt"/>
              </a:rPr>
              <a:t> Boucher): </a:t>
            </a:r>
          </a:p>
        </p:txBody>
      </p:sp>
      <p:sp>
        <p:nvSpPr>
          <p:cNvPr id="3" name="İçerik Yer Tutucusu 2"/>
          <p:cNvSpPr>
            <a:spLocks noGrp="1"/>
          </p:cNvSpPr>
          <p:nvPr>
            <p:ph idx="1"/>
          </p:nvPr>
        </p:nvSpPr>
        <p:spPr>
          <a:xfrm>
            <a:off x="463138" y="4702629"/>
            <a:ext cx="10433459" cy="1543792"/>
          </a:xfrm>
        </p:spPr>
        <p:txBody>
          <a:bodyPr>
            <a:normAutofit/>
          </a:bodyPr>
          <a:lstStyle/>
          <a:p>
            <a:pPr algn="just"/>
            <a:r>
              <a:rPr lang="tr-TR" dirty="0" smtClean="0">
                <a:latin typeface="+mn-lt"/>
              </a:rPr>
              <a:t>Tüm </a:t>
            </a:r>
            <a:r>
              <a:rPr lang="tr-TR" dirty="0">
                <a:latin typeface="+mn-lt"/>
              </a:rPr>
              <a:t>büyük ve küçük baş hayvanlar ile av ve kümes hayvanlarının parçalanmasından sorumludur. Etlerin temizlenmesi ve parçalanması işlemini mutfak bölümlerinden gelen talepler doğrultusunda yapar ve hazırladığı etleri ilgili bölümlere dağıtır. </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861" y="463177"/>
            <a:ext cx="6534912" cy="4340352"/>
          </a:xfrm>
          <a:prstGeom prst="rect">
            <a:avLst/>
          </a:prstGeom>
        </p:spPr>
      </p:pic>
    </p:spTree>
    <p:extLst>
      <p:ext uri="{BB962C8B-B14F-4D97-AF65-F5344CB8AC3E}">
        <p14:creationId xmlns:p14="http://schemas.microsoft.com/office/powerpoint/2010/main" val="2935542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98274" y="2557463"/>
            <a:ext cx="4995452" cy="3317875"/>
          </a:xfrm>
        </p:spPr>
      </p:pic>
    </p:spTree>
    <p:extLst>
      <p:ext uri="{BB962C8B-B14F-4D97-AF65-F5344CB8AC3E}">
        <p14:creationId xmlns:p14="http://schemas.microsoft.com/office/powerpoint/2010/main" val="224260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lstStyle/>
          <a:p>
            <a:pPr lvl="0" algn="just">
              <a:buClr>
                <a:srgbClr val="B15E28"/>
              </a:buClr>
            </a:pPr>
            <a:r>
              <a:rPr lang="tr-TR" sz="3200" dirty="0">
                <a:solidFill>
                  <a:prstClr val="black">
                    <a:lumMod val="85000"/>
                    <a:lumOff val="15000"/>
                  </a:prstClr>
                </a:solidFill>
                <a:latin typeface="+mn-lt"/>
              </a:rPr>
              <a:t>Personel Yemek Aşçısı (</a:t>
            </a:r>
            <a:r>
              <a:rPr lang="tr-TR" sz="3200" dirty="0" err="1">
                <a:solidFill>
                  <a:prstClr val="black">
                    <a:lumMod val="85000"/>
                    <a:lumOff val="15000"/>
                  </a:prstClr>
                </a:solidFill>
                <a:latin typeface="+mn-lt"/>
              </a:rPr>
              <a:t>Cuisinier</a:t>
            </a:r>
            <a:r>
              <a:rPr lang="tr-TR" sz="3200" dirty="0">
                <a:solidFill>
                  <a:prstClr val="black">
                    <a:lumMod val="85000"/>
                    <a:lumOff val="15000"/>
                  </a:prstClr>
                </a:solidFill>
                <a:latin typeface="+mn-lt"/>
              </a:rPr>
              <a:t> </a:t>
            </a:r>
            <a:r>
              <a:rPr lang="tr-TR" sz="3200" dirty="0" err="1">
                <a:solidFill>
                  <a:prstClr val="black">
                    <a:lumMod val="85000"/>
                    <a:lumOff val="15000"/>
                  </a:prstClr>
                </a:solidFill>
                <a:latin typeface="+mn-lt"/>
              </a:rPr>
              <a:t>du</a:t>
            </a:r>
            <a:r>
              <a:rPr lang="tr-TR" sz="3200" dirty="0">
                <a:solidFill>
                  <a:prstClr val="black">
                    <a:lumMod val="85000"/>
                    <a:lumOff val="15000"/>
                  </a:prstClr>
                </a:solidFill>
                <a:latin typeface="+mn-lt"/>
              </a:rPr>
              <a:t> Personel): Otel işletmesinde çalışanlara yemek hazırlayan kişidir. Bu kişi, genellikle ana mutfaktan ayrı bir yerde kurulu olan personel mutfağında yemek yapar. </a:t>
            </a:r>
          </a:p>
          <a:p>
            <a:pPr algn="just"/>
            <a:endParaRPr lang="tr-TR" sz="3200" dirty="0">
              <a:latin typeface="+mn-lt"/>
            </a:endParaRPr>
          </a:p>
        </p:txBody>
      </p:sp>
    </p:spTree>
    <p:extLst>
      <p:ext uri="{BB962C8B-B14F-4D97-AF65-F5344CB8AC3E}">
        <p14:creationId xmlns:p14="http://schemas.microsoft.com/office/powerpoint/2010/main" val="91456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just"/>
            <a:endParaRPr lang="tr-TR" sz="3200">
              <a:latin typeface="+mn-lt"/>
            </a:endParaRPr>
          </a:p>
        </p:txBody>
      </p:sp>
      <p:sp>
        <p:nvSpPr>
          <p:cNvPr id="3" name="İçerik Yer Tutucusu 2"/>
          <p:cNvSpPr>
            <a:spLocks noGrp="1"/>
          </p:cNvSpPr>
          <p:nvPr>
            <p:ph idx="1"/>
          </p:nvPr>
        </p:nvSpPr>
        <p:spPr/>
        <p:txBody>
          <a:bodyPr/>
          <a:lstStyle/>
          <a:p>
            <a:pPr algn="just"/>
            <a:r>
              <a:rPr lang="tr-TR" sz="3200" dirty="0">
                <a:latin typeface="+mn-lt"/>
              </a:rPr>
              <a:t>Kahvaltı Aşçısı (</a:t>
            </a:r>
            <a:r>
              <a:rPr lang="tr-TR" sz="3200" dirty="0" err="1">
                <a:latin typeface="+mn-lt"/>
              </a:rPr>
              <a:t>Cuisinier</a:t>
            </a:r>
            <a:r>
              <a:rPr lang="tr-TR" sz="3200" dirty="0">
                <a:latin typeface="+mn-lt"/>
              </a:rPr>
              <a:t> </a:t>
            </a:r>
            <a:r>
              <a:rPr lang="tr-TR" sz="3200" dirty="0" err="1">
                <a:latin typeface="+mn-lt"/>
              </a:rPr>
              <a:t>du</a:t>
            </a:r>
            <a:r>
              <a:rPr lang="tr-TR" sz="3200" dirty="0">
                <a:latin typeface="+mn-lt"/>
              </a:rPr>
              <a:t> </a:t>
            </a:r>
            <a:r>
              <a:rPr lang="tr-TR" sz="3200" dirty="0" err="1">
                <a:latin typeface="+mn-lt"/>
              </a:rPr>
              <a:t>Dejeneur</a:t>
            </a:r>
            <a:r>
              <a:rPr lang="tr-TR" sz="3200" dirty="0">
                <a:latin typeface="+mn-lt"/>
              </a:rPr>
              <a:t>): Sabah kahvaltısının hazırlığından sorumlu olan aşçıdır. Meyve sularının sıkılması, meyvelerin hazırlanması, reçel ve marmelatların hazırlanması, yumurtaların pişirilmesi, et ürünlerinin hazırlanması ve kahvaltı büfesine çıkarılması belli başlı görevleridir. </a:t>
            </a:r>
          </a:p>
          <a:p>
            <a:pPr algn="just"/>
            <a:endParaRPr lang="tr-TR" sz="3200" dirty="0">
              <a:latin typeface="+mn-lt"/>
            </a:endParaRPr>
          </a:p>
        </p:txBody>
      </p:sp>
    </p:spTree>
    <p:extLst>
      <p:ext uri="{BB962C8B-B14F-4D97-AF65-F5344CB8AC3E}">
        <p14:creationId xmlns:p14="http://schemas.microsoft.com/office/powerpoint/2010/main" val="236441027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3.xml><?xml version="1.0" encoding="utf-8"?>
<a:theme xmlns:a="http://schemas.openxmlformats.org/drawingml/2006/main" name="1_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436</Words>
  <Application>Microsoft Office PowerPoint</Application>
  <PresentationFormat>Geniş ekran</PresentationFormat>
  <Paragraphs>16</Paragraphs>
  <Slides>13</Slides>
  <Notes>1</Notes>
  <HiddenSlides>0</HiddenSlides>
  <MMClips>0</MMClips>
  <ScaleCrop>false</ScaleCrop>
  <HeadingPairs>
    <vt:vector size="6" baseType="variant">
      <vt:variant>
        <vt:lpstr>Kullanılan Yazı Tipleri</vt:lpstr>
      </vt:variant>
      <vt:variant>
        <vt:i4>4</vt:i4>
      </vt:variant>
      <vt:variant>
        <vt:lpstr>Tema</vt:lpstr>
      </vt:variant>
      <vt:variant>
        <vt:i4>3</vt:i4>
      </vt:variant>
      <vt:variant>
        <vt:lpstr>Slayt Başlıkları</vt:lpstr>
      </vt:variant>
      <vt:variant>
        <vt:i4>13</vt:i4>
      </vt:variant>
    </vt:vector>
  </HeadingPairs>
  <TitlesOfParts>
    <vt:vector size="20" baseType="lpstr">
      <vt:lpstr>Arial</vt:lpstr>
      <vt:lpstr>Calibri</vt:lpstr>
      <vt:lpstr>Calibri Light</vt:lpstr>
      <vt:lpstr>Garamond</vt:lpstr>
      <vt:lpstr>Office Teması</vt:lpstr>
      <vt:lpstr>Organik</vt:lpstr>
      <vt:lpstr>1_Organik</vt:lpstr>
      <vt:lpstr>Mutfak Hizmetleri Yönetimi</vt:lpstr>
      <vt:lpstr>Çorba Aşçısı  (Chef Potager): </vt:lpstr>
      <vt:lpstr>PowerPoint Sunusu</vt:lpstr>
      <vt:lpstr>PowerPoint Sunusu</vt:lpstr>
      <vt:lpstr>Balık Aşçısı  (Chef Poissonier): </vt:lpstr>
      <vt:lpstr>Kasap  (Chef Boucher): </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Mutfak Hizmetleri Yönetimi</dc:title>
  <dc:creator>emir üner</dc:creator>
  <cp:lastModifiedBy>emir üner</cp:lastModifiedBy>
  <cp:revision>8</cp:revision>
  <dcterms:created xsi:type="dcterms:W3CDTF">2017-10-29T15:18:22Z</dcterms:created>
  <dcterms:modified xsi:type="dcterms:W3CDTF">2017-10-29T15:24:22Z</dcterms:modified>
</cp:coreProperties>
</file>