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21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332353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40926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34111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08991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5922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6DFC91E-67F0-4EA2-BBD4-8571E6ED2344}"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985438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6DFC91E-67F0-4EA2-BBD4-8571E6ED2344}"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82576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DFC91E-67F0-4EA2-BBD4-8571E6ED2344}"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82482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21444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32713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FC91E-67F0-4EA2-BBD4-8571E6ED2344}"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C2F69-8B49-487C-B0B4-A7A74796CDC7}" type="slidenum">
              <a:rPr lang="tr-TR" smtClean="0"/>
              <a:t>‹#›</a:t>
            </a:fld>
            <a:endParaRPr lang="tr-TR"/>
          </a:p>
        </p:txBody>
      </p:sp>
    </p:spTree>
    <p:extLst>
      <p:ext uri="{BB962C8B-B14F-4D97-AF65-F5344CB8AC3E}">
        <p14:creationId xmlns:p14="http://schemas.microsoft.com/office/powerpoint/2010/main" val="306119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7855" y="845127"/>
            <a:ext cx="9144000" cy="3246727"/>
          </a:xfrm>
        </p:spPr>
        <p:txBody>
          <a:bodyPr>
            <a:normAutofit/>
          </a:bodyPr>
          <a:lstStyle/>
          <a:p>
            <a:r>
              <a:rPr lang="tr-TR" sz="4000" b="1" dirty="0" smtClean="0"/>
              <a:t>ÖDE5024</a:t>
            </a:r>
            <a:br>
              <a:rPr lang="tr-TR" sz="4000" b="1" dirty="0" smtClean="0"/>
            </a:br>
            <a:r>
              <a:rPr lang="tr-TR" sz="4000" b="1" dirty="0" smtClean="0"/>
              <a:t>DAVRANIŞ BİLİMLERİNDE İSTATİSTİK</a:t>
            </a:r>
            <a:br>
              <a:rPr lang="tr-TR" sz="4000" b="1" dirty="0" smtClean="0"/>
            </a:br>
            <a:r>
              <a:rPr lang="tr-TR" sz="4000" b="1" dirty="0" smtClean="0"/>
              <a:t/>
            </a:r>
            <a:br>
              <a:rPr lang="tr-TR" sz="4000" b="1" dirty="0" smtClean="0"/>
            </a:br>
            <a:r>
              <a:rPr lang="tr-TR" sz="4000" b="1" dirty="0" smtClean="0"/>
              <a:t>Yüksek Lisans</a:t>
            </a:r>
            <a:endParaRPr lang="tr-TR" sz="4000" b="1" dirty="0"/>
          </a:p>
        </p:txBody>
      </p:sp>
      <p:sp>
        <p:nvSpPr>
          <p:cNvPr id="3" name="Alt Başlık 2"/>
          <p:cNvSpPr>
            <a:spLocks noGrp="1"/>
          </p:cNvSpPr>
          <p:nvPr>
            <p:ph type="subTitle" idx="1"/>
          </p:nvPr>
        </p:nvSpPr>
        <p:spPr>
          <a:xfrm>
            <a:off x="1427018" y="4391747"/>
            <a:ext cx="9144000" cy="1655762"/>
          </a:xfrm>
        </p:spPr>
        <p:txBody>
          <a:bodyPr/>
          <a:lstStyle/>
          <a:p>
            <a:r>
              <a:rPr lang="tr-TR" b="1" dirty="0" smtClean="0"/>
              <a:t>Doç. Dr. ÖMAY ÇOKLUK BÖKEOĞLU</a:t>
            </a:r>
            <a:endParaRPr lang="tr-TR" b="1" dirty="0"/>
          </a:p>
        </p:txBody>
      </p:sp>
    </p:spTree>
    <p:extLst>
      <p:ext uri="{BB962C8B-B14F-4D97-AF65-F5344CB8AC3E}">
        <p14:creationId xmlns:p14="http://schemas.microsoft.com/office/powerpoint/2010/main" val="361562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İkiden Fazla Ortalamanın Karşılaştırılmasına Yönelik Parametrik Teknikler: </a:t>
            </a:r>
            <a:r>
              <a:rPr lang="tr-TR" sz="2800" b="1" dirty="0" smtClean="0"/>
              <a:t>Bağımlı / İlişkili Ölçümler için </a:t>
            </a:r>
            <a:r>
              <a:rPr lang="tr-TR" sz="2800" b="1" dirty="0"/>
              <a:t>Tek Yönlü </a:t>
            </a:r>
            <a:r>
              <a:rPr lang="tr-TR" sz="2800" b="1" dirty="0" err="1"/>
              <a:t>Varyans</a:t>
            </a:r>
            <a:r>
              <a:rPr lang="tr-TR" sz="2800" b="1" dirty="0"/>
              <a:t> </a:t>
            </a:r>
            <a:r>
              <a:rPr lang="tr-TR" sz="2800" b="1" dirty="0" smtClean="0"/>
              <a:t>Analizi</a:t>
            </a:r>
            <a:endParaRPr lang="tr-TR" sz="2800" b="1" dirty="0"/>
          </a:p>
        </p:txBody>
      </p:sp>
      <p:sp>
        <p:nvSpPr>
          <p:cNvPr id="3" name="İçerik Yer Tutucusu 2"/>
          <p:cNvSpPr>
            <a:spLocks noGrp="1"/>
          </p:cNvSpPr>
          <p:nvPr>
            <p:ph idx="1"/>
          </p:nvPr>
        </p:nvSpPr>
        <p:spPr/>
        <p:txBody>
          <a:bodyPr>
            <a:normAutofit lnSpcReduction="10000"/>
          </a:bodyPr>
          <a:lstStyle/>
          <a:p>
            <a:r>
              <a:rPr lang="tr-TR" dirty="0"/>
              <a:t>Tek bir gruptan, aynı bağımlı değişkene ilişkin iki ya da daha fazla ölçüm alındığında kullanılır. </a:t>
            </a:r>
          </a:p>
          <a:p>
            <a:r>
              <a:rPr lang="tr-TR" dirty="0"/>
              <a:t>Varsayımlar Tek faktör </a:t>
            </a:r>
            <a:r>
              <a:rPr lang="tr-TR" dirty="0" err="1"/>
              <a:t>Anova</a:t>
            </a:r>
            <a:r>
              <a:rPr lang="tr-TR" dirty="0"/>
              <a:t> varsayımı ile benzerdir. Sadece Tekrarlı ölçüm desenlerinde homojenlik varsayımı “küresellik varsayımı” olarak bilinir.</a:t>
            </a:r>
          </a:p>
          <a:p>
            <a:r>
              <a:rPr lang="tr-TR" dirty="0"/>
              <a:t>Küresellik varsayımı, </a:t>
            </a:r>
            <a:r>
              <a:rPr lang="tr-TR" dirty="0" err="1"/>
              <a:t>denekiçi</a:t>
            </a:r>
            <a:r>
              <a:rPr lang="tr-TR" dirty="0"/>
              <a:t>/</a:t>
            </a:r>
            <a:r>
              <a:rPr lang="tr-TR" dirty="0" err="1"/>
              <a:t>grupiçi</a:t>
            </a:r>
            <a:r>
              <a:rPr lang="tr-TR" dirty="0"/>
              <a:t> faktörün herhangi iki düzeyi için hesaplanan fark puanlarının evrendeki </a:t>
            </a:r>
            <a:r>
              <a:rPr lang="tr-TR" dirty="0" err="1"/>
              <a:t>varyanslarının</a:t>
            </a:r>
            <a:r>
              <a:rPr lang="tr-TR" dirty="0"/>
              <a:t> eşit olduğu varsayımıdır ve </a:t>
            </a:r>
            <a:r>
              <a:rPr lang="tr-TR" dirty="0" err="1"/>
              <a:t>Mauchly</a:t>
            </a:r>
            <a:r>
              <a:rPr lang="tr-TR" dirty="0"/>
              <a:t> Testi, Box Testi vb. bazı testler kullanılarak test edilebilir. </a:t>
            </a:r>
          </a:p>
          <a:p>
            <a:r>
              <a:rPr lang="tr-TR" dirty="0"/>
              <a:t>Küresellik varsayımı  </a:t>
            </a:r>
            <a:r>
              <a:rPr lang="tr-TR" dirty="0">
                <a:solidFill>
                  <a:srgbClr val="FF0000"/>
                </a:solidFill>
              </a:rPr>
              <a:t>üç ve daha fazla </a:t>
            </a:r>
            <a:r>
              <a:rPr lang="tr-TR" dirty="0"/>
              <a:t>tekrarlı ölçüm olduğunda hesaplanır. </a:t>
            </a:r>
          </a:p>
          <a:p>
            <a:pPr marL="457200" lvl="1" indent="0">
              <a:buNone/>
            </a:pPr>
            <a:endParaRPr lang="tr-TR" dirty="0"/>
          </a:p>
        </p:txBody>
      </p:sp>
    </p:spTree>
    <p:extLst>
      <p:ext uri="{BB962C8B-B14F-4D97-AF65-F5344CB8AC3E}">
        <p14:creationId xmlns:p14="http://schemas.microsoft.com/office/powerpoint/2010/main" val="2898350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Bağımlı / İlişkili Ölçümler için Tek Yönlü </a:t>
            </a:r>
            <a:r>
              <a:rPr lang="tr-TR" sz="3600" b="1" dirty="0" err="1"/>
              <a:t>Varyans</a:t>
            </a:r>
            <a:r>
              <a:rPr lang="tr-TR" sz="3600" b="1" dirty="0"/>
              <a:t> Analizi</a:t>
            </a:r>
            <a:endParaRPr lang="tr-TR" sz="3600" dirty="0"/>
          </a:p>
        </p:txBody>
      </p:sp>
      <p:sp>
        <p:nvSpPr>
          <p:cNvPr id="3" name="İçerik Yer Tutucusu 2"/>
          <p:cNvSpPr>
            <a:spLocks noGrp="1"/>
          </p:cNvSpPr>
          <p:nvPr>
            <p:ph idx="1"/>
          </p:nvPr>
        </p:nvSpPr>
        <p:spPr/>
        <p:txBody>
          <a:bodyPr>
            <a:normAutofit fontScale="92500"/>
          </a:bodyPr>
          <a:lstStyle/>
          <a:p>
            <a:pPr marL="0" indent="0">
              <a:buNone/>
            </a:pPr>
            <a:r>
              <a:rPr lang="tr-TR" dirty="0"/>
              <a:t>İlişkili ölçümler için </a:t>
            </a:r>
            <a:r>
              <a:rPr lang="tr-TR" dirty="0" err="1"/>
              <a:t>ANOVA’nın</a:t>
            </a:r>
            <a:r>
              <a:rPr lang="tr-TR" dirty="0"/>
              <a:t> başlıca varsayımları şunlardır:</a:t>
            </a:r>
          </a:p>
          <a:p>
            <a:pPr lvl="0"/>
            <a:r>
              <a:rPr lang="tr-TR" dirty="0"/>
              <a:t>Bağımlı değişken en az aralık ölçeğinde ve süreklidir.</a:t>
            </a:r>
          </a:p>
          <a:p>
            <a:pPr lvl="0"/>
            <a:r>
              <a:rPr lang="tr-TR" dirty="0"/>
              <a:t>Bağımlı değişkene ait puanlar, </a:t>
            </a:r>
            <a:r>
              <a:rPr lang="tr-TR" dirty="0" err="1"/>
              <a:t>gruplariçi</a:t>
            </a:r>
            <a:r>
              <a:rPr lang="tr-TR" dirty="0"/>
              <a:t> faktörünün her bir düzeyi için evrende normal bir dağılım gösterir. </a:t>
            </a:r>
          </a:p>
          <a:p>
            <a:pPr lvl="0"/>
            <a:r>
              <a:rPr lang="tr-TR" dirty="0"/>
              <a:t>Fark puanları evrende çok değişkenli normal bir dağılım gösterir.</a:t>
            </a:r>
          </a:p>
          <a:p>
            <a:pPr lvl="0"/>
            <a:r>
              <a:rPr lang="tr-TR" dirty="0" err="1"/>
              <a:t>Gruplariçi</a:t>
            </a:r>
            <a:r>
              <a:rPr lang="tr-TR" dirty="0"/>
              <a:t> faktörün her hangi iki düzeyi için hesaplanan fark puanlarının evrendeki </a:t>
            </a:r>
            <a:r>
              <a:rPr lang="tr-TR" dirty="0" err="1"/>
              <a:t>varyansları</a:t>
            </a:r>
            <a:r>
              <a:rPr lang="tr-TR" dirty="0"/>
              <a:t> eşittir (</a:t>
            </a:r>
            <a:r>
              <a:rPr lang="tr-TR" dirty="0" err="1"/>
              <a:t>sphericity</a:t>
            </a:r>
            <a:r>
              <a:rPr lang="tr-TR" dirty="0"/>
              <a:t> varsayımı). Bu varsayım, tekrarlı ölçüm sayısının üç ya da daha fazla olduğu durumlar için anlamlıdır.</a:t>
            </a:r>
          </a:p>
          <a:p>
            <a:pPr lvl="0"/>
            <a:r>
              <a:rPr lang="tr-TR" dirty="0"/>
              <a:t>Bir denek için hesaplanan fark puanı, diğer denekler için hesaplanan fark puanlarından bağımsızdır.</a:t>
            </a:r>
          </a:p>
          <a:p>
            <a:endParaRPr lang="tr-TR" dirty="0"/>
          </a:p>
        </p:txBody>
      </p:sp>
    </p:spTree>
    <p:extLst>
      <p:ext uri="{BB962C8B-B14F-4D97-AF65-F5344CB8AC3E}">
        <p14:creationId xmlns:p14="http://schemas.microsoft.com/office/powerpoint/2010/main" val="1670027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Bağımlı / İlişkili Ölçümler için Tek Yönlü </a:t>
            </a:r>
            <a:r>
              <a:rPr lang="tr-TR" sz="3600" b="1" dirty="0" err="1"/>
              <a:t>Varyans</a:t>
            </a:r>
            <a:r>
              <a:rPr lang="tr-TR" sz="3600" b="1" dirty="0"/>
              <a:t> Analizi</a:t>
            </a:r>
            <a:endParaRPr lang="tr-TR" sz="3600" dirty="0"/>
          </a:p>
        </p:txBody>
      </p:sp>
      <p:sp>
        <p:nvSpPr>
          <p:cNvPr id="3" name="İçerik Yer Tutucusu 2"/>
          <p:cNvSpPr>
            <a:spLocks noGrp="1"/>
          </p:cNvSpPr>
          <p:nvPr>
            <p:ph idx="1"/>
          </p:nvPr>
        </p:nvSpPr>
        <p:spPr/>
        <p:txBody>
          <a:bodyPr/>
          <a:lstStyle/>
          <a:p>
            <a:r>
              <a:rPr lang="tr-TR" dirty="0"/>
              <a:t>SPSS Uygulaması </a:t>
            </a:r>
          </a:p>
          <a:p>
            <a:r>
              <a:rPr lang="tr-TR" dirty="0"/>
              <a:t>Örnek: yeni geliştirilen bir programın çalışanların iş doyumu üzerindeki etkisinin merak edildiği bir çalışma düşünelim. Çalışanların iş doyumu </a:t>
            </a:r>
            <a:r>
              <a:rPr lang="tr-TR" dirty="0" err="1"/>
              <a:t>öntest</a:t>
            </a:r>
            <a:r>
              <a:rPr lang="tr-TR" dirty="0"/>
              <a:t> </a:t>
            </a:r>
            <a:r>
              <a:rPr lang="tr-TR" dirty="0" err="1"/>
              <a:t>sontest</a:t>
            </a:r>
            <a:r>
              <a:rPr lang="tr-TR" dirty="0"/>
              <a:t> ve izleme testleri ile ölçülsün. </a:t>
            </a:r>
          </a:p>
          <a:p>
            <a:pPr lvl="0"/>
            <a:r>
              <a:rPr lang="tr-TR" dirty="0"/>
              <a:t>“</a:t>
            </a:r>
            <a:r>
              <a:rPr lang="tr-TR" dirty="0" err="1"/>
              <a:t>Analyze</a:t>
            </a:r>
            <a:r>
              <a:rPr lang="tr-TR" dirty="0"/>
              <a:t>” dan “General </a:t>
            </a:r>
            <a:r>
              <a:rPr lang="tr-TR" dirty="0" err="1"/>
              <a:t>Linear</a:t>
            </a:r>
            <a:r>
              <a:rPr lang="tr-TR" dirty="0"/>
              <a:t> Model” ve buradan da “</a:t>
            </a:r>
            <a:r>
              <a:rPr lang="tr-TR" dirty="0" err="1"/>
              <a:t>Repeated</a:t>
            </a:r>
            <a:r>
              <a:rPr lang="tr-TR" dirty="0"/>
              <a:t> </a:t>
            </a:r>
            <a:r>
              <a:rPr lang="tr-TR" dirty="0" err="1"/>
              <a:t>Measures</a:t>
            </a:r>
            <a:r>
              <a:rPr lang="tr-TR" dirty="0"/>
              <a:t>...” komutunu tıklayın.</a:t>
            </a:r>
          </a:p>
          <a:p>
            <a:endParaRPr lang="tr-TR" dirty="0"/>
          </a:p>
        </p:txBody>
      </p:sp>
    </p:spTree>
    <p:extLst>
      <p:ext uri="{BB962C8B-B14F-4D97-AF65-F5344CB8AC3E}">
        <p14:creationId xmlns:p14="http://schemas.microsoft.com/office/powerpoint/2010/main" val="1498150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İlişkili Ölçümler için Tek Yönlü </a:t>
            </a:r>
            <a:r>
              <a:rPr lang="tr-TR" b="1" dirty="0" err="1"/>
              <a:t>Varyans</a:t>
            </a:r>
            <a:r>
              <a:rPr lang="tr-TR" b="1" dirty="0"/>
              <a:t> Analizi</a:t>
            </a:r>
            <a:endParaRPr lang="tr-TR" dirty="0"/>
          </a:p>
        </p:txBody>
      </p:sp>
      <p:sp>
        <p:nvSpPr>
          <p:cNvPr id="5" name="İçerik Yer Tutucusu 4"/>
          <p:cNvSpPr>
            <a:spLocks noGrp="1"/>
          </p:cNvSpPr>
          <p:nvPr>
            <p:ph idx="1"/>
          </p:nvPr>
        </p:nvSpPr>
        <p:spPr>
          <a:xfrm>
            <a:off x="838200" y="1825625"/>
            <a:ext cx="5216236" cy="4351338"/>
          </a:xfrm>
        </p:spPr>
        <p:txBody>
          <a:bodyPr/>
          <a:lstStyle/>
          <a:p>
            <a:r>
              <a:rPr lang="tr-TR" dirty="0" smtClean="0"/>
              <a:t>İlgili sekmeler tıklandığında ilk açılan sayfa tekrarlı ölçüm sayısının belirlendiği sayfadır. </a:t>
            </a:r>
          </a:p>
          <a:p>
            <a:r>
              <a:rPr lang="tr-TR" dirty="0" err="1" smtClean="0"/>
              <a:t>Number</a:t>
            </a:r>
            <a:r>
              <a:rPr lang="tr-TR" dirty="0" smtClean="0"/>
              <a:t> of </a:t>
            </a:r>
            <a:r>
              <a:rPr lang="tr-TR" dirty="0" err="1" smtClean="0"/>
              <a:t>Levels</a:t>
            </a:r>
            <a:r>
              <a:rPr lang="tr-TR" dirty="0" smtClean="0"/>
              <a:t> kısmına ölçüm sayısını yazdıktan sonra </a:t>
            </a:r>
            <a:r>
              <a:rPr lang="tr-TR" dirty="0" err="1" smtClean="0"/>
              <a:t>Add</a:t>
            </a:r>
            <a:r>
              <a:rPr lang="tr-TR" dirty="0" smtClean="0"/>
              <a:t> / ardından da Define tuşlarına basılıp ikinci sayfaya geçilmelidir. </a:t>
            </a:r>
            <a:endParaRPr lang="tr-TR" dirty="0"/>
          </a:p>
        </p:txBody>
      </p:sp>
      <p:pic>
        <p:nvPicPr>
          <p:cNvPr id="6" name="İçerik Yer Tutucusu 3"/>
          <p:cNvPicPr>
            <a:picLocks noChangeAspect="1"/>
          </p:cNvPicPr>
          <p:nvPr/>
        </p:nvPicPr>
        <p:blipFill>
          <a:blip r:embed="rId2"/>
          <a:stretch>
            <a:fillRect/>
          </a:stretch>
        </p:blipFill>
        <p:spPr>
          <a:xfrm>
            <a:off x="6830291" y="1690687"/>
            <a:ext cx="4170217" cy="4377603"/>
          </a:xfrm>
          <a:prstGeom prst="rect">
            <a:avLst/>
          </a:prstGeom>
        </p:spPr>
      </p:pic>
    </p:spTree>
    <p:extLst>
      <p:ext uri="{BB962C8B-B14F-4D97-AF65-F5344CB8AC3E}">
        <p14:creationId xmlns:p14="http://schemas.microsoft.com/office/powerpoint/2010/main" val="1037633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Bağımlı / İlişkili Ölçümler için Tek Yönlü </a:t>
            </a:r>
            <a:r>
              <a:rPr lang="tr-TR" sz="3600" b="1" dirty="0" err="1"/>
              <a:t>Varyans</a:t>
            </a:r>
            <a:r>
              <a:rPr lang="tr-TR" sz="3600" b="1" dirty="0"/>
              <a:t> Analizi</a:t>
            </a:r>
            <a:endParaRPr lang="tr-TR" sz="3600" dirty="0"/>
          </a:p>
        </p:txBody>
      </p:sp>
      <p:sp>
        <p:nvSpPr>
          <p:cNvPr id="3" name="İçerik Yer Tutucusu 2"/>
          <p:cNvSpPr>
            <a:spLocks noGrp="1"/>
          </p:cNvSpPr>
          <p:nvPr>
            <p:ph idx="1"/>
          </p:nvPr>
        </p:nvSpPr>
        <p:spPr/>
        <p:txBody>
          <a:bodyPr/>
          <a:lstStyle/>
          <a:p>
            <a:endParaRPr lang="tr-TR" dirty="0"/>
          </a:p>
        </p:txBody>
      </p:sp>
      <p:pic>
        <p:nvPicPr>
          <p:cNvPr id="4" name="İçerik Yer Tutucusu 3"/>
          <p:cNvPicPr>
            <a:picLocks noChangeAspect="1"/>
          </p:cNvPicPr>
          <p:nvPr/>
        </p:nvPicPr>
        <p:blipFill>
          <a:blip r:embed="rId2"/>
          <a:stretch>
            <a:fillRect/>
          </a:stretch>
        </p:blipFill>
        <p:spPr>
          <a:xfrm>
            <a:off x="3776662" y="1285006"/>
            <a:ext cx="5367338" cy="4783213"/>
          </a:xfrm>
          <a:prstGeom prst="rect">
            <a:avLst/>
          </a:prstGeom>
        </p:spPr>
      </p:pic>
    </p:spTree>
    <p:extLst>
      <p:ext uri="{BB962C8B-B14F-4D97-AF65-F5344CB8AC3E}">
        <p14:creationId xmlns:p14="http://schemas.microsoft.com/office/powerpoint/2010/main" val="960113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İlişkili </a:t>
            </a:r>
            <a:r>
              <a:rPr lang="tr-TR" b="1" dirty="0"/>
              <a:t>Ölçümler için Tek Yönlü </a:t>
            </a:r>
            <a:r>
              <a:rPr lang="tr-TR" b="1" dirty="0" err="1"/>
              <a:t>Varyans</a:t>
            </a:r>
            <a:r>
              <a:rPr lang="tr-TR" b="1" dirty="0"/>
              <a:t> Analizi</a:t>
            </a:r>
            <a:endParaRPr lang="tr-TR" dirty="0"/>
          </a:p>
        </p:txBody>
      </p:sp>
      <p:sp>
        <p:nvSpPr>
          <p:cNvPr id="3" name="İçerik Yer Tutucusu 2"/>
          <p:cNvSpPr>
            <a:spLocks noGrp="1"/>
          </p:cNvSpPr>
          <p:nvPr>
            <p:ph idx="1"/>
          </p:nvPr>
        </p:nvSpPr>
        <p:spPr/>
        <p:txBody>
          <a:bodyPr/>
          <a:lstStyle/>
          <a:p>
            <a:r>
              <a:rPr lang="tr-TR" dirty="0" smtClean="0"/>
              <a:t>Analiz sonucunda, Deneme </a:t>
            </a:r>
            <a:r>
              <a:rPr lang="tr-TR" dirty="0"/>
              <a:t>(tekrarlı ölçüm) sayısı ya da seti üç ya da daha fazla ve ANOVA testi anlamlı çıkar ise, hangi tekrarlı ölçüm setleri arasında anlamlı bir fark olduğunun bulunması için, düzeyler arasında çoklu karşılaştırma testi </a:t>
            </a:r>
            <a:r>
              <a:rPr lang="tr-TR" dirty="0" smtClean="0"/>
              <a:t>uygulanmalıdır. </a:t>
            </a:r>
          </a:p>
          <a:p>
            <a:r>
              <a:rPr lang="tr-TR" dirty="0" smtClean="0"/>
              <a:t>Pek çok post-hoc test vardır. Araştırmacı kendi amacına ve veri setine en uygun testi seçerek sonuçları raporlamalıdır. </a:t>
            </a:r>
            <a:endParaRPr lang="tr-TR" dirty="0"/>
          </a:p>
        </p:txBody>
      </p:sp>
    </p:spTree>
    <p:extLst>
      <p:ext uri="{BB962C8B-B14F-4D97-AF65-F5344CB8AC3E}">
        <p14:creationId xmlns:p14="http://schemas.microsoft.com/office/powerpoint/2010/main" val="280864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İlişkili Ölçümler için Tek Yönlü </a:t>
            </a:r>
            <a:r>
              <a:rPr lang="tr-TR" b="1" dirty="0" err="1"/>
              <a:t>Varyans</a:t>
            </a:r>
            <a:r>
              <a:rPr lang="tr-TR" b="1" dirty="0"/>
              <a:t> Analizi</a:t>
            </a:r>
            <a:endParaRPr lang="tr-TR" dirty="0"/>
          </a:p>
        </p:txBody>
      </p:sp>
      <p:sp>
        <p:nvSpPr>
          <p:cNvPr id="3" name="İçerik Yer Tutucusu 2"/>
          <p:cNvSpPr>
            <a:spLocks noGrp="1"/>
          </p:cNvSpPr>
          <p:nvPr>
            <p:ph idx="1"/>
          </p:nvPr>
        </p:nvSpPr>
        <p:spPr>
          <a:xfrm>
            <a:off x="838200" y="1825625"/>
            <a:ext cx="5784273" cy="4351338"/>
          </a:xfrm>
        </p:spPr>
        <p:txBody>
          <a:bodyPr/>
          <a:lstStyle/>
          <a:p>
            <a:r>
              <a:rPr lang="tr-TR" dirty="0" smtClean="0"/>
              <a:t>Tekrarlı ölçümler için ANOVA da post hoc test </a:t>
            </a:r>
            <a:r>
              <a:rPr lang="tr-TR" dirty="0" err="1" smtClean="0"/>
              <a:t>SPSS’deki</a:t>
            </a:r>
            <a:r>
              <a:rPr lang="tr-TR" dirty="0" smtClean="0"/>
              <a:t> post-hoc sekmesinden değil Option sekmesinden yapılmaktadır. </a:t>
            </a:r>
          </a:p>
          <a:p>
            <a:r>
              <a:rPr lang="tr-TR" dirty="0" err="1" smtClean="0"/>
              <a:t>Display</a:t>
            </a:r>
            <a:r>
              <a:rPr lang="tr-TR" dirty="0" smtClean="0"/>
              <a:t> </a:t>
            </a:r>
            <a:r>
              <a:rPr lang="tr-TR" dirty="0" err="1" smtClean="0"/>
              <a:t>means</a:t>
            </a:r>
            <a:r>
              <a:rPr lang="tr-TR" dirty="0" smtClean="0"/>
              <a:t> </a:t>
            </a:r>
            <a:r>
              <a:rPr lang="tr-TR" dirty="0" err="1" smtClean="0"/>
              <a:t>for</a:t>
            </a:r>
            <a:r>
              <a:rPr lang="tr-TR" dirty="0" smtClean="0"/>
              <a:t> kısmına </a:t>
            </a:r>
            <a:r>
              <a:rPr lang="tr-TR" dirty="0" err="1" smtClean="0"/>
              <a:t>factor</a:t>
            </a:r>
            <a:r>
              <a:rPr lang="tr-TR" dirty="0" smtClean="0"/>
              <a:t> değişkeni atıp aşağı kısımdan uygun bir post-hoc testin seçilmesi gerekmektedir. </a:t>
            </a:r>
            <a:endParaRPr lang="tr-TR" dirty="0"/>
          </a:p>
        </p:txBody>
      </p:sp>
      <p:pic>
        <p:nvPicPr>
          <p:cNvPr id="4" name="Resim 3"/>
          <p:cNvPicPr>
            <a:picLocks noChangeAspect="1"/>
          </p:cNvPicPr>
          <p:nvPr/>
        </p:nvPicPr>
        <p:blipFill>
          <a:blip r:embed="rId2"/>
          <a:stretch>
            <a:fillRect/>
          </a:stretch>
        </p:blipFill>
        <p:spPr>
          <a:xfrm>
            <a:off x="6746298" y="1690688"/>
            <a:ext cx="4324350" cy="4733925"/>
          </a:xfrm>
          <a:prstGeom prst="rect">
            <a:avLst/>
          </a:prstGeom>
        </p:spPr>
      </p:pic>
    </p:spTree>
    <p:extLst>
      <p:ext uri="{BB962C8B-B14F-4D97-AF65-F5344CB8AC3E}">
        <p14:creationId xmlns:p14="http://schemas.microsoft.com/office/powerpoint/2010/main" val="568604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 </a:t>
            </a:r>
            <a:endParaRPr lang="tr-TR" b="1" dirty="0"/>
          </a:p>
        </p:txBody>
      </p:sp>
      <p:sp>
        <p:nvSpPr>
          <p:cNvPr id="3" name="İçerik Yer Tutucusu 2"/>
          <p:cNvSpPr>
            <a:spLocks noGrp="1"/>
          </p:cNvSpPr>
          <p:nvPr>
            <p:ph idx="1"/>
          </p:nvPr>
        </p:nvSpPr>
        <p:spPr/>
        <p:txBody>
          <a:bodyPr/>
          <a:lstStyle/>
          <a:p>
            <a:pPr algn="just"/>
            <a:r>
              <a:rPr lang="tr-TR" dirty="0"/>
              <a:t>Büyüköztürk, Ş. Çokluk-</a:t>
            </a:r>
            <a:r>
              <a:rPr lang="tr-TR" dirty="0" err="1"/>
              <a:t>Bökeoğlu</a:t>
            </a:r>
            <a:r>
              <a:rPr lang="tr-TR" dirty="0"/>
              <a:t>, Ö. Köklü, N. (2016). Sosyal Bilimler için İstatistik. Ankara: </a:t>
            </a:r>
            <a:r>
              <a:rPr lang="tr-TR" dirty="0" err="1"/>
              <a:t>Pegem</a:t>
            </a:r>
            <a:r>
              <a:rPr lang="tr-TR" dirty="0"/>
              <a:t> Akademi Yayıncılık. </a:t>
            </a:r>
          </a:p>
          <a:p>
            <a:pPr algn="just"/>
            <a:r>
              <a:rPr lang="tr-TR" dirty="0"/>
              <a:t>Büyüköztürk, Ş. (1995). </a:t>
            </a:r>
            <a:r>
              <a:rPr lang="tr-TR" dirty="0" err="1"/>
              <a:t>Kestirisel</a:t>
            </a:r>
            <a:r>
              <a:rPr lang="tr-TR" dirty="0"/>
              <a:t> istatistik. Ankara Üniversitesi Eğitim Bilimleri Fakültesi Dergisi, 26 (1), 409-28.</a:t>
            </a:r>
          </a:p>
          <a:p>
            <a:pPr algn="just"/>
            <a:r>
              <a:rPr lang="tr-TR" dirty="0"/>
              <a:t>Büyüköztürk, Ş. (2017) Sosyal Bilimler için Veri Analizi El Kitabı: İstatistik, Araştırma Deseni SPSS Uygulamaları ve Yorum. Ankara: </a:t>
            </a:r>
            <a:r>
              <a:rPr lang="tr-TR" dirty="0" err="1"/>
              <a:t>Pegem</a:t>
            </a:r>
            <a:r>
              <a:rPr lang="tr-TR" dirty="0"/>
              <a:t> Akademi Yayıncılık. </a:t>
            </a:r>
          </a:p>
          <a:p>
            <a:r>
              <a:rPr lang="tr-TR" dirty="0"/>
              <a:t>Çokluk, Ö. Şekercioğlu, G. Büyüköztürk, Ş. (2016). Sosyal Bilimler İçin Çok Değişkenli İstatistik SPSS ve LISREL Uygulamaları. Ankara: </a:t>
            </a:r>
            <a:r>
              <a:rPr lang="tr-TR" dirty="0" err="1"/>
              <a:t>Pegem</a:t>
            </a:r>
            <a:r>
              <a:rPr lang="tr-TR"/>
              <a:t> Akademi Yayıncılık. </a:t>
            </a:r>
          </a:p>
          <a:p>
            <a:endParaRPr lang="tr-TR"/>
          </a:p>
        </p:txBody>
      </p:sp>
    </p:spTree>
    <p:extLst>
      <p:ext uri="{BB962C8B-B14F-4D97-AF65-F5344CB8AC3E}">
        <p14:creationId xmlns:p14="http://schemas.microsoft.com/office/powerpoint/2010/main" val="10287644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TotalTime>
  <Words>531</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ÖDE5024 DAVRANIŞ BİLİMLERİNDE İSTATİSTİK  Yüksek Lisans</vt:lpstr>
      <vt:lpstr>İkiden Fazla Ortalamanın Karşılaştırılmasına Yönelik Parametrik Teknikler: Bağımlı / İlişkili Ölçümler için Tek Yönlü Varyans Analizi</vt:lpstr>
      <vt:lpstr>Bağımlı / İlişkili Ölçümler için Tek Yönlü Varyans Analizi</vt:lpstr>
      <vt:lpstr>Bağımlı / İlişkili Ölçümler için Tek Yönlü Varyans Analizi</vt:lpstr>
      <vt:lpstr>İlişkili Ölçümler için Tek Yönlü Varyans Analizi</vt:lpstr>
      <vt:lpstr>Bağımlı / İlişkili Ölçümler için Tek Yönlü Varyans Analizi</vt:lpstr>
      <vt:lpstr>İlişkili Ölçümler için Tek Yönlü Varyans Analizi</vt:lpstr>
      <vt:lpstr>İlişkili Ölçümler için Tek Yönlü Varyans Analizi</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İSTATİSTİK</dc:title>
  <dc:creator>eğitim</dc:creator>
  <cp:lastModifiedBy>CAT_Proje_PC_1</cp:lastModifiedBy>
  <cp:revision>73</cp:revision>
  <dcterms:created xsi:type="dcterms:W3CDTF">2017-05-17T14:02:52Z</dcterms:created>
  <dcterms:modified xsi:type="dcterms:W3CDTF">2018-02-01T12:06:11Z</dcterms:modified>
</cp:coreProperties>
</file>