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5"/>
  </p:notesMasterIdLst>
  <p:sldIdLst>
    <p:sldId id="261" r:id="rId2"/>
    <p:sldId id="257" r:id="rId3"/>
    <p:sldId id="258" r:id="rId4"/>
    <p:sldId id="259" r:id="rId5"/>
    <p:sldId id="260" r:id="rId6"/>
    <p:sldId id="262" r:id="rId7"/>
    <p:sldId id="264" r:id="rId8"/>
    <p:sldId id="270" r:id="rId9"/>
    <p:sldId id="276" r:id="rId10"/>
    <p:sldId id="275" r:id="rId11"/>
    <p:sldId id="277" r:id="rId12"/>
    <p:sldId id="319" r:id="rId13"/>
    <p:sldId id="280" r:id="rId14"/>
    <p:sldId id="281" r:id="rId15"/>
    <p:sldId id="311" r:id="rId16"/>
    <p:sldId id="284" r:id="rId17"/>
    <p:sldId id="285" r:id="rId18"/>
    <p:sldId id="286" r:id="rId19"/>
    <p:sldId id="288" r:id="rId20"/>
    <p:sldId id="289" r:id="rId21"/>
    <p:sldId id="294" r:id="rId22"/>
    <p:sldId id="295" r:id="rId23"/>
    <p:sldId id="31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F2F651-42F7-4309-9AE6-1C015439E138}" type="datetimeFigureOut">
              <a:rPr lang="tr-TR" smtClean="0"/>
              <a:pPr/>
              <a:t>29.04.2020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BC6F87-4944-4BCA-8709-C19F188B93E4}" type="slidenum">
              <a:rPr lang="tr-TR" smtClean="0"/>
              <a:pPr/>
              <a:t>‹#›</a:t>
            </a:fld>
            <a:endParaRPr lang="tr-TR"/>
          </a:p>
        </p:txBody>
      </p:sp>
    </p:spTree>
    <p:extLst>
      <p:ext uri="{BB962C8B-B14F-4D97-AF65-F5344CB8AC3E}">
        <p14:creationId xmlns:p14="http://schemas.microsoft.com/office/powerpoint/2010/main" val="1877020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DBC6F87-4944-4BCA-8709-C19F188B93E4}" type="slidenum">
              <a:rPr lang="tr-TR" smtClean="0"/>
              <a:pPr/>
              <a:t>12</a:t>
            </a:fld>
            <a:endParaRPr lang="tr-TR"/>
          </a:p>
        </p:txBody>
      </p:sp>
    </p:spTree>
    <p:extLst>
      <p:ext uri="{BB962C8B-B14F-4D97-AF65-F5344CB8AC3E}">
        <p14:creationId xmlns:p14="http://schemas.microsoft.com/office/powerpoint/2010/main" val="3600513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F55A1432-0C06-471F-A300-A0526A0CECB5}" type="datetimeFigureOut">
              <a:rPr lang="tr-TR" smtClean="0"/>
              <a:pPr/>
              <a:t>29.04.2020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B2CE3B6-5101-4FAC-8F1A-64969BC696A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schemeClr>
            </a:gs>
            <a:gs pos="50000">
              <a:schemeClr val="accent2">
                <a:lumMod val="40000"/>
                <a:lumOff val="60000"/>
              </a:schemeClr>
            </a:gs>
            <a:gs pos="100000">
              <a:schemeClr val="accent3">
                <a:lumMod val="40000"/>
                <a:lumOff val="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5A1432-0C06-471F-A300-A0526A0CECB5}" type="datetimeFigureOut">
              <a:rPr lang="tr-TR" smtClean="0"/>
              <a:pPr/>
              <a:t>29.04.2020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CE3B6-5101-4FAC-8F1A-64969BC696A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492896"/>
            <a:ext cx="8229600" cy="1143000"/>
          </a:xfrm>
        </p:spPr>
        <p:txBody>
          <a:bodyPr>
            <a:normAutofit/>
          </a:bodyPr>
          <a:lstStyle/>
          <a:p>
            <a:r>
              <a:rPr lang="tr-TR" sz="3200" b="1" dirty="0"/>
              <a:t>ÇOCUKLARDA RUH SAĞLIĞI BOZUKLUKLARI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85794"/>
            <a:ext cx="8229600" cy="4525963"/>
          </a:xfrm>
        </p:spPr>
        <p:txBody>
          <a:bodyPr>
            <a:normAutofit fontScale="92500"/>
          </a:bodyPr>
          <a:lstStyle/>
          <a:p>
            <a:pPr algn="just">
              <a:buNone/>
            </a:pPr>
            <a:r>
              <a:rPr lang="tr-TR" b="1" dirty="0"/>
              <a:t>    Çocuk ve ergenlerde en sık görülen obsesyon ve </a:t>
            </a:r>
            <a:r>
              <a:rPr lang="tr-TR" b="1" dirty="0" err="1"/>
              <a:t>kompulsiyonlar</a:t>
            </a:r>
            <a:r>
              <a:rPr lang="tr-TR" b="1" dirty="0"/>
              <a:t>:</a:t>
            </a:r>
            <a:endParaRPr lang="tr-TR" dirty="0"/>
          </a:p>
          <a:p>
            <a:pPr algn="just">
              <a:buNone/>
            </a:pPr>
            <a:r>
              <a:rPr lang="tr-TR" b="1" dirty="0"/>
              <a:t>     Obsesyon:</a:t>
            </a:r>
            <a:r>
              <a:rPr lang="tr-TR" dirty="0"/>
              <a:t> Kirlenme, bulaşma, kötü </a:t>
            </a:r>
            <a:r>
              <a:rPr lang="tr-TR" dirty="0" err="1"/>
              <a:t>birşey</a:t>
            </a:r>
            <a:r>
              <a:rPr lang="tr-TR" dirty="0"/>
              <a:t> olacak düşüncesi, hasta olduğu fikri, cinsel içerikli düşünceler, sevdiklerine veya kendisine zarar geleceği korkusu, dini içerikli düşünceler, anlatma veya sorma gereksinimi, kuşku (kapının açık kaldığı, önemli </a:t>
            </a:r>
            <a:r>
              <a:rPr lang="tr-TR" dirty="0" err="1"/>
              <a:t>birşeyi</a:t>
            </a:r>
            <a:r>
              <a:rPr lang="tr-TR" dirty="0"/>
              <a:t> unuttuğu gibi)</a:t>
            </a:r>
            <a:br>
              <a:rPr lang="tr-TR" dirty="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fontScale="92500"/>
          </a:bodyPr>
          <a:lstStyle/>
          <a:p>
            <a:pPr>
              <a:buNone/>
            </a:pPr>
            <a:r>
              <a:rPr lang="tr-TR" b="1" dirty="0"/>
              <a:t>    </a:t>
            </a:r>
            <a:r>
              <a:rPr lang="tr-TR" b="1" dirty="0" err="1"/>
              <a:t>Kompulsiyonlar</a:t>
            </a:r>
            <a:r>
              <a:rPr lang="tr-TR" b="1" dirty="0"/>
              <a:t>:</a:t>
            </a:r>
            <a:r>
              <a:rPr lang="tr-TR" dirty="0"/>
              <a:t> Yıkama, kontrol etme, sayma, sıralama, dokunma, tekrarlama, sorma, onaylatma, yavaşlık.</a:t>
            </a:r>
            <a:br>
              <a:rPr lang="tr-TR" dirty="0"/>
            </a:br>
            <a:r>
              <a:rPr lang="tr-TR" dirty="0"/>
              <a:t>Obsesyonlar kişiyi rahatsız eden düşüncelerdir, </a:t>
            </a:r>
            <a:r>
              <a:rPr lang="tr-TR" dirty="0" err="1"/>
              <a:t>kompulsiyonlar</a:t>
            </a:r>
            <a:r>
              <a:rPr lang="tr-TR" dirty="0"/>
              <a:t> ise genellikle çocuğun rahatsızlığını başlangıçta rahatlatıyormuş gibi görünse de giderek artar ve çocuğu ve çevresindekileri ciddi düzeyde zorlayıcı hale gelir. </a:t>
            </a:r>
          </a:p>
          <a:p>
            <a:pPr>
              <a:buNone/>
            </a:pPr>
            <a:r>
              <a:rPr lang="tr-TR" dirty="0"/>
              <a:t>     Depresyon da bu tabloya sıklıkla eklenir.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214290"/>
            <a:ext cx="8229600" cy="6000792"/>
          </a:xfrm>
        </p:spPr>
        <p:txBody>
          <a:bodyPr>
            <a:noAutofit/>
          </a:bodyPr>
          <a:lstStyle/>
          <a:p>
            <a:pPr algn="just">
              <a:buNone/>
            </a:pPr>
            <a:r>
              <a:rPr lang="tr-TR" sz="2400" b="1" dirty="0"/>
              <a:t>       Otistik spektrum bozukluğu</a:t>
            </a:r>
            <a:r>
              <a:rPr lang="tr-TR" sz="2400" dirty="0"/>
              <a:t> (OSB),Otistik Bozukluklar. yaygın sosyal etkileşim ve iletişim anomalileri ile şiddetli derecede sınırlı ilgi ve aşırı yineleyici davranış olarak görülen bir durumdur.</a:t>
            </a:r>
          </a:p>
          <a:p>
            <a:pPr algn="just">
              <a:buNone/>
            </a:pPr>
            <a:r>
              <a:rPr lang="tr-TR" sz="2400" dirty="0"/>
              <a:t>     OSB’nin üç ana türü otizm, </a:t>
            </a:r>
            <a:r>
              <a:rPr lang="tr-TR" sz="2400" dirty="0" err="1"/>
              <a:t>Asperger</a:t>
            </a:r>
            <a:r>
              <a:rPr lang="tr-TR" sz="2400" dirty="0"/>
              <a:t> sendromu ve YGB-</a:t>
            </a:r>
            <a:r>
              <a:rPr lang="tr-TR" sz="2400" dirty="0" err="1"/>
              <a:t>BTA’dır</a:t>
            </a:r>
            <a:r>
              <a:rPr lang="tr-TR" sz="2400" dirty="0"/>
              <a:t>. Otizm, otistik spektrum bozukluklarının çekirdeğini oluşturur. Belirtiler ve olası nedenler açısından otizme en yakın olan </a:t>
            </a:r>
            <a:r>
              <a:rPr lang="tr-TR" sz="2400" dirty="0" err="1"/>
              <a:t>Asperger</a:t>
            </a:r>
            <a:r>
              <a:rPr lang="tr-TR" sz="2400" dirty="0"/>
              <a:t> sendromudur. Yaygın gelişimsel bozukluk (YGB-BTA), ölçütler daha özel bir sendrom tanısı koymaya yeterli olmadığında konulan tanıdır.Belirtileri otizme benzer, ancak daha az şiddetlidir. Bazı kaynaklar otizm ile çeşitli belirtileri paylaşan ama ilgisiz nedenleri olan </a:t>
            </a:r>
            <a:r>
              <a:rPr lang="tr-TR" sz="2400" dirty="0" err="1"/>
              <a:t>Rett</a:t>
            </a:r>
            <a:r>
              <a:rPr lang="tr-TR" sz="2400" dirty="0"/>
              <a:t> Sendromu ve çocukluğun </a:t>
            </a:r>
            <a:r>
              <a:rPr lang="tr-TR" sz="2400" dirty="0" err="1"/>
              <a:t>dezintegratif</a:t>
            </a:r>
            <a:r>
              <a:rPr lang="tr-TR" sz="2400" dirty="0"/>
              <a:t> bozukluğunu da OSB arasına katar. Otizmin aksine </a:t>
            </a:r>
            <a:r>
              <a:rPr lang="tr-TR" sz="2400" dirty="0" err="1"/>
              <a:t>Asperger</a:t>
            </a:r>
            <a:r>
              <a:rPr lang="tr-TR" sz="2400" dirty="0"/>
              <a:t> sendromunda dil becerileri gelişiminde belirli bir gecikme görülmez.</a:t>
            </a:r>
          </a:p>
          <a:p>
            <a:pPr algn="just"/>
            <a:endParaRPr lang="tr-T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357166"/>
            <a:ext cx="8229600" cy="5715040"/>
          </a:xfrm>
        </p:spPr>
        <p:txBody>
          <a:bodyPr>
            <a:noAutofit/>
          </a:bodyPr>
          <a:lstStyle/>
          <a:p>
            <a:pPr algn="just">
              <a:buNone/>
            </a:pPr>
            <a:r>
              <a:rPr lang="tr-TR" b="1" dirty="0"/>
              <a:t>      Otizm, </a:t>
            </a:r>
            <a:r>
              <a:rPr lang="tr-TR" b="1" dirty="0" err="1"/>
              <a:t>Down</a:t>
            </a:r>
            <a:r>
              <a:rPr lang="tr-TR" b="1" dirty="0"/>
              <a:t> Sendromu, Öğrenme Güçlüğü, Zihinsel Yetersizlik</a:t>
            </a:r>
            <a:endParaRPr lang="tr-TR" dirty="0"/>
          </a:p>
          <a:p>
            <a:pPr algn="just">
              <a:buNone/>
            </a:pPr>
            <a:r>
              <a:rPr lang="tr-TR" dirty="0"/>
              <a:t>      Günümüzde çoğu anne adayı hamileliği süresince sürekli doktor kontrolünde olarak, bebeğinin sağlık durumu hakkında sıklıkla bilgi almaktadır. 2003 yılında Devlet İstatistik Enstitüsü’nün yaptığı araştırmaya göre ise ülkemizdeki engelli sayısı 8,5 milyon ve bu sayının 330.000’ini zihinsel engelliler oluşturmaktadır.</a:t>
            </a:r>
          </a:p>
          <a:p>
            <a:pPr algn="just">
              <a:buNone/>
            </a:pPr>
            <a:r>
              <a:rPr lang="tr-TR" dirty="0"/>
              <a:t> </a:t>
            </a:r>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85728"/>
            <a:ext cx="8229600" cy="4525963"/>
          </a:xfrm>
        </p:spPr>
        <p:txBody>
          <a:bodyPr>
            <a:noAutofit/>
          </a:bodyPr>
          <a:lstStyle/>
          <a:p>
            <a:pPr algn="just">
              <a:buNone/>
            </a:pPr>
            <a:r>
              <a:rPr lang="tr-TR" sz="2800" b="1" dirty="0"/>
              <a:t>        Otizm</a:t>
            </a:r>
            <a:endParaRPr lang="tr-TR" sz="2800" dirty="0"/>
          </a:p>
          <a:p>
            <a:pPr algn="just">
              <a:buNone/>
            </a:pPr>
            <a:r>
              <a:rPr lang="tr-TR" sz="2800" dirty="0"/>
              <a:t>        Otistik çocukları aileleri erken yaşlarda fark edebilirler. Bebeklik dönemlerinde ya çok durgundurlar ya da çok ağlarlar. Göz kontağı kuramazlar, seslere tepkileri azdır. Okul öncesi çağlarda oyunlara karşı ilgisiz olurlar. Tekrarlı konuşurlar ve konuşmaları mekaniktir. Çevreleriyle iletişim kuramazlar, daha doğrusu iletişimi başlatma becerileri yoktur.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lstStyle/>
          <a:p>
            <a:pPr algn="just">
              <a:buNone/>
            </a:pPr>
            <a:r>
              <a:rPr lang="tr-TR" dirty="0"/>
              <a:t>       Otizm ne kadar erken fark edilirse, eğitime o kadar erken başlanır ve böylece gelişimlerine yönelik önemli bir adım atılmış olur.Çocuk mutlaka eğitim görmelidir,arkadaşları ile birlikte kaynaştırma eğitimlerine katılır. Sevgi ve eğitimle iyileşme olur.</a:t>
            </a:r>
          </a:p>
          <a:p>
            <a:pPr algn="just"/>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29600" cy="4525963"/>
          </a:xfrm>
        </p:spPr>
        <p:txBody>
          <a:bodyPr>
            <a:normAutofit fontScale="92500"/>
          </a:bodyPr>
          <a:lstStyle/>
          <a:p>
            <a:pPr>
              <a:buNone/>
            </a:pPr>
            <a:r>
              <a:rPr lang="tr-TR" dirty="0"/>
              <a:t>      Otizmin, kendini gösterdiği alanlar :</a:t>
            </a:r>
          </a:p>
          <a:p>
            <a:pPr>
              <a:buNone/>
            </a:pPr>
            <a:r>
              <a:rPr lang="tr-TR" b="1" dirty="0"/>
              <a:t>      A. Sosyal İlişkilerde Güçlük</a:t>
            </a:r>
            <a:endParaRPr lang="tr-TR" dirty="0"/>
          </a:p>
          <a:p>
            <a:pPr>
              <a:buNone/>
            </a:pPr>
            <a:r>
              <a:rPr lang="tr-TR" b="1" dirty="0"/>
              <a:t>     1.</a:t>
            </a:r>
            <a:r>
              <a:rPr lang="tr-TR" dirty="0"/>
              <a:t> Başkalarıyla göz teması kurmakta zorlanmak</a:t>
            </a:r>
          </a:p>
          <a:p>
            <a:pPr>
              <a:buNone/>
            </a:pPr>
            <a:r>
              <a:rPr lang="tr-TR" b="1" dirty="0"/>
              <a:t>     2.</a:t>
            </a:r>
            <a:r>
              <a:rPr lang="tr-TR" dirty="0"/>
              <a:t> Arkadaşlık ilişkileri geliştirememek</a:t>
            </a:r>
          </a:p>
          <a:p>
            <a:pPr>
              <a:buNone/>
            </a:pPr>
            <a:r>
              <a:rPr lang="tr-TR" b="1" dirty="0"/>
              <a:t>     3. </a:t>
            </a:r>
            <a:r>
              <a:rPr lang="tr-TR" dirty="0"/>
              <a:t>Pek çok şeyi başkalarıyla birlikte değil de kendi başına yapmayı yeğlemek</a:t>
            </a:r>
          </a:p>
          <a:p>
            <a:pPr>
              <a:buNone/>
            </a:pPr>
            <a:r>
              <a:rPr lang="tr-TR" b="1" dirty="0"/>
              <a:t>    4. </a:t>
            </a:r>
            <a:r>
              <a:rPr lang="tr-TR" dirty="0"/>
              <a:t>Çevredeki kişilerin yaptıklarıyla ilgilenmemek; onlar kendisiyle ilgilendiğinde ise kayıtsız kalmak</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642918"/>
            <a:ext cx="8229600" cy="4525963"/>
          </a:xfrm>
        </p:spPr>
        <p:txBody>
          <a:bodyPr>
            <a:normAutofit lnSpcReduction="10000"/>
          </a:bodyPr>
          <a:lstStyle/>
          <a:p>
            <a:pPr>
              <a:buNone/>
            </a:pPr>
            <a:r>
              <a:rPr lang="tr-TR" b="1" dirty="0"/>
              <a:t>   B. İletişim Zorlukları</a:t>
            </a:r>
            <a:endParaRPr lang="tr-TR" dirty="0"/>
          </a:p>
          <a:p>
            <a:pPr>
              <a:buNone/>
            </a:pPr>
            <a:r>
              <a:rPr lang="tr-TR" b="1" dirty="0"/>
              <a:t>   1.</a:t>
            </a:r>
            <a:r>
              <a:rPr lang="tr-TR" dirty="0"/>
              <a:t> Dil ve konuşma gelişiminde akranlarının gerisinde olmak ya da hiç konuşmamak</a:t>
            </a:r>
          </a:p>
          <a:p>
            <a:pPr>
              <a:buNone/>
            </a:pPr>
            <a:r>
              <a:rPr lang="tr-TR" b="1" dirty="0"/>
              <a:t>   2.</a:t>
            </a:r>
            <a:r>
              <a:rPr lang="tr-TR" dirty="0"/>
              <a:t> Başkalarıyla sohbet başlatmada ve sürdürmede zorlanmak</a:t>
            </a:r>
          </a:p>
          <a:p>
            <a:pPr>
              <a:buNone/>
            </a:pPr>
            <a:r>
              <a:rPr lang="tr-TR" b="1" dirty="0"/>
              <a:t>   3.</a:t>
            </a:r>
            <a:r>
              <a:rPr lang="tr-TR" dirty="0"/>
              <a:t> Bazı sözleri tekrar tekrar ve ilişkisiz zamanlarda söylemek</a:t>
            </a:r>
          </a:p>
          <a:p>
            <a:pPr>
              <a:buNone/>
            </a:pPr>
            <a:r>
              <a:rPr lang="tr-TR" b="1" dirty="0"/>
              <a:t>   4.</a:t>
            </a:r>
            <a:r>
              <a:rPr lang="tr-TR" dirty="0"/>
              <a:t> Çevresinde bulunan aynı yaşlardaki çocukların oynadığı oyunlara ilgi göstermemek</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428604"/>
            <a:ext cx="8229600" cy="6000792"/>
          </a:xfrm>
        </p:spPr>
        <p:txBody>
          <a:bodyPr>
            <a:noAutofit/>
          </a:bodyPr>
          <a:lstStyle/>
          <a:p>
            <a:pPr>
              <a:buNone/>
            </a:pPr>
            <a:r>
              <a:rPr lang="tr-TR" b="1" dirty="0"/>
              <a:t>     C. İlgi ve Davranış Takıntıları</a:t>
            </a:r>
            <a:endParaRPr lang="tr-TR" dirty="0"/>
          </a:p>
          <a:p>
            <a:pPr>
              <a:buNone/>
            </a:pPr>
            <a:r>
              <a:rPr lang="tr-TR" b="1" dirty="0"/>
              <a:t>    1.</a:t>
            </a:r>
            <a:r>
              <a:rPr lang="tr-TR" dirty="0"/>
              <a:t> Bazı sıra dışı konulara karşı aşırı ilgi duymak; örneğin, asansörlerin nasıl çalıştığı</a:t>
            </a:r>
          </a:p>
          <a:p>
            <a:pPr>
              <a:buNone/>
            </a:pPr>
            <a:r>
              <a:rPr lang="tr-TR" b="1" dirty="0"/>
              <a:t>    2.</a:t>
            </a:r>
            <a:r>
              <a:rPr lang="tr-TR" dirty="0"/>
              <a:t> Günlük yaşamdaki düzen değişikliklerine katlanamamak; örneğin, eşyaların yerinin değişmesi</a:t>
            </a:r>
          </a:p>
          <a:p>
            <a:pPr>
              <a:buNone/>
            </a:pPr>
            <a:r>
              <a:rPr lang="tr-TR" b="1" dirty="0"/>
              <a:t>   3.</a:t>
            </a:r>
            <a:r>
              <a:rPr lang="tr-TR" dirty="0"/>
              <a:t> Sıra dışı beden hareketleri yapmak; örneğin, sallanmak ya da çırpınmak</a:t>
            </a:r>
          </a:p>
          <a:p>
            <a:pPr>
              <a:buNone/>
            </a:pPr>
            <a:r>
              <a:rPr lang="tr-TR" b="1" dirty="0"/>
              <a:t>   4.</a:t>
            </a:r>
            <a:r>
              <a:rPr lang="tr-TR" dirty="0"/>
              <a:t> Bazı nesnelerle sıra dışı hareketler yapmak; örneğin, nesneleri döndürmek ya da sıraya dizmek.</a:t>
            </a:r>
          </a:p>
          <a:p>
            <a:pPr>
              <a:buNone/>
            </a:pPr>
            <a:r>
              <a:rPr lang="tr-TR" dirty="0"/>
              <a:t> </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229600" cy="4525963"/>
          </a:xfrm>
        </p:spPr>
        <p:txBody>
          <a:bodyPr/>
          <a:lstStyle/>
          <a:p>
            <a:pPr>
              <a:buNone/>
            </a:pPr>
            <a:r>
              <a:rPr lang="tr-TR" b="1" dirty="0"/>
              <a:t>    </a:t>
            </a:r>
            <a:r>
              <a:rPr lang="tr-TR" b="1" dirty="0" err="1"/>
              <a:t>Down</a:t>
            </a:r>
            <a:r>
              <a:rPr lang="tr-TR" b="1" dirty="0"/>
              <a:t> sendromu (</a:t>
            </a:r>
            <a:r>
              <a:rPr lang="tr-TR" b="1" dirty="0" err="1"/>
              <a:t>Mongolizm</a:t>
            </a:r>
            <a:r>
              <a:rPr lang="tr-TR" b="1" dirty="0"/>
              <a:t>-</a:t>
            </a:r>
            <a:r>
              <a:rPr lang="tr-TR" dirty="0"/>
              <a:t> </a:t>
            </a:r>
            <a:r>
              <a:rPr lang="tr-TR" b="1" dirty="0" err="1"/>
              <a:t>Trizomi</a:t>
            </a:r>
            <a:r>
              <a:rPr lang="tr-TR" b="1" dirty="0"/>
              <a:t> 21)</a:t>
            </a:r>
            <a:endParaRPr lang="tr-TR" dirty="0"/>
          </a:p>
          <a:p>
            <a:pPr>
              <a:buNone/>
            </a:pPr>
            <a:r>
              <a:rPr lang="tr-TR" dirty="0"/>
              <a:t>     </a:t>
            </a:r>
            <a:r>
              <a:rPr lang="tr-TR" dirty="0" err="1"/>
              <a:t>Down</a:t>
            </a:r>
            <a:r>
              <a:rPr lang="tr-TR" dirty="0"/>
              <a:t> sendromu </a:t>
            </a:r>
            <a:r>
              <a:rPr lang="tr-TR" dirty="0" err="1"/>
              <a:t>kromozomal</a:t>
            </a:r>
            <a:r>
              <a:rPr lang="tr-TR" dirty="0"/>
              <a:t> bir hastalıktır. Normal insanlarda kromozom sayısı 46 iken, 21. kromozomun fazla eşlenmesiyle 47 kromozom olması </a:t>
            </a:r>
            <a:r>
              <a:rPr lang="tr-TR" dirty="0" err="1"/>
              <a:t>down</a:t>
            </a:r>
            <a:r>
              <a:rPr lang="tr-TR" dirty="0"/>
              <a:t> sendromuna neden olur. Fiziksel olarak farklıdırlar ve yaşamları sınırlıdır.</a:t>
            </a:r>
            <a:r>
              <a:rPr lang="tr-TR" b="1" dirty="0"/>
              <a:t> </a:t>
            </a:r>
            <a:endParaRPr lang="tr-TR" dirty="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85794"/>
            <a:ext cx="8229600" cy="5929354"/>
          </a:xfrm>
        </p:spPr>
        <p:txBody>
          <a:bodyPr>
            <a:normAutofit/>
          </a:bodyPr>
          <a:lstStyle/>
          <a:p>
            <a:pPr>
              <a:buNone/>
            </a:pPr>
            <a:r>
              <a:rPr lang="tr-TR" sz="2800" b="1" dirty="0"/>
              <a:t>                Davranış Problemlerinin Nedenleri</a:t>
            </a:r>
            <a:endParaRPr lang="tr-TR" sz="2800" dirty="0"/>
          </a:p>
          <a:p>
            <a:pPr>
              <a:buNone/>
            </a:pPr>
            <a:r>
              <a:rPr lang="tr-TR" sz="2800" b="1" dirty="0"/>
              <a:t>         1-Anne- Baba Tutumları: </a:t>
            </a:r>
            <a:endParaRPr lang="tr-TR" sz="2800" dirty="0"/>
          </a:p>
          <a:p>
            <a:pPr>
              <a:buNone/>
            </a:pPr>
            <a:r>
              <a:rPr lang="tr-TR" sz="2800" dirty="0"/>
              <a:t>        Çocuk yetiştirmede gevşek yaklaşım, reddetme ve</a:t>
            </a:r>
          </a:p>
          <a:p>
            <a:pPr>
              <a:buNone/>
            </a:pPr>
            <a:r>
              <a:rPr lang="tr-TR" sz="2800" dirty="0"/>
              <a:t>        aşırı aile tutumları. </a:t>
            </a:r>
          </a:p>
          <a:p>
            <a:pPr>
              <a:buNone/>
            </a:pPr>
            <a:r>
              <a:rPr lang="tr-TR" sz="2800" dirty="0"/>
              <a:t>        Ailenin gerçeğe uygun olmayan beklentileri. </a:t>
            </a:r>
          </a:p>
          <a:p>
            <a:pPr>
              <a:buNone/>
            </a:pPr>
            <a:r>
              <a:rPr lang="tr-TR" sz="2800" dirty="0"/>
              <a:t>       Ailenin aleyhte kıyaslama, kıskandırma yapması.</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71480"/>
            <a:ext cx="8229600" cy="5929354"/>
          </a:xfrm>
        </p:spPr>
        <p:txBody>
          <a:bodyPr>
            <a:noAutofit/>
          </a:bodyPr>
          <a:lstStyle/>
          <a:p>
            <a:pPr>
              <a:buNone/>
            </a:pPr>
            <a:r>
              <a:rPr lang="tr-TR" sz="2800" b="1" dirty="0"/>
              <a:t>     </a:t>
            </a:r>
            <a:r>
              <a:rPr lang="tr-TR" sz="2800" b="1" dirty="0" err="1"/>
              <a:t>Down</a:t>
            </a:r>
            <a:r>
              <a:rPr lang="tr-TR" sz="2800" b="1" dirty="0"/>
              <a:t> sendromlu çocuklarda görülebilen problemler:</a:t>
            </a:r>
            <a:br>
              <a:rPr lang="tr-TR" sz="2800" dirty="0"/>
            </a:br>
            <a:r>
              <a:rPr lang="tr-TR" sz="2800" dirty="0"/>
              <a:t>- Doğuştan kalp anomalileri bu çocuklarda sıklıkla görülür. Erken yaşta ölüm çoğunlukla kalp anomalileri nedeni iledir.</a:t>
            </a:r>
            <a:br>
              <a:rPr lang="tr-TR" sz="2800" dirty="0"/>
            </a:br>
            <a:r>
              <a:rPr lang="tr-TR" sz="2800" dirty="0"/>
              <a:t>- Mide-barsak sistemine ait anomalilerden yemek borusu tıkanıklığı,</a:t>
            </a:r>
            <a:r>
              <a:rPr lang="tr-TR" sz="2800" dirty="0" err="1"/>
              <a:t>oniki</a:t>
            </a:r>
            <a:r>
              <a:rPr lang="tr-TR" sz="2800" dirty="0"/>
              <a:t> parmak </a:t>
            </a:r>
            <a:r>
              <a:rPr lang="tr-TR" sz="2800" dirty="0" err="1"/>
              <a:t>barsağı</a:t>
            </a:r>
            <a:r>
              <a:rPr lang="tr-TR" sz="2800" dirty="0"/>
              <a:t> tıkanıklığı </a:t>
            </a:r>
            <a:r>
              <a:rPr lang="tr-TR" sz="2800" dirty="0" err="1"/>
              <a:t>down</a:t>
            </a:r>
            <a:r>
              <a:rPr lang="tr-TR" sz="2800" dirty="0"/>
              <a:t> sendromunda sık görülür. Bu anomaliler nedeni ile yaşamın ilk günlerinde cerrahi girişime ihtiyaç duyabilirler.</a:t>
            </a:r>
            <a:br>
              <a:rPr lang="tr-TR" sz="2800" dirty="0"/>
            </a:br>
            <a:r>
              <a:rPr lang="tr-TR" sz="2800" dirty="0"/>
              <a:t>- İlerleyen yaşlarda lösemi (kan kanseri) ve    </a:t>
            </a:r>
            <a:r>
              <a:rPr lang="tr-TR" sz="2800" dirty="0" err="1"/>
              <a:t>Alzheaimer</a:t>
            </a:r>
            <a:r>
              <a:rPr lang="tr-TR" sz="2800" dirty="0"/>
              <a:t> hastalığı sıklığı normale göre artmıştır.</a:t>
            </a:r>
            <a:br>
              <a:rPr lang="tr-TR" sz="2800" dirty="0"/>
            </a:br>
            <a:r>
              <a:rPr lang="tr-TR" sz="2800" dirty="0"/>
              <a:t>- Akciğer enfeksiyonu ve sinüzite yatkınlık vardır.</a:t>
            </a:r>
          </a:p>
          <a:p>
            <a:endParaRPr lang="tr-T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4525963"/>
          </a:xfrm>
        </p:spPr>
        <p:txBody>
          <a:bodyPr/>
          <a:lstStyle/>
          <a:p>
            <a:pPr>
              <a:buNone/>
            </a:pPr>
            <a:r>
              <a:rPr lang="tr-TR" b="1" dirty="0"/>
              <a:t>     Öğrenme güçlüğü </a:t>
            </a:r>
            <a:endParaRPr lang="tr-TR" dirty="0"/>
          </a:p>
          <a:p>
            <a:pPr>
              <a:buNone/>
            </a:pPr>
            <a:r>
              <a:rPr lang="tr-TR" dirty="0"/>
              <a:t>     Bu </a:t>
            </a:r>
            <a:r>
              <a:rPr lang="tr-TR" dirty="0" err="1"/>
              <a:t>hiperaktivite</a:t>
            </a:r>
            <a:r>
              <a:rPr lang="tr-TR" dirty="0"/>
              <a:t> ile ilişkilendirilebilir. Bu tür çocuklar okul çağında yerinde durmadıkları için, dersi dinleyemedikleri için öğrenmeleri zor olur. Destek eğitimleriyle, bireysel ya da grup eğitimleriyle eğitimleri tamamlanabilir. Normal ya da yüksek zekaya sahip olabilirler.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14348" y="2000240"/>
            <a:ext cx="8143932" cy="3500462"/>
          </a:xfrm>
        </p:spPr>
        <p:txBody>
          <a:bodyPr>
            <a:normAutofit/>
          </a:bodyPr>
          <a:lstStyle/>
          <a:p>
            <a:pPr algn="just">
              <a:buNone/>
            </a:pPr>
            <a:r>
              <a:rPr lang="tr-TR" b="1" dirty="0"/>
              <a:t>         </a:t>
            </a:r>
            <a:r>
              <a:rPr lang="tr-TR" b="1" dirty="0" err="1"/>
              <a:t>Disleksi</a:t>
            </a:r>
            <a:r>
              <a:rPr lang="tr-TR" b="1" dirty="0"/>
              <a:t> </a:t>
            </a:r>
            <a:endParaRPr lang="tr-TR" dirty="0"/>
          </a:p>
          <a:p>
            <a:pPr algn="just">
              <a:buNone/>
            </a:pPr>
            <a:r>
              <a:rPr lang="tr-TR" dirty="0"/>
              <a:t>        </a:t>
            </a:r>
            <a:r>
              <a:rPr lang="tr-TR" dirty="0" err="1"/>
              <a:t>Disleksi</a:t>
            </a:r>
            <a:r>
              <a:rPr lang="tr-TR" dirty="0"/>
              <a:t> dinleme, konuşma, okuma, yazma, akıl yürütme ile matematik yeteneklerinin kazanılmasında ve kullanılmasında önemli güçlüklerle kendini gösteren bir öğrenme bozukluğudur. </a:t>
            </a:r>
          </a:p>
          <a:p>
            <a:pPr algn="just"/>
            <a:endParaRPr lang="tr-TR" dirty="0"/>
          </a:p>
        </p:txBody>
      </p:sp>
      <p:pic>
        <p:nvPicPr>
          <p:cNvPr id="4" name="3 Resim" descr="http://www.bilkent.edu.tr/%7Ebilheal/aykonu/Ay2003/september03/dis5.gif"/>
          <p:cNvPicPr/>
          <p:nvPr/>
        </p:nvPicPr>
        <p:blipFill>
          <a:blip r:embed="rId2"/>
          <a:srcRect/>
          <a:stretch>
            <a:fillRect/>
          </a:stretch>
        </p:blipFill>
        <p:spPr bwMode="auto">
          <a:xfrm>
            <a:off x="3929058" y="428604"/>
            <a:ext cx="2643206" cy="178595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642918"/>
            <a:ext cx="8229600" cy="4525963"/>
          </a:xfrm>
        </p:spPr>
        <p:txBody>
          <a:bodyPr/>
          <a:lstStyle/>
          <a:p>
            <a:pPr algn="ctr">
              <a:buNone/>
            </a:pPr>
            <a:r>
              <a:rPr lang="tr-TR" dirty="0"/>
              <a:t>       Zihinsel engelli çocukları farklı olduklarından dolayı suçlamak yerine, topluma kazandırmak için ihtiyaç duydukları eğitimi onlara sağlamak gereklidir. </a:t>
            </a:r>
          </a:p>
          <a:p>
            <a:pPr algn="ctr"/>
            <a:endParaRPr lang="tr-TR" dirty="0"/>
          </a:p>
        </p:txBody>
      </p:sp>
      <p:pic>
        <p:nvPicPr>
          <p:cNvPr id="4" name="3 İçerik Yer Tutucusu" descr="C:\Users\Saba Hoca\Desktop\4.jpg"/>
          <p:cNvPicPr>
            <a:picLocks/>
          </p:cNvPicPr>
          <p:nvPr/>
        </p:nvPicPr>
        <p:blipFill>
          <a:blip r:embed="rId2"/>
          <a:srcRect/>
          <a:stretch>
            <a:fillRect/>
          </a:stretch>
        </p:blipFill>
        <p:spPr bwMode="auto">
          <a:xfrm>
            <a:off x="2786050" y="3071810"/>
            <a:ext cx="3643338" cy="27146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857233"/>
            <a:ext cx="8229600" cy="2643205"/>
          </a:xfrm>
        </p:spPr>
        <p:txBody>
          <a:bodyPr>
            <a:normAutofit/>
          </a:bodyPr>
          <a:lstStyle/>
          <a:p>
            <a:pPr>
              <a:buNone/>
            </a:pPr>
            <a:r>
              <a:rPr lang="tr-TR" sz="2800" b="1" dirty="0"/>
              <a:t>           2.Öğretmen- Öğrenci İlişkileri: </a:t>
            </a:r>
            <a:endParaRPr lang="tr-TR" sz="2800" dirty="0"/>
          </a:p>
          <a:p>
            <a:pPr>
              <a:buNone/>
            </a:pPr>
            <a:r>
              <a:rPr lang="tr-TR" sz="2800" dirty="0"/>
              <a:t>          Okul yaşamında öğretmenin aşırı eleştirici olması. </a:t>
            </a:r>
          </a:p>
          <a:p>
            <a:pPr>
              <a:buNone/>
            </a:pPr>
            <a:r>
              <a:rPr lang="tr-TR" sz="2800" dirty="0"/>
              <a:t>          Uygunsuz okul koşulları.</a:t>
            </a:r>
          </a:p>
          <a:p>
            <a:pPr>
              <a:buNone/>
            </a:pPr>
            <a:r>
              <a:rPr lang="tr-TR" sz="2800" dirty="0"/>
              <a:t>          Notun baskı aracı olarak kullanılması. </a:t>
            </a:r>
          </a:p>
          <a:p>
            <a:pPr>
              <a:buNone/>
            </a:pPr>
            <a:r>
              <a:rPr lang="tr-TR" sz="2800" dirty="0"/>
              <a:t>          Öğrencinin birbirleri olan ilişkisi.</a:t>
            </a:r>
          </a:p>
        </p:txBody>
      </p:sp>
      <p:pic>
        <p:nvPicPr>
          <p:cNvPr id="3074" name="Picture 2" descr="C:\Users\Saba Hoca\Desktop\k5.jpg"/>
          <p:cNvPicPr>
            <a:picLocks noChangeAspect="1" noChangeArrowheads="1"/>
          </p:cNvPicPr>
          <p:nvPr/>
        </p:nvPicPr>
        <p:blipFill>
          <a:blip r:embed="rId2"/>
          <a:srcRect/>
          <a:stretch>
            <a:fillRect/>
          </a:stretch>
        </p:blipFill>
        <p:spPr bwMode="auto">
          <a:xfrm>
            <a:off x="3357554" y="3714752"/>
            <a:ext cx="2428892" cy="2333625"/>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214290"/>
            <a:ext cx="8358246" cy="6286544"/>
          </a:xfrm>
        </p:spPr>
        <p:txBody>
          <a:bodyPr>
            <a:noAutofit/>
          </a:bodyPr>
          <a:lstStyle/>
          <a:p>
            <a:pPr>
              <a:buNone/>
            </a:pPr>
            <a:r>
              <a:rPr lang="tr-TR" sz="2800" b="1" dirty="0"/>
              <a:t>      Çocuklarda görülen ruhsal bozuklukların sınıflandırılması</a:t>
            </a:r>
            <a:endParaRPr lang="tr-TR" sz="2800" dirty="0"/>
          </a:p>
          <a:p>
            <a:pPr>
              <a:buNone/>
            </a:pPr>
            <a:r>
              <a:rPr lang="tr-TR" sz="2800" dirty="0"/>
              <a:t>                Alışkanlık bozuklukları.</a:t>
            </a:r>
          </a:p>
          <a:p>
            <a:pPr>
              <a:buNone/>
            </a:pPr>
            <a:r>
              <a:rPr lang="tr-TR" sz="2800" dirty="0"/>
              <a:t>                Duygusal bozukluklar.</a:t>
            </a:r>
          </a:p>
          <a:p>
            <a:pPr>
              <a:buNone/>
            </a:pPr>
            <a:r>
              <a:rPr lang="tr-TR" sz="2800" dirty="0"/>
              <a:t>                Davranış bozuklukları.</a:t>
            </a:r>
          </a:p>
          <a:p>
            <a:pPr>
              <a:buNone/>
            </a:pPr>
            <a:r>
              <a:rPr lang="tr-TR" sz="2800" dirty="0"/>
              <a:t>                Diğer bozukluklar.</a:t>
            </a:r>
          </a:p>
          <a:p>
            <a:pPr>
              <a:buNone/>
            </a:pPr>
            <a:r>
              <a:rPr lang="tr-TR" sz="2800" dirty="0"/>
              <a:t>        Duygusal bozukluklar çocuğu tedirgin eden ruhsal belirtilerdir.</a:t>
            </a:r>
          </a:p>
          <a:p>
            <a:pPr>
              <a:buNone/>
            </a:pPr>
            <a:r>
              <a:rPr lang="tr-TR" sz="2800" dirty="0"/>
              <a:t>        En önemli duygusal bozukluklar korkular, kuruntular, uyku bozuklukları, kekemelik, yalnız kalmayı istememe, özgüven eksikliği, aileye aşırı bağımlılık görülmektedir.</a:t>
            </a:r>
          </a:p>
          <a:p>
            <a:endParaRPr lang="tr-TR" sz="2800" dirty="0"/>
          </a:p>
        </p:txBody>
      </p:sp>
      <p:pic>
        <p:nvPicPr>
          <p:cNvPr id="4" name="3 Resim" descr="C:\Users\Saba Hoca\Desktop\2.jpg"/>
          <p:cNvPicPr/>
          <p:nvPr/>
        </p:nvPicPr>
        <p:blipFill>
          <a:blip r:embed="rId2"/>
          <a:srcRect/>
          <a:stretch>
            <a:fillRect/>
          </a:stretch>
        </p:blipFill>
        <p:spPr bwMode="auto">
          <a:xfrm>
            <a:off x="6357950" y="1071546"/>
            <a:ext cx="1928826" cy="185738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642918"/>
            <a:ext cx="8229600" cy="4857784"/>
          </a:xfrm>
        </p:spPr>
        <p:txBody>
          <a:bodyPr>
            <a:noAutofit/>
          </a:bodyPr>
          <a:lstStyle/>
          <a:p>
            <a:pPr>
              <a:buNone/>
            </a:pPr>
            <a:r>
              <a:rPr lang="tr-TR" dirty="0"/>
              <a:t>Bir belirtiyi değerlendirirken dikkat edilmesi gerekenler:</a:t>
            </a:r>
          </a:p>
          <a:p>
            <a:pPr>
              <a:buNone/>
            </a:pPr>
            <a:r>
              <a:rPr lang="tr-TR" dirty="0"/>
              <a:t>Belirtinin gelişim düzeyi,</a:t>
            </a:r>
          </a:p>
          <a:p>
            <a:pPr>
              <a:buNone/>
            </a:pPr>
            <a:r>
              <a:rPr lang="tr-TR" dirty="0"/>
              <a:t>Belirtinin sıklığı ve gücü,</a:t>
            </a:r>
          </a:p>
          <a:p>
            <a:pPr>
              <a:buNone/>
            </a:pPr>
            <a:r>
              <a:rPr lang="tr-TR" dirty="0"/>
              <a:t>Belirtinin sürekliliği </a:t>
            </a:r>
          </a:p>
          <a:p>
            <a:pPr>
              <a:buNone/>
            </a:pPr>
            <a:r>
              <a:rPr lang="tr-TR" dirty="0"/>
              <a:t>Başka hangi belirtilerin eşlik ettiği.</a:t>
            </a:r>
          </a:p>
          <a:p>
            <a:pPr>
              <a:buNone/>
            </a:pPr>
            <a:r>
              <a:rPr lang="tr-TR" dirty="0"/>
              <a:t>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857364"/>
            <a:ext cx="8229600" cy="4525963"/>
          </a:xfrm>
        </p:spPr>
        <p:txBody>
          <a:bodyPr>
            <a:normAutofit fontScale="92500" lnSpcReduction="20000"/>
          </a:bodyPr>
          <a:lstStyle/>
          <a:p>
            <a:pPr>
              <a:buNone/>
            </a:pPr>
            <a:r>
              <a:rPr lang="tr-TR" b="1" dirty="0"/>
              <a:t>    Dikkat Eksikliği ve </a:t>
            </a:r>
            <a:r>
              <a:rPr lang="tr-TR" b="1" dirty="0" err="1"/>
              <a:t>Hiperaktivite</a:t>
            </a:r>
            <a:r>
              <a:rPr lang="tr-TR" b="1" dirty="0"/>
              <a:t> Bozukluğu (DEHB)</a:t>
            </a:r>
            <a:endParaRPr lang="tr-TR" dirty="0"/>
          </a:p>
          <a:p>
            <a:pPr>
              <a:buNone/>
            </a:pPr>
            <a:r>
              <a:rPr lang="tr-TR" dirty="0"/>
              <a:t>    DEHB çok iyi tanımlanmış ve uzun yıllardır bilinen bir bozukluktur. Genetik faktörler bozukluğun ortaya çıkışında önemlidir. </a:t>
            </a:r>
          </a:p>
          <a:p>
            <a:pPr>
              <a:buNone/>
            </a:pPr>
            <a:r>
              <a:rPr lang="tr-TR" b="1" dirty="0"/>
              <a:t>    Dikkat Eksikliği:</a:t>
            </a:r>
            <a:r>
              <a:rPr lang="tr-TR" dirty="0"/>
              <a:t> Konsantre olmada güçlük, dikkatin çabuk dağılması, dikkatin belli bir noktaya yönlendirilememesi</a:t>
            </a:r>
          </a:p>
          <a:p>
            <a:pPr>
              <a:buNone/>
            </a:pPr>
            <a:r>
              <a:rPr lang="tr-TR" b="1" dirty="0"/>
              <a:t>    </a:t>
            </a:r>
            <a:r>
              <a:rPr lang="tr-TR" b="1" dirty="0" err="1"/>
              <a:t>Hiperaktivite</a:t>
            </a:r>
            <a:r>
              <a:rPr lang="tr-TR" b="1" dirty="0"/>
              <a:t>:</a:t>
            </a:r>
            <a:r>
              <a:rPr lang="tr-TR" dirty="0"/>
              <a:t> Amaçsız bir hareketlilik, yerinde duramama, kıpırtılı oturma, motor takılmış gibi koşuşturma.</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5"/>
            <a:ext cx="8229600" cy="3714776"/>
          </a:xfrm>
        </p:spPr>
        <p:txBody>
          <a:bodyPr>
            <a:normAutofit fontScale="92500" lnSpcReduction="10000"/>
          </a:bodyPr>
          <a:lstStyle/>
          <a:p>
            <a:pPr>
              <a:buNone/>
            </a:pPr>
            <a:r>
              <a:rPr lang="tr-TR" b="1" dirty="0"/>
              <a:t>     Dürtüsellik:</a:t>
            </a:r>
            <a:r>
              <a:rPr lang="tr-TR" dirty="0"/>
              <a:t> Sonucunu düşünmeden hareket etme, sırasını bekleyememe, çok konuşma, sabırsızlık acelecilik.</a:t>
            </a:r>
          </a:p>
          <a:p>
            <a:pPr>
              <a:buNone/>
            </a:pPr>
            <a:r>
              <a:rPr lang="tr-TR" dirty="0"/>
              <a:t>    Yukarıdaki üç bulgu çocuk psikiyatrisine başvuran ve dikkat eksikliği ve </a:t>
            </a:r>
            <a:r>
              <a:rPr lang="tr-TR" dirty="0" err="1"/>
              <a:t>hiperaktivite</a:t>
            </a:r>
            <a:r>
              <a:rPr lang="tr-TR" dirty="0"/>
              <a:t> bozukluğu tanısı alan çocukların ebeveynleri tarafından en sık getirilen yakınmalardır.</a:t>
            </a:r>
          </a:p>
          <a:p>
            <a:pPr>
              <a:buNone/>
            </a:pPr>
            <a:r>
              <a:rPr lang="tr-TR" dirty="0"/>
              <a:t> </a:t>
            </a:r>
          </a:p>
          <a:p>
            <a:endParaRPr lang="tr-TR" dirty="0"/>
          </a:p>
        </p:txBody>
      </p:sp>
      <p:pic>
        <p:nvPicPr>
          <p:cNvPr id="4" name="3 Resim" descr="C:\Users\Saba Hoca\Desktop\10.bmp"/>
          <p:cNvPicPr/>
          <p:nvPr/>
        </p:nvPicPr>
        <p:blipFill>
          <a:blip r:embed="rId2"/>
          <a:srcRect/>
          <a:stretch>
            <a:fillRect/>
          </a:stretch>
        </p:blipFill>
        <p:spPr bwMode="auto">
          <a:xfrm>
            <a:off x="3714744" y="4143380"/>
            <a:ext cx="1981200" cy="180022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42852"/>
            <a:ext cx="8229600" cy="4525963"/>
          </a:xfrm>
        </p:spPr>
        <p:txBody>
          <a:bodyPr/>
          <a:lstStyle/>
          <a:p>
            <a:pPr algn="just">
              <a:buNone/>
            </a:pPr>
            <a:r>
              <a:rPr lang="tr-TR" b="1" dirty="0"/>
              <a:t>    Çocuk ve Ergende Depresyon</a:t>
            </a:r>
            <a:endParaRPr lang="tr-TR" dirty="0"/>
          </a:p>
          <a:p>
            <a:pPr algn="just">
              <a:buNone/>
            </a:pPr>
            <a:r>
              <a:rPr lang="tr-TR" dirty="0"/>
              <a:t>      Depresyon, çocuk psikiyatrisi uzmanlarının klinik pratikte en sık karşılaştıkları psikiyatrik tablolardan bir tanesidir. Özellikle çocuk ve ergende ciddi yaşam kalitesi düşüklüğü ve akademik güçlüklere yol açtığından ve ergenlerde intihar düşüncelerine sebebiyet verdiğinden mutlaka tedavi edilmesi gereklidir. </a:t>
            </a:r>
          </a:p>
          <a:p>
            <a:pPr algn="just"/>
            <a:endParaRPr lang="tr-TR" dirty="0"/>
          </a:p>
        </p:txBody>
      </p:sp>
      <p:pic>
        <p:nvPicPr>
          <p:cNvPr id="9218" name="Picture 2" descr="C:\Users\Saba Hoca\Desktop\k16.bmp"/>
          <p:cNvPicPr>
            <a:picLocks noChangeAspect="1" noChangeArrowheads="1"/>
          </p:cNvPicPr>
          <p:nvPr/>
        </p:nvPicPr>
        <p:blipFill>
          <a:blip r:embed="rId2"/>
          <a:srcRect/>
          <a:stretch>
            <a:fillRect/>
          </a:stretch>
        </p:blipFill>
        <p:spPr bwMode="auto">
          <a:xfrm>
            <a:off x="3571868" y="4214818"/>
            <a:ext cx="2095500" cy="21812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714356"/>
            <a:ext cx="8229600" cy="4786346"/>
          </a:xfrm>
        </p:spPr>
        <p:txBody>
          <a:bodyPr>
            <a:noAutofit/>
          </a:bodyPr>
          <a:lstStyle/>
          <a:p>
            <a:pPr>
              <a:buNone/>
            </a:pPr>
            <a:r>
              <a:rPr lang="tr-TR" sz="2800" b="1" dirty="0"/>
              <a:t>      Çocuk ve Gençlerde Takıntılar - (Obsesif-</a:t>
            </a:r>
            <a:r>
              <a:rPr lang="tr-TR" sz="2800" b="1" dirty="0" err="1"/>
              <a:t>Kompulsif</a:t>
            </a:r>
            <a:r>
              <a:rPr lang="tr-TR" sz="2800" b="1" dirty="0"/>
              <a:t> Bozukluk)</a:t>
            </a:r>
            <a:endParaRPr lang="tr-TR" sz="2800" dirty="0"/>
          </a:p>
          <a:p>
            <a:pPr>
              <a:buNone/>
            </a:pPr>
            <a:r>
              <a:rPr lang="tr-TR" sz="2800" b="1" dirty="0"/>
              <a:t>     Obsesyon:</a:t>
            </a:r>
            <a:r>
              <a:rPr lang="tr-TR" sz="2800" dirty="0"/>
              <a:t> Durdurulamayan, rahatsız edici, tekrarlayıcı dürtü, duygu veya düşünceler.</a:t>
            </a:r>
            <a:br>
              <a:rPr lang="tr-TR" sz="2800" dirty="0"/>
            </a:br>
            <a:r>
              <a:rPr lang="tr-TR" sz="2800" b="1" dirty="0" err="1"/>
              <a:t>Kompulsiyon</a:t>
            </a:r>
            <a:r>
              <a:rPr lang="tr-TR" sz="2800" b="1" dirty="0"/>
              <a:t>:</a:t>
            </a:r>
            <a:r>
              <a:rPr lang="tr-TR" sz="2800" dirty="0"/>
              <a:t> Tekrarlayıcı, sayma, kontrol etme ve kaçınma gibi davranışlar.</a:t>
            </a:r>
          </a:p>
          <a:p>
            <a:pPr>
              <a:buNone/>
            </a:pPr>
            <a:r>
              <a:rPr lang="tr-TR" sz="2800" dirty="0"/>
              <a:t>        Takıntılı düşünceler ve sıklıkla eşlik eden tekrarlayıcı hareketler çocuk psikiyatrisi hekimlerinin karşısına hiç de azımsanmayacak sıklıkta çıkan bir yakınmadır. </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1167</Words>
  <Application>Microsoft Office PowerPoint</Application>
  <PresentationFormat>Ekran Gösterisi (4:3)</PresentationFormat>
  <Paragraphs>75</Paragraphs>
  <Slides>23</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23</vt:i4>
      </vt:variant>
    </vt:vector>
  </HeadingPairs>
  <TitlesOfParts>
    <vt:vector size="26" baseType="lpstr">
      <vt:lpstr>Arial</vt:lpstr>
      <vt:lpstr>Calibri</vt:lpstr>
      <vt:lpstr>Ofis Teması</vt:lpstr>
      <vt:lpstr>ÇOCUKLARDA RUH SAĞLIĞI BOZUKLUKLARI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ÇOCUKLARDA RUH SAĞLIĞI BOZUKLUKLARI</dc:title>
  <dc:creator>Saba Hoca</dc:creator>
  <cp:lastModifiedBy>SABA</cp:lastModifiedBy>
  <cp:revision>61</cp:revision>
  <dcterms:created xsi:type="dcterms:W3CDTF">2012-12-05T10:06:46Z</dcterms:created>
  <dcterms:modified xsi:type="dcterms:W3CDTF">2020-04-29T13:08:06Z</dcterms:modified>
</cp:coreProperties>
</file>