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1"/>
  </p:notesMasterIdLst>
  <p:handoutMasterIdLst>
    <p:handoutMasterId r:id="rId12"/>
  </p:handout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notesViewPr>
    <p:cSldViewPr snapToGrid="0">
      <p:cViewPr varScale="1">
        <p:scale>
          <a:sx n="56" d="100"/>
          <a:sy n="56" d="100"/>
        </p:scale>
        <p:origin x="2856"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10F1D1B-AD41-4F3B-9091-A69A7B0FFF4A}" type="datetimeFigureOut">
              <a:rPr lang="en-US" smtClean="0"/>
              <a:t>1/10/2018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F948430-732F-48AA-A129-1BDBE1E1EAB2}" type="slidenum">
              <a:rPr lang="en-US" smtClean="0"/>
              <a:t>‹#›</a:t>
            </a:fld>
            <a:endParaRPr lang="en-US"/>
          </a:p>
        </p:txBody>
      </p:sp>
    </p:spTree>
    <p:extLst>
      <p:ext uri="{BB962C8B-B14F-4D97-AF65-F5344CB8AC3E}">
        <p14:creationId xmlns:p14="http://schemas.microsoft.com/office/powerpoint/2010/main" val="6303658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97C52A-5ACD-4127-A0DC-1AC4825296E3}" type="datetimeFigureOut">
              <a:rPr lang="en-US" smtClean="0"/>
              <a:t>1/10/2018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24575E-4A84-4768-9B80-C46DFC7A0236}" type="slidenum">
              <a:rPr lang="en-US" smtClean="0"/>
              <a:t>‹#›</a:t>
            </a:fld>
            <a:endParaRPr lang="en-US"/>
          </a:p>
        </p:txBody>
      </p:sp>
    </p:spTree>
    <p:extLst>
      <p:ext uri="{BB962C8B-B14F-4D97-AF65-F5344CB8AC3E}">
        <p14:creationId xmlns:p14="http://schemas.microsoft.com/office/powerpoint/2010/main" val="789592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82762"/>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5000"/>
              </a:lnSpc>
              <a:defRPr sz="4400" b="1" cap="none" baseline="0">
                <a:blipFill dpi="0" rotWithShape="1">
                  <a:blip r:embed="rId4"/>
                  <a:srcRect/>
                  <a:tile tx="6350" ty="-127000" sx="65000" sy="64000" flip="none" algn="tl"/>
                </a:blip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000" b="1">
                <a:solidFill>
                  <a:schemeClr val="accent2">
                    <a:lumMod val="75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8314FF14-0549-42E5-B534-EC6EF10B2106}" type="datetime1">
              <a:rPr lang="en-US" smtClean="0"/>
              <a:t>1/10/2018</a:t>
            </a:fld>
            <a:endParaRPr lang="en-US"/>
          </a:p>
        </p:txBody>
      </p:sp>
      <p:sp>
        <p:nvSpPr>
          <p:cNvPr id="5" name="Footer Placeholder 4"/>
          <p:cNvSpPr>
            <a:spLocks noGrp="1"/>
          </p:cNvSpPr>
          <p:nvPr>
            <p:ph type="ftr" sz="quarter" idx="11"/>
          </p:nvPr>
        </p:nvSpPr>
        <p:spPr/>
        <p:txBody>
          <a:bodyPr/>
          <a:lstStyle/>
          <a:p>
            <a:r>
              <a:rPr lang="tr-TR" smtClean="0"/>
              <a:t>AÜHF İktisat – F. Kemal Kızılca </a:t>
            </a:r>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b="1"/>
            </a:lvl1pPr>
          </a:lstStyle>
          <a:p>
            <a:fld id="{4F4D8376-711E-49DB-83F9-296658250159}" type="slidenum">
              <a:rPr lang="en-US" smtClean="0"/>
              <a:t>‹#›</a:t>
            </a:fld>
            <a:endParaRPr lang="en-US" dirty="0"/>
          </a:p>
        </p:txBody>
      </p:sp>
    </p:spTree>
    <p:extLst>
      <p:ext uri="{BB962C8B-B14F-4D97-AF65-F5344CB8AC3E}">
        <p14:creationId xmlns:p14="http://schemas.microsoft.com/office/powerpoint/2010/main" val="2443744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2BD11E-9E16-4549-B2C3-E348452854D5}" type="datetime1">
              <a:rPr lang="en-US" smtClean="0"/>
              <a:t>1/10/2018</a:t>
            </a:fld>
            <a:endParaRPr lang="en-US"/>
          </a:p>
        </p:txBody>
      </p:sp>
      <p:sp>
        <p:nvSpPr>
          <p:cNvPr id="5" name="Footer Placeholder 4"/>
          <p:cNvSpPr>
            <a:spLocks noGrp="1"/>
          </p:cNvSpPr>
          <p:nvPr>
            <p:ph type="ftr" sz="quarter" idx="11"/>
          </p:nvPr>
        </p:nvSpPr>
        <p:spPr/>
        <p:txBody>
          <a:bodyPr/>
          <a:lstStyle/>
          <a:p>
            <a:r>
              <a:rPr lang="en-US" smtClean="0"/>
              <a:t>AÜHF İktisat – F. Kemal Kızılca </a:t>
            </a:r>
            <a:endParaRPr lang="en-US"/>
          </a:p>
        </p:txBody>
      </p:sp>
      <p:sp>
        <p:nvSpPr>
          <p:cNvPr id="6" name="Slide Number Placeholder 5"/>
          <p:cNvSpPr>
            <a:spLocks noGrp="1"/>
          </p:cNvSpPr>
          <p:nvPr>
            <p:ph type="sldNum" sz="quarter" idx="12"/>
          </p:nvPr>
        </p:nvSpPr>
        <p:spPr/>
        <p:txBody>
          <a:bodyPr/>
          <a:lstStyle/>
          <a:p>
            <a:fld id="{4F4D8376-711E-49DB-83F9-296658250159}" type="slidenum">
              <a:rPr lang="en-US" smtClean="0"/>
              <a:t>‹#›</a:t>
            </a:fld>
            <a:endParaRPr lang="en-US"/>
          </a:p>
        </p:txBody>
      </p:sp>
    </p:spTree>
    <p:extLst>
      <p:ext uri="{BB962C8B-B14F-4D97-AF65-F5344CB8AC3E}">
        <p14:creationId xmlns:p14="http://schemas.microsoft.com/office/powerpoint/2010/main" val="1393899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36B91C4-9774-4A06-93D7-A2CB8F4C6A60}" type="datetime1">
              <a:rPr lang="en-US" smtClean="0"/>
              <a:t>1/10/2018</a:t>
            </a:fld>
            <a:endParaRPr lang="en-US"/>
          </a:p>
        </p:txBody>
      </p:sp>
      <p:sp>
        <p:nvSpPr>
          <p:cNvPr id="5" name="Footer Placeholder 4"/>
          <p:cNvSpPr>
            <a:spLocks noGrp="1"/>
          </p:cNvSpPr>
          <p:nvPr>
            <p:ph type="ftr" sz="quarter" idx="11"/>
          </p:nvPr>
        </p:nvSpPr>
        <p:spPr/>
        <p:txBody>
          <a:bodyPr/>
          <a:lstStyle/>
          <a:p>
            <a:r>
              <a:rPr lang="en-US" smtClean="0"/>
              <a:t>AÜHF İktisat – F. Kemal Kızılca </a:t>
            </a:r>
            <a:endParaRPr lang="en-US"/>
          </a:p>
        </p:txBody>
      </p:sp>
      <p:sp>
        <p:nvSpPr>
          <p:cNvPr id="6" name="Slide Number Placeholder 5"/>
          <p:cNvSpPr>
            <a:spLocks noGrp="1"/>
          </p:cNvSpPr>
          <p:nvPr>
            <p:ph type="sldNum" sz="quarter" idx="12"/>
          </p:nvPr>
        </p:nvSpPr>
        <p:spPr/>
        <p:txBody>
          <a:bodyPr/>
          <a:lstStyle/>
          <a:p>
            <a:fld id="{4F4D8376-711E-49DB-83F9-296658250159}" type="slidenum">
              <a:rPr lang="en-US" smtClean="0"/>
              <a:t>‹#›</a:t>
            </a:fld>
            <a:endParaRPr lang="en-US"/>
          </a:p>
        </p:txBody>
      </p:sp>
    </p:spTree>
    <p:extLst>
      <p:ext uri="{BB962C8B-B14F-4D97-AF65-F5344CB8AC3E}">
        <p14:creationId xmlns:p14="http://schemas.microsoft.com/office/powerpoint/2010/main" val="18740793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476251"/>
            <a:ext cx="10972800" cy="720725"/>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341438"/>
            <a:ext cx="5384800" cy="482441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341438"/>
            <a:ext cx="5384800" cy="482441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Altbilgi Yer Tutucusu"/>
          <p:cNvSpPr>
            <a:spLocks noGrp="1"/>
          </p:cNvSpPr>
          <p:nvPr>
            <p:ph type="ftr" sz="quarter" idx="10"/>
          </p:nvPr>
        </p:nvSpPr>
        <p:spPr>
          <a:xfrm>
            <a:off x="4165600" y="6248400"/>
            <a:ext cx="3860800" cy="457200"/>
          </a:xfrm>
        </p:spPr>
        <p:txBody>
          <a:bodyPr/>
          <a:lstStyle>
            <a:lvl1pPr>
              <a:defRPr/>
            </a:lvl1pPr>
          </a:lstStyle>
          <a:p>
            <a:endParaRPr lang="tr-TR"/>
          </a:p>
        </p:txBody>
      </p:sp>
      <p:sp>
        <p:nvSpPr>
          <p:cNvPr id="6" name="5 Slayt Numarası Yer Tutucusu"/>
          <p:cNvSpPr>
            <a:spLocks noGrp="1"/>
          </p:cNvSpPr>
          <p:nvPr>
            <p:ph type="sldNum" sz="quarter" idx="11"/>
          </p:nvPr>
        </p:nvSpPr>
        <p:spPr>
          <a:xfrm>
            <a:off x="8737600" y="6248400"/>
            <a:ext cx="2844800" cy="457200"/>
          </a:xfrm>
        </p:spPr>
        <p:txBody>
          <a:bodyPr/>
          <a:lstStyle>
            <a:lvl1pPr>
              <a:defRPr/>
            </a:lvl1pPr>
          </a:lstStyle>
          <a:p>
            <a:fld id="{2A7D8F60-ECAC-4260-B41D-39034F0E422F}" type="slidenum">
              <a:rPr lang="tr-TR"/>
              <a:pPr/>
              <a:t>‹#›</a:t>
            </a:fld>
            <a:endParaRPr lang="tr-TR"/>
          </a:p>
        </p:txBody>
      </p:sp>
      <p:sp>
        <p:nvSpPr>
          <p:cNvPr id="7" name="6 Veri Yer Tutucusu"/>
          <p:cNvSpPr>
            <a:spLocks noGrp="1"/>
          </p:cNvSpPr>
          <p:nvPr>
            <p:ph type="dt" sz="half" idx="12"/>
          </p:nvPr>
        </p:nvSpPr>
        <p:spPr>
          <a:xfrm>
            <a:off x="609600" y="6245225"/>
            <a:ext cx="2844800" cy="476250"/>
          </a:xfrm>
        </p:spPr>
        <p:txBody>
          <a:bodyPr/>
          <a:lstStyle>
            <a:lvl1pPr>
              <a:defRPr/>
            </a:lvl1pPr>
          </a:lstStyle>
          <a:p>
            <a:endParaRPr lang="tr-TR"/>
          </a:p>
        </p:txBody>
      </p:sp>
    </p:spTree>
    <p:extLst>
      <p:ext uri="{BB962C8B-B14F-4D97-AF65-F5344CB8AC3E}">
        <p14:creationId xmlns:p14="http://schemas.microsoft.com/office/powerpoint/2010/main" val="1466829165"/>
      </p:ext>
    </p:extLst>
  </p:cSld>
  <p:clrMapOvr>
    <a:masterClrMapping/>
  </p:clrMapOvr>
  <p:transition>
    <p:cover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9848" y="347730"/>
            <a:ext cx="10058400" cy="940157"/>
          </a:xfrm>
        </p:spPr>
        <p:txBody>
          <a:bodyPr>
            <a:normAutofit/>
          </a:bodyPr>
          <a:lstStyle>
            <a:lvl1pPr>
              <a:defRPr sz="3600" baseline="0"/>
            </a:lvl1pPr>
          </a:lstStyle>
          <a:p>
            <a:r>
              <a:rPr lang="en-US" dirty="0" smtClean="0"/>
              <a:t>Click to edit Master title style</a:t>
            </a:r>
            <a:endParaRPr lang="en-US" dirty="0"/>
          </a:p>
        </p:txBody>
      </p:sp>
      <p:sp>
        <p:nvSpPr>
          <p:cNvPr id="3" name="Content Placeholder 2"/>
          <p:cNvSpPr>
            <a:spLocks noGrp="1"/>
          </p:cNvSpPr>
          <p:nvPr>
            <p:ph idx="1"/>
          </p:nvPr>
        </p:nvSpPr>
        <p:spPr>
          <a:xfrm>
            <a:off x="1069848" y="1468192"/>
            <a:ext cx="10058400" cy="4704008"/>
          </a:xfrm>
        </p:spPr>
        <p:txBody>
          <a:bodyPr/>
          <a:lstStyle>
            <a:lvl1pPr>
              <a:defRPr sz="2400" baseline="0"/>
            </a:lvl1pPr>
            <a:lvl2pPr>
              <a:defRPr sz="2200" baseline="0"/>
            </a:lvl2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9324CF3-6FB5-4190-BA6C-9EC03856690C}" type="datetime1">
              <a:rPr lang="en-US" smtClean="0"/>
              <a:t>1/10/2018</a:t>
            </a:fld>
            <a:endParaRPr lang="en-US"/>
          </a:p>
        </p:txBody>
      </p:sp>
      <p:sp>
        <p:nvSpPr>
          <p:cNvPr id="6" name="Slide Number Placeholder 5"/>
          <p:cNvSpPr>
            <a:spLocks noGrp="1"/>
          </p:cNvSpPr>
          <p:nvPr>
            <p:ph type="sldNum" sz="quarter" idx="12"/>
          </p:nvPr>
        </p:nvSpPr>
        <p:spPr/>
        <p:txBody>
          <a:bodyPr/>
          <a:lstStyle/>
          <a:p>
            <a:fld id="{4F4D8376-711E-49DB-83F9-296658250159}" type="slidenum">
              <a:rPr lang="en-US" smtClean="0"/>
              <a:t>‹#›</a:t>
            </a:fld>
            <a:endParaRPr lang="en-US"/>
          </a:p>
        </p:txBody>
      </p:sp>
      <p:sp>
        <p:nvSpPr>
          <p:cNvPr id="5" name="Footer Placeholder 4"/>
          <p:cNvSpPr>
            <a:spLocks noGrp="1"/>
          </p:cNvSpPr>
          <p:nvPr>
            <p:ph type="ftr" sz="quarter" idx="11"/>
          </p:nvPr>
        </p:nvSpPr>
        <p:spPr/>
        <p:txBody>
          <a:bodyPr/>
          <a:lstStyle/>
          <a:p>
            <a:r>
              <a:rPr lang="tr-TR" dirty="0" smtClean="0"/>
              <a:t>AÜHF İktisat – F. Kemal Kızılca</a:t>
            </a:r>
            <a:endParaRPr lang="en-US" dirty="0" smtClean="0"/>
          </a:p>
          <a:p>
            <a:endParaRPr lang="en-US" dirty="0"/>
          </a:p>
        </p:txBody>
      </p:sp>
    </p:spTree>
    <p:extLst>
      <p:ext uri="{BB962C8B-B14F-4D97-AF65-F5344CB8AC3E}">
        <p14:creationId xmlns:p14="http://schemas.microsoft.com/office/powerpoint/2010/main" val="342229113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5000"/>
              </a:lnSpc>
              <a:defRPr sz="7200" b="1"/>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b="1">
                <a:solidFill>
                  <a:schemeClr val="accent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8593667" y="6272784"/>
            <a:ext cx="2644309" cy="365125"/>
          </a:xfrm>
        </p:spPr>
        <p:txBody>
          <a:bodyPr/>
          <a:lstStyle>
            <a:lvl1pPr>
              <a:defRPr>
                <a:solidFill>
                  <a:schemeClr val="accent2">
                    <a:lumMod val="50000"/>
                  </a:schemeClr>
                </a:solidFill>
              </a:defRPr>
            </a:lvl1pPr>
          </a:lstStyle>
          <a:p>
            <a:fld id="{49D9C418-5D20-436E-B651-414DA32331AC}" type="datetime1">
              <a:rPr lang="en-US" smtClean="0"/>
              <a:t>1/10/2018</a:t>
            </a:fld>
            <a:endParaRPr lang="en-US"/>
          </a:p>
        </p:txBody>
      </p:sp>
      <p:sp>
        <p:nvSpPr>
          <p:cNvPr id="5" name="Footer Placeholder 4"/>
          <p:cNvSpPr>
            <a:spLocks noGrp="1"/>
          </p:cNvSpPr>
          <p:nvPr>
            <p:ph type="ftr" sz="quarter" idx="11"/>
          </p:nvPr>
        </p:nvSpPr>
        <p:spPr>
          <a:xfrm>
            <a:off x="2182708" y="6272784"/>
            <a:ext cx="6327648" cy="365125"/>
          </a:xfrm>
        </p:spPr>
        <p:txBody>
          <a:bodyPr/>
          <a:lstStyle>
            <a:lvl1pPr>
              <a:defRPr>
                <a:solidFill>
                  <a:schemeClr val="accent2">
                    <a:lumMod val="50000"/>
                  </a:schemeClr>
                </a:solidFill>
              </a:defRPr>
            </a:lvl1pPr>
          </a:lstStyle>
          <a:p>
            <a:r>
              <a:rPr lang="en-US" smtClean="0"/>
              <a:t>AÜHF İktisat – F. Kemal Kızılca </a:t>
            </a:r>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4D8376-711E-49DB-83F9-296658250159}" type="slidenum">
              <a:rPr lang="en-US" smtClean="0"/>
              <a:t>‹#›</a:t>
            </a:fld>
            <a:endParaRPr lang="en-US"/>
          </a:p>
        </p:txBody>
      </p:sp>
    </p:spTree>
    <p:extLst>
      <p:ext uri="{BB962C8B-B14F-4D97-AF65-F5344CB8AC3E}">
        <p14:creationId xmlns:p14="http://schemas.microsoft.com/office/powerpoint/2010/main" val="1472907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3F10D38-CB94-4E5D-967F-3B7FBF9908CC}" type="datetime1">
              <a:rPr lang="en-US" smtClean="0"/>
              <a:t>1/10/2018</a:t>
            </a:fld>
            <a:endParaRPr lang="en-US"/>
          </a:p>
        </p:txBody>
      </p:sp>
      <p:sp>
        <p:nvSpPr>
          <p:cNvPr id="6" name="Footer Placeholder 5"/>
          <p:cNvSpPr>
            <a:spLocks noGrp="1"/>
          </p:cNvSpPr>
          <p:nvPr>
            <p:ph type="ftr" sz="quarter" idx="11"/>
          </p:nvPr>
        </p:nvSpPr>
        <p:spPr/>
        <p:txBody>
          <a:bodyPr/>
          <a:lstStyle/>
          <a:p>
            <a:r>
              <a:rPr lang="en-US" smtClean="0"/>
              <a:t>AÜHF İktisat – F. Kemal Kızılca </a:t>
            </a:r>
            <a:endParaRPr lang="en-US"/>
          </a:p>
        </p:txBody>
      </p:sp>
      <p:sp>
        <p:nvSpPr>
          <p:cNvPr id="7" name="Slide Number Placeholder 6"/>
          <p:cNvSpPr>
            <a:spLocks noGrp="1"/>
          </p:cNvSpPr>
          <p:nvPr>
            <p:ph type="sldNum" sz="quarter" idx="12"/>
          </p:nvPr>
        </p:nvSpPr>
        <p:spPr/>
        <p:txBody>
          <a:bodyPr/>
          <a:lstStyle/>
          <a:p>
            <a:fld id="{4F4D8376-711E-49DB-83F9-296658250159}" type="slidenum">
              <a:rPr lang="en-US" smtClean="0"/>
              <a:t>‹#›</a:t>
            </a:fld>
            <a:endParaRPr lang="en-US"/>
          </a:p>
        </p:txBody>
      </p:sp>
    </p:spTree>
    <p:extLst>
      <p:ext uri="{BB962C8B-B14F-4D97-AF65-F5344CB8AC3E}">
        <p14:creationId xmlns:p14="http://schemas.microsoft.com/office/powerpoint/2010/main" val="1078834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58C28E-5C7C-4D0C-A6E9-ADEAFDA085C4}" type="datetime1">
              <a:rPr lang="en-US" smtClean="0"/>
              <a:t>1/10/2018</a:t>
            </a:fld>
            <a:endParaRPr lang="en-US"/>
          </a:p>
        </p:txBody>
      </p:sp>
      <p:sp>
        <p:nvSpPr>
          <p:cNvPr id="8" name="Footer Placeholder 7"/>
          <p:cNvSpPr>
            <a:spLocks noGrp="1"/>
          </p:cNvSpPr>
          <p:nvPr>
            <p:ph type="ftr" sz="quarter" idx="11"/>
          </p:nvPr>
        </p:nvSpPr>
        <p:spPr/>
        <p:txBody>
          <a:bodyPr/>
          <a:lstStyle/>
          <a:p>
            <a:r>
              <a:rPr lang="en-US" smtClean="0"/>
              <a:t>AÜHF İktisat – F. Kemal Kızılca </a:t>
            </a:r>
            <a:endParaRPr lang="en-US"/>
          </a:p>
        </p:txBody>
      </p:sp>
      <p:sp>
        <p:nvSpPr>
          <p:cNvPr id="9" name="Slide Number Placeholder 8"/>
          <p:cNvSpPr>
            <a:spLocks noGrp="1"/>
          </p:cNvSpPr>
          <p:nvPr>
            <p:ph type="sldNum" sz="quarter" idx="12"/>
          </p:nvPr>
        </p:nvSpPr>
        <p:spPr/>
        <p:txBody>
          <a:bodyPr/>
          <a:lstStyle/>
          <a:p>
            <a:fld id="{4F4D8376-711E-49DB-83F9-296658250159}" type="slidenum">
              <a:rPr lang="en-US" smtClean="0"/>
              <a:t>‹#›</a:t>
            </a:fld>
            <a:endParaRPr lang="en-US"/>
          </a:p>
        </p:txBody>
      </p:sp>
    </p:spTree>
    <p:extLst>
      <p:ext uri="{BB962C8B-B14F-4D97-AF65-F5344CB8AC3E}">
        <p14:creationId xmlns:p14="http://schemas.microsoft.com/office/powerpoint/2010/main" val="722848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2CD097-A213-49CC-9234-43D048B169C9}" type="datetime1">
              <a:rPr lang="en-US" smtClean="0"/>
              <a:t>1/10/2018</a:t>
            </a:fld>
            <a:endParaRPr lang="en-US"/>
          </a:p>
        </p:txBody>
      </p:sp>
      <p:sp>
        <p:nvSpPr>
          <p:cNvPr id="4" name="Footer Placeholder 3"/>
          <p:cNvSpPr>
            <a:spLocks noGrp="1"/>
          </p:cNvSpPr>
          <p:nvPr>
            <p:ph type="ftr" sz="quarter" idx="11"/>
          </p:nvPr>
        </p:nvSpPr>
        <p:spPr/>
        <p:txBody>
          <a:bodyPr/>
          <a:lstStyle/>
          <a:p>
            <a:r>
              <a:rPr lang="en-US" smtClean="0"/>
              <a:t>AÜHF İktisat – F. Kemal Kızılca </a:t>
            </a:r>
            <a:endParaRPr lang="en-US"/>
          </a:p>
        </p:txBody>
      </p:sp>
      <p:sp>
        <p:nvSpPr>
          <p:cNvPr id="5" name="Slide Number Placeholder 4"/>
          <p:cNvSpPr>
            <a:spLocks noGrp="1"/>
          </p:cNvSpPr>
          <p:nvPr>
            <p:ph type="sldNum" sz="quarter" idx="12"/>
          </p:nvPr>
        </p:nvSpPr>
        <p:spPr/>
        <p:txBody>
          <a:bodyPr/>
          <a:lstStyle/>
          <a:p>
            <a:fld id="{4F4D8376-711E-49DB-83F9-296658250159}" type="slidenum">
              <a:rPr lang="en-US" smtClean="0"/>
              <a:t>‹#›</a:t>
            </a:fld>
            <a:endParaRPr lang="en-US"/>
          </a:p>
        </p:txBody>
      </p:sp>
    </p:spTree>
    <p:extLst>
      <p:ext uri="{BB962C8B-B14F-4D97-AF65-F5344CB8AC3E}">
        <p14:creationId xmlns:p14="http://schemas.microsoft.com/office/powerpoint/2010/main" val="383403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CE181E-0A4B-498B-99EB-2E88CB875411}" type="datetime1">
              <a:rPr lang="en-US" smtClean="0"/>
              <a:t>1/10/2018</a:t>
            </a:fld>
            <a:endParaRPr lang="en-US"/>
          </a:p>
        </p:txBody>
      </p:sp>
      <p:sp>
        <p:nvSpPr>
          <p:cNvPr id="3" name="Footer Placeholder 2"/>
          <p:cNvSpPr>
            <a:spLocks noGrp="1"/>
          </p:cNvSpPr>
          <p:nvPr>
            <p:ph type="ftr" sz="quarter" idx="11"/>
          </p:nvPr>
        </p:nvSpPr>
        <p:spPr/>
        <p:txBody>
          <a:bodyPr/>
          <a:lstStyle/>
          <a:p>
            <a:r>
              <a:rPr lang="en-US" smtClean="0"/>
              <a:t>AÜHF İktisat – F. Kemal Kızılca </a:t>
            </a:r>
            <a:endParaRPr lang="en-US"/>
          </a:p>
        </p:txBody>
      </p:sp>
      <p:sp>
        <p:nvSpPr>
          <p:cNvPr id="4" name="Slide Number Placeholder 3"/>
          <p:cNvSpPr>
            <a:spLocks noGrp="1"/>
          </p:cNvSpPr>
          <p:nvPr>
            <p:ph type="sldNum" sz="quarter" idx="12"/>
          </p:nvPr>
        </p:nvSpPr>
        <p:spPr/>
        <p:txBody>
          <a:bodyPr/>
          <a:lstStyle/>
          <a:p>
            <a:fld id="{4F4D8376-711E-49DB-83F9-296658250159}" type="slidenum">
              <a:rPr lang="en-US" smtClean="0"/>
              <a:t>‹#›</a:t>
            </a:fld>
            <a:endParaRPr lang="en-US"/>
          </a:p>
        </p:txBody>
      </p:sp>
    </p:spTree>
    <p:extLst>
      <p:ext uri="{BB962C8B-B14F-4D97-AF65-F5344CB8AC3E}">
        <p14:creationId xmlns:p14="http://schemas.microsoft.com/office/powerpoint/2010/main" val="632751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8576DC5-A09C-4FD8-A4B7-6D2A05573EAF}" type="datetime1">
              <a:rPr lang="en-US" smtClean="0"/>
              <a:t>1/10/2018</a:t>
            </a:fld>
            <a:endParaRPr lang="en-US"/>
          </a:p>
        </p:txBody>
      </p:sp>
      <p:sp>
        <p:nvSpPr>
          <p:cNvPr id="6" name="Footer Placeholder 5"/>
          <p:cNvSpPr>
            <a:spLocks noGrp="1"/>
          </p:cNvSpPr>
          <p:nvPr>
            <p:ph type="ftr" sz="quarter" idx="11"/>
          </p:nvPr>
        </p:nvSpPr>
        <p:spPr/>
        <p:txBody>
          <a:bodyPr/>
          <a:lstStyle/>
          <a:p>
            <a:r>
              <a:rPr lang="en-US" smtClean="0"/>
              <a:t>AÜHF İktisat – F. Kemal Kızılca </a:t>
            </a:r>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4D8376-711E-49DB-83F9-296658250159}" type="slidenum">
              <a:rPr lang="en-US" smtClean="0"/>
              <a:t>‹#›</a:t>
            </a:fld>
            <a:endParaRPr lang="en-US"/>
          </a:p>
        </p:txBody>
      </p:sp>
    </p:spTree>
    <p:extLst>
      <p:ext uri="{BB962C8B-B14F-4D97-AF65-F5344CB8AC3E}">
        <p14:creationId xmlns:p14="http://schemas.microsoft.com/office/powerpoint/2010/main" val="2974906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accent2">
                    <a:lumMod val="75000"/>
                  </a:schemeClr>
                </a:solidFill>
              </a:defRPr>
            </a:lvl1pPr>
          </a:lstStyle>
          <a:p>
            <a:fld id="{4EAD2A2D-9FC0-4B80-B1FE-CCE8E2229202}" type="datetime1">
              <a:rPr lang="en-US" smtClean="0"/>
              <a:t>1/10/2018</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4D8376-711E-49DB-83F9-296658250159}" type="slidenum">
              <a:rPr lang="en-US" smtClean="0"/>
              <a:t>‹#›</a:t>
            </a:fld>
            <a:endParaRPr lang="en-US"/>
          </a:p>
        </p:txBody>
      </p:sp>
    </p:spTree>
    <p:extLst>
      <p:ext uri="{BB962C8B-B14F-4D97-AF65-F5344CB8AC3E}">
        <p14:creationId xmlns:p14="http://schemas.microsoft.com/office/powerpoint/2010/main" val="3878479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accent2">
                    <a:lumMod val="50000"/>
                  </a:schemeClr>
                </a:solidFill>
              </a:defRPr>
            </a:lvl1pPr>
          </a:lstStyle>
          <a:p>
            <a:fld id="{57B2C6B8-A382-4366-8881-FAF4A2E38687}" type="datetime1">
              <a:rPr lang="en-US" smtClean="0"/>
              <a:t>1/10/2018</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accent2">
                    <a:lumMod val="50000"/>
                  </a:schemeClr>
                </a:solidFill>
              </a:defRPr>
            </a:lvl1pPr>
          </a:lstStyle>
          <a:p>
            <a:r>
              <a:rPr lang="en-US" smtClean="0"/>
              <a:t>AÜHF İktisat – F. Kemal Kızılca </a:t>
            </a:r>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4">
                <a:duotone>
                  <a:schemeClr val="accent2">
                    <a:shade val="45000"/>
                    <a:satMod val="135000"/>
                  </a:schemeClr>
                  <a:prstClr val="white"/>
                </a:duotone>
                <a:extLst>
                  <a:ext uri="{BEBA8EAE-BF5A-486C-A8C5-ECC9F3942E4B}">
                    <a14:imgProps xmlns:a14="http://schemas.microsoft.com/office/drawing/2010/main">
                      <a14:imgLayer r:embed="rId1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4D8376-711E-49DB-83F9-296658250159}" type="slidenum">
              <a:rPr lang="en-US" smtClean="0"/>
              <a:t>‹#›</a:t>
            </a:fld>
            <a:endParaRPr lang="en-US"/>
          </a:p>
        </p:txBody>
      </p:sp>
    </p:spTree>
    <p:extLst>
      <p:ext uri="{BB962C8B-B14F-4D97-AF65-F5344CB8AC3E}">
        <p14:creationId xmlns:p14="http://schemas.microsoft.com/office/powerpoint/2010/main" val="286200763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hf sldNum="0" hdr="0" dt="0"/>
  <p:txStyles>
    <p:titleStyle>
      <a:lvl1pPr algn="l" defTabSz="914400" rtl="0" eaLnBrk="1" latinLnBrk="0" hangingPunct="1">
        <a:lnSpc>
          <a:spcPct val="90000"/>
        </a:lnSpc>
        <a:spcBef>
          <a:spcPct val="0"/>
        </a:spcBef>
        <a:buNone/>
        <a:defRPr sz="4800" b="1" kern="1200" cap="none" baseline="0">
          <a:blipFill>
            <a:blip r:embed="rId16">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2"/>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heritage.org/Research/Taxes/bg1765.cf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Maliye Politikası</a:t>
            </a:r>
            <a:endParaRPr lang="en-US" dirty="0"/>
          </a:p>
        </p:txBody>
      </p:sp>
      <p:sp>
        <p:nvSpPr>
          <p:cNvPr id="3" name="Subtitle 2"/>
          <p:cNvSpPr>
            <a:spLocks noGrp="1"/>
          </p:cNvSpPr>
          <p:nvPr>
            <p:ph type="subTitle" idx="1"/>
          </p:nvPr>
        </p:nvSpPr>
        <p:spPr/>
        <p:txBody>
          <a:bodyPr/>
          <a:lstStyle/>
          <a:p>
            <a:endParaRPr lang="en-US"/>
          </a:p>
        </p:txBody>
      </p:sp>
      <p:sp>
        <p:nvSpPr>
          <p:cNvPr id="4" name="Footer Placeholder 3"/>
          <p:cNvSpPr>
            <a:spLocks noGrp="1"/>
          </p:cNvSpPr>
          <p:nvPr>
            <p:ph type="ftr" sz="quarter" idx="11"/>
          </p:nvPr>
        </p:nvSpPr>
        <p:spPr/>
        <p:txBody>
          <a:bodyPr/>
          <a:lstStyle/>
          <a:p>
            <a:r>
              <a:rPr lang="tr-TR" smtClean="0"/>
              <a:t>AÜHF İktisat – F. Kemal Kızılca </a:t>
            </a:r>
            <a:endParaRPr lang="en-US" dirty="0"/>
          </a:p>
        </p:txBody>
      </p:sp>
    </p:spTree>
    <p:extLst>
      <p:ext uri="{BB962C8B-B14F-4D97-AF65-F5344CB8AC3E}">
        <p14:creationId xmlns:p14="http://schemas.microsoft.com/office/powerpoint/2010/main" val="863000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tr-TR"/>
              <a:t>Vergiler</a:t>
            </a:r>
          </a:p>
        </p:txBody>
      </p:sp>
      <p:sp>
        <p:nvSpPr>
          <p:cNvPr id="27651" name="Rectangle 3"/>
          <p:cNvSpPr>
            <a:spLocks noGrp="1" noChangeArrowheads="1"/>
          </p:cNvSpPr>
          <p:nvPr>
            <p:ph sz="quarter" idx="1"/>
          </p:nvPr>
        </p:nvSpPr>
        <p:spPr/>
        <p:txBody>
          <a:bodyPr/>
          <a:lstStyle/>
          <a:p>
            <a:r>
              <a:rPr lang="tr-TR"/>
              <a:t>Doğrudan (dolaysız, vasıtasız) vergiler:</a:t>
            </a:r>
          </a:p>
          <a:p>
            <a:pPr lvl="1"/>
            <a:r>
              <a:rPr lang="tr-TR"/>
              <a:t>Gelir ve sermaye üzerinden alınan vergilerdir.</a:t>
            </a:r>
            <a:br>
              <a:rPr lang="tr-TR"/>
            </a:br>
            <a:r>
              <a:rPr lang="tr-TR"/>
              <a:t>(Gelir vergisi, kurumlar vergisi, veraset ve intikal vergisi…)</a:t>
            </a:r>
          </a:p>
          <a:p>
            <a:r>
              <a:rPr lang="tr-TR"/>
              <a:t>Dolaylı (vasıtalı) vergiler:</a:t>
            </a:r>
          </a:p>
          <a:p>
            <a:pPr lvl="1"/>
            <a:r>
              <a:rPr lang="tr-TR"/>
              <a:t>Harcama üzerinden alınır.</a:t>
            </a:r>
            <a:br>
              <a:rPr lang="tr-TR"/>
            </a:br>
            <a:r>
              <a:rPr lang="tr-TR"/>
              <a:t>(KDV, ÖTV, gümrük vergisi…)</a:t>
            </a:r>
          </a:p>
        </p:txBody>
      </p:sp>
    </p:spTree>
    <p:extLst>
      <p:ext uri="{BB962C8B-B14F-4D97-AF65-F5344CB8AC3E}">
        <p14:creationId xmlns:p14="http://schemas.microsoft.com/office/powerpoint/2010/main" val="29959987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1847528" y="274638"/>
            <a:ext cx="8496944" cy="1282154"/>
          </a:xfrm>
        </p:spPr>
        <p:txBody>
          <a:bodyPr>
            <a:noAutofit/>
          </a:bodyPr>
          <a:lstStyle/>
          <a:p>
            <a:r>
              <a:rPr lang="tr-TR" dirty="0"/>
              <a:t>Doğrudan ve Dolaylı Vergiler </a:t>
            </a:r>
            <a:br>
              <a:rPr lang="tr-TR" dirty="0"/>
            </a:br>
            <a:r>
              <a:rPr lang="tr-TR" dirty="0"/>
              <a:t>(</a:t>
            </a:r>
            <a:r>
              <a:rPr lang="tr-TR" dirty="0" err="1"/>
              <a:t>Ison</a:t>
            </a:r>
            <a:r>
              <a:rPr lang="tr-TR" dirty="0"/>
              <a:t> ve </a:t>
            </a:r>
            <a:r>
              <a:rPr lang="tr-TR" dirty="0" err="1"/>
              <a:t>Wall</a:t>
            </a:r>
            <a:r>
              <a:rPr lang="tr-TR" dirty="0"/>
              <a:t>, s. 255-6)</a:t>
            </a:r>
            <a:endParaRPr lang="en-US" dirty="0"/>
          </a:p>
        </p:txBody>
      </p:sp>
      <p:sp>
        <p:nvSpPr>
          <p:cNvPr id="41987" name="Rectangle 3"/>
          <p:cNvSpPr>
            <a:spLocks noGrp="1" noChangeArrowheads="1"/>
          </p:cNvSpPr>
          <p:nvPr>
            <p:ph sz="quarter" idx="1"/>
          </p:nvPr>
        </p:nvSpPr>
        <p:spPr>
          <a:xfrm>
            <a:off x="1981200" y="1773238"/>
            <a:ext cx="8229600" cy="4392612"/>
          </a:xfrm>
        </p:spPr>
        <p:txBody>
          <a:bodyPr/>
          <a:lstStyle/>
          <a:p>
            <a:pPr>
              <a:buFont typeface="Wingdings" pitchFamily="2" charset="2"/>
              <a:buNone/>
            </a:pPr>
            <a:r>
              <a:rPr lang="tr-TR" dirty="0"/>
              <a:t>Makro-iktisadi idare açısından: </a:t>
            </a:r>
          </a:p>
          <a:p>
            <a:r>
              <a:rPr lang="tr-TR" dirty="0"/>
              <a:t>Dolaylı vergilerdeki değişmelerin etkileri doğrudan vergilere kıyasla daha çabuk görülür.</a:t>
            </a:r>
          </a:p>
          <a:p>
            <a:r>
              <a:rPr lang="tr-TR" dirty="0"/>
              <a:t>(Doğrudan vergilerde yapılacak bir düzenleme, genellikle bir sonraki mali yıldan itibaren geçerli olur.)</a:t>
            </a:r>
          </a:p>
          <a:p>
            <a:endParaRPr lang="en-US" dirty="0"/>
          </a:p>
        </p:txBody>
      </p:sp>
    </p:spTree>
    <p:extLst>
      <p:ext uri="{BB962C8B-B14F-4D97-AF65-F5344CB8AC3E}">
        <p14:creationId xmlns:p14="http://schemas.microsoft.com/office/powerpoint/2010/main" val="96051222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tr-TR"/>
              <a:t>Doğrudan ve Dolaylı Vergiler</a:t>
            </a:r>
            <a:endParaRPr lang="en-US"/>
          </a:p>
        </p:txBody>
      </p:sp>
      <p:sp>
        <p:nvSpPr>
          <p:cNvPr id="45059" name="Rectangle 3"/>
          <p:cNvSpPr>
            <a:spLocks noGrp="1" noChangeArrowheads="1"/>
          </p:cNvSpPr>
          <p:nvPr>
            <p:ph sz="quarter" idx="1"/>
          </p:nvPr>
        </p:nvSpPr>
        <p:spPr/>
        <p:txBody>
          <a:bodyPr/>
          <a:lstStyle/>
          <a:p>
            <a:pPr>
              <a:buFont typeface="Wingdings" pitchFamily="2" charset="2"/>
              <a:buNone/>
            </a:pPr>
            <a:r>
              <a:rPr lang="tr-TR"/>
              <a:t>Özendirme açısından:</a:t>
            </a:r>
          </a:p>
          <a:p>
            <a:r>
              <a:rPr lang="tr-TR"/>
              <a:t>Doğrudan vergilerin, dolaylı vergilere kıyasla, çalışma şevkini azalttığı yönünde bir hipotez mevcuttur. </a:t>
            </a:r>
          </a:p>
          <a:p>
            <a:r>
              <a:rPr lang="tr-TR"/>
              <a:t>Diğer yandan, doğrudan vergilemeyi savunanlar, iki vergi çeşidinin de çalışma şevki üzerindeki etkisinin aynı olacağını ileri sürer. </a:t>
            </a:r>
            <a:endParaRPr lang="en-US"/>
          </a:p>
        </p:txBody>
      </p:sp>
    </p:spTree>
    <p:extLst>
      <p:ext uri="{BB962C8B-B14F-4D97-AF65-F5344CB8AC3E}">
        <p14:creationId xmlns:p14="http://schemas.microsoft.com/office/powerpoint/2010/main" val="301358400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tr-TR"/>
              <a:t>Doğrudan ve Dolaylı Vergiler</a:t>
            </a:r>
            <a:endParaRPr lang="en-US"/>
          </a:p>
        </p:txBody>
      </p:sp>
      <p:sp>
        <p:nvSpPr>
          <p:cNvPr id="43011" name="Rectangle 3"/>
          <p:cNvSpPr>
            <a:spLocks noGrp="1" noChangeArrowheads="1"/>
          </p:cNvSpPr>
          <p:nvPr>
            <p:ph sz="quarter" idx="1"/>
          </p:nvPr>
        </p:nvSpPr>
        <p:spPr/>
        <p:txBody>
          <a:bodyPr/>
          <a:lstStyle/>
          <a:p>
            <a:pPr>
              <a:buFont typeface="Wingdings" pitchFamily="2" charset="2"/>
              <a:buNone/>
            </a:pPr>
            <a:r>
              <a:rPr lang="tr-TR" dirty="0"/>
              <a:t>Ekonomik refah</a:t>
            </a:r>
            <a:r>
              <a:rPr lang="en-US" dirty="0"/>
              <a:t> </a:t>
            </a:r>
            <a:r>
              <a:rPr lang="tr-TR" dirty="0"/>
              <a:t>açısından: </a:t>
            </a:r>
          </a:p>
          <a:p>
            <a:r>
              <a:rPr lang="tr-TR" dirty="0"/>
              <a:t>Dolaylı vergiler, harcama üzerinden alındığı için, </a:t>
            </a:r>
            <a:r>
              <a:rPr lang="tr-TR" dirty="0" smtClean="0"/>
              <a:t>tüketiciden tahsil </a:t>
            </a:r>
            <a:r>
              <a:rPr lang="tr-TR" dirty="0"/>
              <a:t>edilmiş olur. </a:t>
            </a:r>
          </a:p>
          <a:p>
            <a:r>
              <a:rPr lang="tr-TR" dirty="0"/>
              <a:t>Tasarruf gücüne sahip kişilerle gelirinin büyük kısmını harcayan kişilerden farklı oranda vergi alınmış olur. </a:t>
            </a:r>
          </a:p>
          <a:p>
            <a:r>
              <a:rPr lang="tr-TR" dirty="0"/>
              <a:t>Dolaylı vergileri, tüketimi yönlendirme amacıyla kullanma imkânı mevcuttur. </a:t>
            </a:r>
          </a:p>
          <a:p>
            <a:endParaRPr lang="en-US" dirty="0"/>
          </a:p>
        </p:txBody>
      </p:sp>
    </p:spTree>
    <p:extLst>
      <p:ext uri="{BB962C8B-B14F-4D97-AF65-F5344CB8AC3E}">
        <p14:creationId xmlns:p14="http://schemas.microsoft.com/office/powerpoint/2010/main" val="237955937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tr-TR"/>
              <a:t>Doğrudan ve Dolaylı Vergiler</a:t>
            </a:r>
            <a:endParaRPr lang="en-US"/>
          </a:p>
        </p:txBody>
      </p:sp>
      <p:sp>
        <p:nvSpPr>
          <p:cNvPr id="44035" name="Rectangle 3"/>
          <p:cNvSpPr>
            <a:spLocks noGrp="1" noChangeArrowheads="1"/>
          </p:cNvSpPr>
          <p:nvPr>
            <p:ph sz="quarter" idx="1"/>
          </p:nvPr>
        </p:nvSpPr>
        <p:spPr/>
        <p:txBody>
          <a:bodyPr>
            <a:normAutofit/>
          </a:bodyPr>
          <a:lstStyle/>
          <a:p>
            <a:pPr>
              <a:buFont typeface="Wingdings" pitchFamily="2" charset="2"/>
              <a:buNone/>
            </a:pPr>
            <a:r>
              <a:rPr lang="tr-TR"/>
              <a:t>İdari maliyetler</a:t>
            </a:r>
            <a:r>
              <a:rPr lang="en-US"/>
              <a:t> </a:t>
            </a:r>
            <a:r>
              <a:rPr lang="tr-TR"/>
              <a:t>açısından:</a:t>
            </a:r>
          </a:p>
          <a:p>
            <a:r>
              <a:rPr lang="tr-TR"/>
              <a:t>“</a:t>
            </a:r>
            <a:r>
              <a:rPr lang="en-US"/>
              <a:t>Dolaylı vergilerin idaresi genelde ucuz ve kolaydır. İmalatçılar ve tüccarlar öder ve bunları sayısı gelir vergisi ödeyen insan sayısından tabii ki çok daha azdır. Bu durumda dolaylı vergileri toplamak daha ucuzdur. Bununla birlikte KDV sözkonusu olduğunda durum biraz değişir, çünkü vergi idaresi çok sayıda küçük tüccarla ilgilenmek zorundadır.</a:t>
            </a:r>
            <a:r>
              <a:rPr lang="tr-TR"/>
              <a:t>”</a:t>
            </a:r>
          </a:p>
          <a:p>
            <a:endParaRPr lang="en-US"/>
          </a:p>
        </p:txBody>
      </p:sp>
    </p:spTree>
    <p:extLst>
      <p:ext uri="{BB962C8B-B14F-4D97-AF65-F5344CB8AC3E}">
        <p14:creationId xmlns:p14="http://schemas.microsoft.com/office/powerpoint/2010/main" val="23510790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tr-TR"/>
              <a:t>Laffer Eğrisi</a:t>
            </a:r>
          </a:p>
        </p:txBody>
      </p:sp>
      <p:sp>
        <p:nvSpPr>
          <p:cNvPr id="31747" name="Rectangle 3"/>
          <p:cNvSpPr>
            <a:spLocks noGrp="1" noChangeArrowheads="1"/>
          </p:cNvSpPr>
          <p:nvPr>
            <p:ph sz="quarter" idx="1"/>
          </p:nvPr>
        </p:nvSpPr>
        <p:spPr/>
        <p:txBody>
          <a:bodyPr/>
          <a:lstStyle/>
          <a:p>
            <a:pPr>
              <a:lnSpc>
                <a:spcPct val="90000"/>
              </a:lnSpc>
            </a:pPr>
            <a:r>
              <a:rPr lang="tr-TR" dirty="0"/>
              <a:t>Vergi oranları yükseltilerek vergi gelirlerinin ancak bir noktaya kadar artırılabileceğini ileri sürer. Oranlar daha fazla yükseltildiğinde vergi gelirleri de düşecektir. </a:t>
            </a:r>
          </a:p>
          <a:p>
            <a:pPr>
              <a:lnSpc>
                <a:spcPct val="90000"/>
              </a:lnSpc>
            </a:pPr>
            <a:r>
              <a:rPr lang="tr-TR" dirty="0"/>
              <a:t>“Bu arada, </a:t>
            </a:r>
            <a:r>
              <a:rPr lang="tr-TR" dirty="0" err="1"/>
              <a:t>Laffer</a:t>
            </a:r>
            <a:r>
              <a:rPr lang="tr-TR" dirty="0"/>
              <a:t> eğrisi benim tarafımdan icat edilmedi”. </a:t>
            </a:r>
          </a:p>
          <a:p>
            <a:pPr algn="r">
              <a:lnSpc>
                <a:spcPct val="90000"/>
              </a:lnSpc>
              <a:buFont typeface="Wingdings" pitchFamily="2" charset="2"/>
              <a:buNone/>
            </a:pPr>
            <a:r>
              <a:rPr lang="tr-TR" dirty="0"/>
              <a:t>Arthur </a:t>
            </a:r>
            <a:r>
              <a:rPr lang="tr-TR" dirty="0" err="1"/>
              <a:t>Laffer</a:t>
            </a:r>
            <a:r>
              <a:rPr lang="tr-TR" dirty="0"/>
              <a:t> </a:t>
            </a:r>
          </a:p>
          <a:p>
            <a:pPr>
              <a:lnSpc>
                <a:spcPct val="90000"/>
              </a:lnSpc>
              <a:buFont typeface="Wingdings" pitchFamily="2" charset="2"/>
              <a:buNone/>
            </a:pPr>
            <a:r>
              <a:rPr lang="tr-TR" dirty="0"/>
              <a:t>	</a:t>
            </a:r>
          </a:p>
          <a:p>
            <a:pPr>
              <a:lnSpc>
                <a:spcPct val="90000"/>
              </a:lnSpc>
              <a:buFont typeface="Wingdings" pitchFamily="2" charset="2"/>
              <a:buNone/>
            </a:pPr>
            <a:r>
              <a:rPr lang="tr-TR" dirty="0"/>
              <a:t>	</a:t>
            </a:r>
            <a:r>
              <a:rPr lang="tr-TR" sz="1800" dirty="0"/>
              <a:t>(Kaynak: </a:t>
            </a:r>
            <a:r>
              <a:rPr lang="tr-TR" sz="1800" dirty="0">
                <a:hlinkClick r:id="rId2"/>
              </a:rPr>
              <a:t>http://www.</a:t>
            </a:r>
            <a:r>
              <a:rPr lang="tr-TR" sz="1800" dirty="0" err="1">
                <a:hlinkClick r:id="rId2"/>
              </a:rPr>
              <a:t>heritage</a:t>
            </a:r>
            <a:r>
              <a:rPr lang="tr-TR" sz="1800" dirty="0">
                <a:hlinkClick r:id="rId2"/>
              </a:rPr>
              <a:t>.org/</a:t>
            </a:r>
            <a:r>
              <a:rPr lang="tr-TR" sz="1800" dirty="0" err="1">
                <a:hlinkClick r:id="rId2"/>
              </a:rPr>
              <a:t>Research</a:t>
            </a:r>
            <a:r>
              <a:rPr lang="tr-TR" sz="1800" dirty="0">
                <a:hlinkClick r:id="rId2"/>
              </a:rPr>
              <a:t>/</a:t>
            </a:r>
            <a:r>
              <a:rPr lang="tr-TR" sz="1800" dirty="0" err="1">
                <a:hlinkClick r:id="rId2"/>
              </a:rPr>
              <a:t>Taxes</a:t>
            </a:r>
            <a:r>
              <a:rPr lang="tr-TR" sz="1800" dirty="0">
                <a:hlinkClick r:id="rId2"/>
              </a:rPr>
              <a:t>/bg1765.</a:t>
            </a:r>
            <a:r>
              <a:rPr lang="tr-TR" sz="1800" dirty="0" err="1">
                <a:hlinkClick r:id="rId2"/>
              </a:rPr>
              <a:t>cfm</a:t>
            </a:r>
            <a:r>
              <a:rPr lang="tr-TR" sz="1800" dirty="0"/>
              <a:t>)</a:t>
            </a:r>
          </a:p>
          <a:p>
            <a:pPr>
              <a:lnSpc>
                <a:spcPct val="90000"/>
              </a:lnSpc>
            </a:pPr>
            <a:endParaRPr lang="tr-TR" sz="1800" dirty="0"/>
          </a:p>
        </p:txBody>
      </p:sp>
    </p:spTree>
    <p:extLst>
      <p:ext uri="{BB962C8B-B14F-4D97-AF65-F5344CB8AC3E}">
        <p14:creationId xmlns:p14="http://schemas.microsoft.com/office/powerpoint/2010/main" val="216608830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 calcmode="lin" valueType="num">
                                      <p:cBhvr additive="base">
                                        <p:cTn id="7" dur="500" fill="hold"/>
                                        <p:tgtEl>
                                          <p:spTgt spid="317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17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1747">
                                            <p:txEl>
                                              <p:pRg st="1" end="1"/>
                                            </p:txEl>
                                          </p:spTgt>
                                        </p:tgtEl>
                                        <p:attrNameLst>
                                          <p:attrName>style.visibility</p:attrName>
                                        </p:attrNameLst>
                                      </p:cBhvr>
                                      <p:to>
                                        <p:strVal val="visible"/>
                                      </p:to>
                                    </p:set>
                                    <p:anim calcmode="lin" valueType="num">
                                      <p:cBhvr additive="base">
                                        <p:cTn id="13" dur="500" fill="hold"/>
                                        <p:tgtEl>
                                          <p:spTgt spid="3174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1747">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1747">
                                            <p:txEl>
                                              <p:pRg st="2" end="2"/>
                                            </p:txEl>
                                          </p:spTgt>
                                        </p:tgtEl>
                                        <p:attrNameLst>
                                          <p:attrName>style.visibility</p:attrName>
                                        </p:attrNameLst>
                                      </p:cBhvr>
                                      <p:to>
                                        <p:strVal val="visible"/>
                                      </p:to>
                                    </p:set>
                                    <p:anim calcmode="lin" valueType="num">
                                      <p:cBhvr additive="base">
                                        <p:cTn id="17" dur="500" fill="hold"/>
                                        <p:tgtEl>
                                          <p:spTgt spid="31747">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1747">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1747">
                                            <p:txEl>
                                              <p:pRg st="3" end="3"/>
                                            </p:txEl>
                                          </p:spTgt>
                                        </p:tgtEl>
                                        <p:attrNameLst>
                                          <p:attrName>style.visibility</p:attrName>
                                        </p:attrNameLst>
                                      </p:cBhvr>
                                      <p:to>
                                        <p:strVal val="visible"/>
                                      </p:to>
                                    </p:set>
                                    <p:anim calcmode="lin" valueType="num">
                                      <p:cBhvr additive="base">
                                        <p:cTn id="21" dur="500" fill="hold"/>
                                        <p:tgtEl>
                                          <p:spTgt spid="31747">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1747">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1747">
                                            <p:txEl>
                                              <p:pRg st="4" end="4"/>
                                            </p:txEl>
                                          </p:spTgt>
                                        </p:tgtEl>
                                        <p:attrNameLst>
                                          <p:attrName>style.visibility</p:attrName>
                                        </p:attrNameLst>
                                      </p:cBhvr>
                                      <p:to>
                                        <p:strVal val="visible"/>
                                      </p:to>
                                    </p:set>
                                    <p:anim calcmode="lin" valueType="num">
                                      <p:cBhvr additive="base">
                                        <p:cTn id="25" dur="500" fill="hold"/>
                                        <p:tgtEl>
                                          <p:spTgt spid="3174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174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ormAutofit fontScale="90000"/>
          </a:bodyPr>
          <a:lstStyle/>
          <a:p>
            <a:r>
              <a:rPr lang="tr-TR"/>
              <a:t>Laffer Eğrisi</a:t>
            </a:r>
          </a:p>
        </p:txBody>
      </p:sp>
      <p:sp>
        <p:nvSpPr>
          <p:cNvPr id="28679" name="Rectangle 7"/>
          <p:cNvSpPr>
            <a:spLocks noGrp="1" noChangeArrowheads="1"/>
          </p:cNvSpPr>
          <p:nvPr>
            <p:ph type="body" sz="half" idx="1"/>
          </p:nvPr>
        </p:nvSpPr>
        <p:spPr>
          <a:xfrm>
            <a:off x="1775520" y="1341438"/>
            <a:ext cx="3816424" cy="5327922"/>
          </a:xfrm>
        </p:spPr>
        <p:txBody>
          <a:bodyPr>
            <a:noAutofit/>
          </a:bodyPr>
          <a:lstStyle/>
          <a:p>
            <a:r>
              <a:rPr lang="tr-TR" sz="3400" dirty="0">
                <a:latin typeface="Times New Roman" pitchFamily="18" charset="0"/>
                <a:cs typeface="Times New Roman" pitchFamily="18" charset="0"/>
              </a:rPr>
              <a:t>Londra İşletme Okulunun tahminlerine göre İngiltere için vergi hasılatı vergi oranı yüzde 60 iken zirve yapmaktadır (</a:t>
            </a:r>
            <a:r>
              <a:rPr lang="tr-TR" sz="3400" dirty="0" err="1">
                <a:latin typeface="Times New Roman" pitchFamily="18" charset="0"/>
                <a:cs typeface="Times New Roman" pitchFamily="18" charset="0"/>
              </a:rPr>
              <a:t>Ison</a:t>
            </a:r>
            <a:r>
              <a:rPr lang="tr-TR" sz="3400" dirty="0">
                <a:latin typeface="Times New Roman" pitchFamily="18" charset="0"/>
                <a:cs typeface="Times New Roman" pitchFamily="18" charset="0"/>
              </a:rPr>
              <a:t> ve </a:t>
            </a:r>
            <a:r>
              <a:rPr lang="tr-TR" sz="3400" dirty="0" err="1">
                <a:latin typeface="Times New Roman" pitchFamily="18" charset="0"/>
                <a:cs typeface="Times New Roman" pitchFamily="18" charset="0"/>
              </a:rPr>
              <a:t>Wall</a:t>
            </a:r>
            <a:r>
              <a:rPr lang="tr-TR" sz="3400" dirty="0">
                <a:latin typeface="Times New Roman" pitchFamily="18" charset="0"/>
                <a:cs typeface="Times New Roman" pitchFamily="18" charset="0"/>
              </a:rPr>
              <a:t>, 2007, s. 253).</a:t>
            </a:r>
          </a:p>
        </p:txBody>
      </p:sp>
      <p:pic>
        <p:nvPicPr>
          <p:cNvPr id="28681" name="Picture 9" descr="Şekil12"/>
          <p:cNvPicPr>
            <a:picLocks noChangeAspect="1" noChangeArrowheads="1"/>
          </p:cNvPicPr>
          <p:nvPr/>
        </p:nvPicPr>
        <p:blipFill>
          <a:blip r:embed="rId2" cstate="print"/>
          <a:srcRect/>
          <a:stretch>
            <a:fillRect/>
          </a:stretch>
        </p:blipFill>
        <p:spPr bwMode="auto">
          <a:xfrm>
            <a:off x="5303839" y="1341438"/>
            <a:ext cx="4968875" cy="4608512"/>
          </a:xfrm>
          <a:prstGeom prst="rect">
            <a:avLst/>
          </a:prstGeom>
          <a:noFill/>
          <a:ln w="9525">
            <a:noFill/>
            <a:miter lim="800000"/>
            <a:headEnd/>
            <a:tailEnd/>
          </a:ln>
        </p:spPr>
      </p:pic>
    </p:spTree>
    <p:extLst>
      <p:ext uri="{BB962C8B-B14F-4D97-AF65-F5344CB8AC3E}">
        <p14:creationId xmlns:p14="http://schemas.microsoft.com/office/powerpoint/2010/main" val="1921181348"/>
      </p:ext>
    </p:extLst>
  </p:cSld>
  <p:clrMapOvr>
    <a:masterClrMapping/>
  </p:clrMapOvr>
  <p:transition>
    <p:cover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tr-TR"/>
              <a:t>Laffer Eğrisi</a:t>
            </a:r>
          </a:p>
        </p:txBody>
      </p:sp>
      <p:sp>
        <p:nvSpPr>
          <p:cNvPr id="29699" name="Rectangle 3"/>
          <p:cNvSpPr>
            <a:spLocks noGrp="1" noChangeArrowheads="1"/>
          </p:cNvSpPr>
          <p:nvPr>
            <p:ph sz="quarter" idx="1"/>
          </p:nvPr>
        </p:nvSpPr>
        <p:spPr>
          <a:xfrm>
            <a:off x="1981200" y="1341439"/>
            <a:ext cx="8229600" cy="4967287"/>
          </a:xfrm>
        </p:spPr>
        <p:txBody>
          <a:bodyPr/>
          <a:lstStyle/>
          <a:p>
            <a:r>
              <a:rPr lang="tr-TR"/>
              <a:t>“Bir devlette tebaaya yükletilen vergilerin miktarı az olursa, tebaa çalışarak para ve servet kazanmaya heves ve rağbet eder, yurt bayındırlanır. Vergiler azalınca istihsal [üretim] artar, mal ve para kazanmanın yolları çoğalır.”</a:t>
            </a:r>
            <a:br>
              <a:rPr lang="tr-TR"/>
            </a:br>
            <a:r>
              <a:rPr lang="tr-TR"/>
              <a:t/>
            </a:r>
            <a:br>
              <a:rPr lang="tr-TR"/>
            </a:br>
            <a:r>
              <a:rPr lang="tr-TR"/>
              <a:t>(İbn-i Haldun, </a:t>
            </a:r>
            <a:r>
              <a:rPr lang="tr-TR" i="1"/>
              <a:t>Mukaddime</a:t>
            </a:r>
            <a:r>
              <a:rPr lang="tr-TR"/>
              <a:t>, cilt II, 1378, ter. Zâkir Kadirî Ugan, 1970, Milli Eğitim Basımevi, İstanbul, s. 58-9. </a:t>
            </a:r>
          </a:p>
        </p:txBody>
      </p:sp>
    </p:spTree>
    <p:extLst>
      <p:ext uri="{BB962C8B-B14F-4D97-AF65-F5344CB8AC3E}">
        <p14:creationId xmlns:p14="http://schemas.microsoft.com/office/powerpoint/2010/main" val="30102890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84ACB6"/>
      </a:dk2>
      <a:lt2>
        <a:srgbClr val="EBE9DD"/>
      </a:lt2>
      <a:accent1>
        <a:srgbClr val="6F8183"/>
      </a:accent1>
      <a:accent2>
        <a:srgbClr val="967E96"/>
      </a:accent2>
      <a:accent3>
        <a:srgbClr val="CCC893"/>
      </a:accent3>
      <a:accent4>
        <a:srgbClr val="A54D74"/>
      </a:accent4>
      <a:accent5>
        <a:srgbClr val="949C6B"/>
      </a:accent5>
      <a:accent6>
        <a:srgbClr val="766A50"/>
      </a:accent6>
      <a:hlink>
        <a:srgbClr val="CC6600"/>
      </a:hlink>
      <a:folHlink>
        <a:srgbClr val="777777"/>
      </a:folHlink>
    </a:clrScheme>
    <a:fontScheme name="Wood Type">
      <a:majorFont>
        <a:latin typeface="Century Gothic" panose="020B0502020202020204"/>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man Old Style" panose="02050604050505020204"/>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8E89CD47-BF55-4DDE-B823-2283AA7E769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134</TotalTime>
  <Words>318</Words>
  <Application>Microsoft Office PowerPoint</Application>
  <PresentationFormat>Widescreen</PresentationFormat>
  <Paragraphs>33</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Bookman Old Style</vt:lpstr>
      <vt:lpstr>Calibri</vt:lpstr>
      <vt:lpstr>Century Gothic</vt:lpstr>
      <vt:lpstr>Times New Roman</vt:lpstr>
      <vt:lpstr>Wingdings</vt:lpstr>
      <vt:lpstr>Wood Type</vt:lpstr>
      <vt:lpstr>Maliye Politikası</vt:lpstr>
      <vt:lpstr>Vergiler</vt:lpstr>
      <vt:lpstr>Doğrudan ve Dolaylı Vergiler  (Ison ve Wall, s. 255-6)</vt:lpstr>
      <vt:lpstr>Doğrudan ve Dolaylı Vergiler</vt:lpstr>
      <vt:lpstr>Doğrudan ve Dolaylı Vergiler</vt:lpstr>
      <vt:lpstr>Doğrudan ve Dolaylı Vergiler</vt:lpstr>
      <vt:lpstr>Laffer Eğrisi</vt:lpstr>
      <vt:lpstr>Laffer Eğrisi</vt:lpstr>
      <vt:lpstr>Laffer Eğrisi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Büyük buhran yılları ve makroiktisadın ortaya çıkışı.</dc:title>
  <dc:creator>Kemal Kızılca</dc:creator>
  <cp:lastModifiedBy>Kemal Kızılca</cp:lastModifiedBy>
  <cp:revision>17</cp:revision>
  <dcterms:created xsi:type="dcterms:W3CDTF">2017-12-31T14:18:18Z</dcterms:created>
  <dcterms:modified xsi:type="dcterms:W3CDTF">2018-01-10T19:14:40Z</dcterms:modified>
</cp:coreProperties>
</file>