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0"/>
    <p:restoredTop sz="94632"/>
  </p:normalViewPr>
  <p:slideViewPr>
    <p:cSldViewPr snapToGrid="0" snapToObjects="1" showGuides="1">
      <p:cViewPr varScale="1">
        <p:scale>
          <a:sx n="102" d="100"/>
          <a:sy n="102" d="100"/>
        </p:scale>
        <p:origin x="856" y="1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49CA3-4234-3442-9722-F4BE49CF6A2A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71FCC397-9A29-E548-B78A-CE6A5CD2A0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81803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49CA3-4234-3442-9722-F4BE49CF6A2A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1FCC397-9A29-E548-B78A-CE6A5CD2A0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140087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49CA3-4234-3442-9722-F4BE49CF6A2A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1FCC397-9A29-E548-B78A-CE6A5CD2A0B3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154075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49CA3-4234-3442-9722-F4BE49CF6A2A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1FCC397-9A29-E548-B78A-CE6A5CD2A0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094483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49CA3-4234-3442-9722-F4BE49CF6A2A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1FCC397-9A29-E548-B78A-CE6A5CD2A0B3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240256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49CA3-4234-3442-9722-F4BE49CF6A2A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1FCC397-9A29-E548-B78A-CE6A5CD2A0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24904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49CA3-4234-3442-9722-F4BE49CF6A2A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CC397-9A29-E548-B78A-CE6A5CD2A0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93383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49CA3-4234-3442-9722-F4BE49CF6A2A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CC397-9A29-E548-B78A-CE6A5CD2A0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586003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49CA3-4234-3442-9722-F4BE49CF6A2A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CC397-9A29-E548-B78A-CE6A5CD2A0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1172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49CA3-4234-3442-9722-F4BE49CF6A2A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71FCC397-9A29-E548-B78A-CE6A5CD2A0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334939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49CA3-4234-3442-9722-F4BE49CF6A2A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1FCC397-9A29-E548-B78A-CE6A5CD2A0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483897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49CA3-4234-3442-9722-F4BE49CF6A2A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71FCC397-9A29-E548-B78A-CE6A5CD2A0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8615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49CA3-4234-3442-9722-F4BE49CF6A2A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CC397-9A29-E548-B78A-CE6A5CD2A0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67231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49CA3-4234-3442-9722-F4BE49CF6A2A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CC397-9A29-E548-B78A-CE6A5CD2A0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04016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49CA3-4234-3442-9722-F4BE49CF6A2A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FCC397-9A29-E548-B78A-CE6A5CD2A0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996713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F49CA3-4234-3442-9722-F4BE49CF6A2A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71FCC397-9A29-E548-B78A-CE6A5CD2A0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97406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F49CA3-4234-3442-9722-F4BE49CF6A2A}" type="datetimeFigureOut">
              <a:rPr lang="tr-TR" smtClean="0"/>
              <a:t>7.05.2020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71FCC397-9A29-E548-B78A-CE6A5CD2A0B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254004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1E0608A-2301-5D43-BF22-D523B9EBD44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589212" y="1963454"/>
            <a:ext cx="8915399" cy="2262781"/>
          </a:xfrm>
        </p:spPr>
        <p:txBody>
          <a:bodyPr/>
          <a:lstStyle/>
          <a:p>
            <a:pPr algn="ctr"/>
            <a:r>
              <a:rPr lang="tr-TR" b="1" dirty="0"/>
              <a:t>HAC İBADETİ</a:t>
            </a:r>
          </a:p>
        </p:txBody>
      </p:sp>
    </p:spTree>
    <p:extLst>
      <p:ext uri="{BB962C8B-B14F-4D97-AF65-F5344CB8AC3E}">
        <p14:creationId xmlns:p14="http://schemas.microsoft.com/office/powerpoint/2010/main" val="52135046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6730008-9746-EF4E-863F-82C8500014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tr-TR" b="1" dirty="0"/>
            </a:br>
            <a:r>
              <a:rPr lang="tr-TR" b="1" dirty="0" err="1"/>
              <a:t>Temettu</a:t>
            </a:r>
            <a:r>
              <a:rPr lang="tr-TR" b="1" dirty="0"/>
              <a:t> Haccının Yapılışı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E39E718-161C-3542-8650-5F7720263F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Veda Tavafı</a:t>
            </a:r>
          </a:p>
          <a:p>
            <a:pPr marL="0" indent="0">
              <a:buNone/>
            </a:pPr>
            <a:r>
              <a:rPr lang="tr-TR" dirty="0"/>
              <a:t>Hacca </a:t>
            </a:r>
            <a:r>
              <a:rPr lang="tr-TR" dirty="0" err="1"/>
              <a:t>mîkât</a:t>
            </a:r>
            <a:r>
              <a:rPr lang="tr-TR" dirty="0"/>
              <a:t> sınırları dışından gelmiş olanlar (</a:t>
            </a:r>
            <a:r>
              <a:rPr lang="tr-TR" dirty="0" err="1"/>
              <a:t>Âfâkiler</a:t>
            </a:r>
            <a:r>
              <a:rPr lang="tr-TR" dirty="0"/>
              <a:t>) Mekke’den ayrılmadan önce ‘Veda </a:t>
            </a:r>
            <a:r>
              <a:rPr lang="tr-TR" dirty="0" err="1"/>
              <a:t>Tavadı</a:t>
            </a:r>
            <a:r>
              <a:rPr lang="tr-TR" dirty="0"/>
              <a:t>’ yaparlar. </a:t>
            </a:r>
          </a:p>
          <a:p>
            <a:pPr marL="0" indent="0">
              <a:buNone/>
            </a:pPr>
            <a:r>
              <a:rPr lang="tr-TR" dirty="0"/>
              <a:t>Hacıların hacla ilgili olarak yapacakları bu son göreve ‘</a:t>
            </a:r>
            <a:r>
              <a:rPr lang="tr-TR" dirty="0" err="1"/>
              <a:t>Sader</a:t>
            </a:r>
            <a:r>
              <a:rPr lang="tr-TR"/>
              <a:t> Tavafı’ da denir.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2125172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74B6493-A09A-B849-8A46-A7E2918A81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tr-TR" b="1" dirty="0"/>
            </a:br>
            <a:r>
              <a:rPr lang="tr-TR" b="1" dirty="0"/>
              <a:t>Haccın Yapılışı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49DA823-EB1A-404F-BC4F-715A8787F3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Hac yapılış şekline göre 3’e ayrılmaktadır.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 err="1"/>
              <a:t>Temettu</a:t>
            </a:r>
            <a:r>
              <a:rPr lang="tr-TR" dirty="0"/>
              <a:t> Haccı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/>
              <a:t>Kıran Haccı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tr-TR" dirty="0" err="1"/>
              <a:t>İfrad</a:t>
            </a:r>
            <a:r>
              <a:rPr lang="tr-TR" dirty="0"/>
              <a:t> Haccı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/>
              <a:t>Ülkemizde hacıların çoğunluğu </a:t>
            </a:r>
            <a:r>
              <a:rPr lang="tr-TR" dirty="0" err="1"/>
              <a:t>Temettu</a:t>
            </a:r>
            <a:r>
              <a:rPr lang="tr-TR" dirty="0"/>
              <a:t> haccını tercih ettikleri için haccın yapılışını </a:t>
            </a:r>
            <a:r>
              <a:rPr lang="tr-TR" dirty="0" err="1"/>
              <a:t>Temettu</a:t>
            </a:r>
            <a:r>
              <a:rPr lang="tr-TR" dirty="0"/>
              <a:t> haccını temel alarak anlatacağız</a:t>
            </a:r>
          </a:p>
        </p:txBody>
      </p:sp>
    </p:spTree>
    <p:extLst>
      <p:ext uri="{BB962C8B-B14F-4D97-AF65-F5344CB8AC3E}">
        <p14:creationId xmlns:p14="http://schemas.microsoft.com/office/powerpoint/2010/main" val="336003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7B7EE9D-0E7D-914F-9619-E1EC26FAA2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tr-TR" b="1" dirty="0"/>
            </a:br>
            <a:r>
              <a:rPr lang="tr-TR" b="1" dirty="0" err="1"/>
              <a:t>Temettu</a:t>
            </a:r>
            <a:r>
              <a:rPr lang="tr-TR" b="1" dirty="0"/>
              <a:t> Haccının Yapılışı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C9A2254-A989-8A45-B694-13961467CB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İhram</a:t>
            </a:r>
          </a:p>
          <a:p>
            <a:pPr marL="0" indent="0">
              <a:buNone/>
            </a:pPr>
            <a:r>
              <a:rPr lang="tr-TR" dirty="0"/>
              <a:t>Hava yoluyla Mekke’ye gidenler, uçağa binmeden önce hava limanında ihrama girerler. Önce Medine’ye gidenler ise Mekke’ye giderken Medine’ye yaklaşık 10 km mesafedeki </a:t>
            </a:r>
            <a:r>
              <a:rPr lang="tr-TR" dirty="0" err="1"/>
              <a:t>Zülhuleyfe</a:t>
            </a:r>
            <a:r>
              <a:rPr lang="tr-TR" dirty="0"/>
              <a:t> </a:t>
            </a:r>
            <a:r>
              <a:rPr lang="tr-TR" dirty="0" err="1"/>
              <a:t>mikât</a:t>
            </a:r>
            <a:r>
              <a:rPr lang="tr-TR" dirty="0"/>
              <a:t> mahallinde ihrama girerler.</a:t>
            </a:r>
          </a:p>
          <a:p>
            <a:pPr>
              <a:buFont typeface="Wingdings" pitchFamily="2" charset="2"/>
              <a:buChar char="v"/>
            </a:pPr>
            <a:r>
              <a:rPr lang="tr-TR" dirty="0"/>
              <a:t>Niyet</a:t>
            </a:r>
          </a:p>
          <a:p>
            <a:pPr>
              <a:buFont typeface="Wingdings" pitchFamily="2" charset="2"/>
              <a:buChar char="v"/>
            </a:pPr>
            <a:r>
              <a:rPr lang="tr-TR" dirty="0" err="1"/>
              <a:t>Telbiye</a:t>
            </a:r>
            <a:endParaRPr lang="tr-TR" dirty="0"/>
          </a:p>
          <a:p>
            <a:pPr>
              <a:buFont typeface="Wingdings" pitchFamily="2" charset="2"/>
              <a:buChar char="v"/>
            </a:pPr>
            <a:r>
              <a:rPr lang="tr-TR" dirty="0"/>
              <a:t>İhram Yasakları</a:t>
            </a:r>
          </a:p>
          <a:p>
            <a:pPr>
              <a:buFont typeface="Wingdings" pitchFamily="2" charset="2"/>
              <a:buChar char="v"/>
            </a:pPr>
            <a:r>
              <a:rPr lang="tr-TR" dirty="0"/>
              <a:t>İhramlı İken Yasak Olmayan Bazı Fiil ve Davranışlar</a:t>
            </a:r>
          </a:p>
        </p:txBody>
      </p:sp>
    </p:spTree>
    <p:extLst>
      <p:ext uri="{BB962C8B-B14F-4D97-AF65-F5344CB8AC3E}">
        <p14:creationId xmlns:p14="http://schemas.microsoft.com/office/powerpoint/2010/main" val="14926031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FA17B63-4E3A-344D-972F-1654AB8698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tr-TR" b="1" dirty="0"/>
            </a:br>
            <a:r>
              <a:rPr lang="tr-TR" b="1" dirty="0" err="1"/>
              <a:t>Temettu</a:t>
            </a:r>
            <a:r>
              <a:rPr lang="tr-TR" b="1" dirty="0"/>
              <a:t> Haccının Yapılışı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FCD0FF5-0F1E-164C-988E-A8510E745D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Kutsal İklime Giriş</a:t>
            </a:r>
          </a:p>
          <a:p>
            <a:pPr marL="0" indent="0">
              <a:buNone/>
            </a:pPr>
            <a:r>
              <a:rPr lang="tr-TR" dirty="0"/>
              <a:t>İhrama giren hacı adayları </a:t>
            </a:r>
            <a:r>
              <a:rPr lang="tr-TR" dirty="0" err="1"/>
              <a:t>telbiye</a:t>
            </a:r>
            <a:r>
              <a:rPr lang="tr-TR" dirty="0"/>
              <a:t>, tekbir, </a:t>
            </a:r>
            <a:r>
              <a:rPr lang="tr-TR" dirty="0" err="1"/>
              <a:t>tehlil</a:t>
            </a:r>
            <a:r>
              <a:rPr lang="tr-TR" dirty="0"/>
              <a:t> ve </a:t>
            </a:r>
            <a:r>
              <a:rPr lang="tr-TR" dirty="0" err="1"/>
              <a:t>salâvât</a:t>
            </a:r>
            <a:r>
              <a:rPr lang="tr-TR" dirty="0"/>
              <a:t>-ı </a:t>
            </a:r>
            <a:r>
              <a:rPr lang="tr-TR" dirty="0" err="1"/>
              <a:t>şerîfe</a:t>
            </a:r>
            <a:r>
              <a:rPr lang="tr-TR" dirty="0"/>
              <a:t> söyleyerek ve samimiyetle dua ederek yola devam ederler.</a:t>
            </a:r>
          </a:p>
          <a:p>
            <a:r>
              <a:rPr lang="tr-TR" b="1" dirty="0"/>
              <a:t>Tavaf</a:t>
            </a:r>
          </a:p>
          <a:p>
            <a:pPr marL="0" indent="0">
              <a:buNone/>
            </a:pPr>
            <a:r>
              <a:rPr lang="tr-TR" dirty="0"/>
              <a:t>Tavaf, Hacer-i </a:t>
            </a:r>
            <a:r>
              <a:rPr lang="tr-TR" dirty="0" err="1"/>
              <a:t>Esved</a:t>
            </a:r>
            <a:r>
              <a:rPr lang="tr-TR" dirty="0"/>
              <a:t> köşesi hizasından başlayarak usulüne göre Kâbe’nin etrafında ibadet kastıyla yapılan yedi dönüşten (</a:t>
            </a:r>
            <a:r>
              <a:rPr lang="tr-TR" dirty="0" err="1"/>
              <a:t>şavt</a:t>
            </a:r>
            <a:r>
              <a:rPr lang="tr-TR" dirty="0"/>
              <a:t>) oluşmaktadır.</a:t>
            </a:r>
          </a:p>
        </p:txBody>
      </p:sp>
    </p:spTree>
    <p:extLst>
      <p:ext uri="{BB962C8B-B14F-4D97-AF65-F5344CB8AC3E}">
        <p14:creationId xmlns:p14="http://schemas.microsoft.com/office/powerpoint/2010/main" val="20058896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03210F7-737F-CA4C-82DA-E939F7DDD3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tr-TR" b="1" dirty="0"/>
            </a:br>
            <a:r>
              <a:rPr lang="tr-TR" b="1" dirty="0" err="1"/>
              <a:t>Temettu</a:t>
            </a:r>
            <a:r>
              <a:rPr lang="tr-TR" b="1" dirty="0"/>
              <a:t> Haccının Yapılışı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8A9C3247-825B-FD4B-937C-488348B37E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/>
              <a:t>Sa’y</a:t>
            </a:r>
            <a:endParaRPr lang="tr-TR" b="1" dirty="0"/>
          </a:p>
          <a:p>
            <a:pPr marL="0" indent="0" algn="just">
              <a:buNone/>
            </a:pPr>
            <a:r>
              <a:rPr lang="tr-TR" dirty="0" err="1"/>
              <a:t>Sa’y</a:t>
            </a:r>
            <a:r>
              <a:rPr lang="tr-TR" dirty="0"/>
              <a:t> yapacak kişi Hacer-i </a:t>
            </a:r>
            <a:r>
              <a:rPr lang="tr-TR" dirty="0" err="1"/>
              <a:t>Esved’i</a:t>
            </a:r>
            <a:r>
              <a:rPr lang="tr-TR" dirty="0"/>
              <a:t> istilam ederek </a:t>
            </a:r>
            <a:r>
              <a:rPr lang="tr-TR" dirty="0" err="1"/>
              <a:t>Safâ</a:t>
            </a:r>
            <a:r>
              <a:rPr lang="tr-TR" dirty="0"/>
              <a:t> tepesine yönelir. Orada niyet edip Kâbe’ye doğru dua ettikten sonra Merve tepesine doğru yürüyerek ilk </a:t>
            </a:r>
            <a:r>
              <a:rPr lang="tr-TR" dirty="0" err="1"/>
              <a:t>şavtı</a:t>
            </a:r>
            <a:r>
              <a:rPr lang="tr-TR" dirty="0"/>
              <a:t> yerine getirmiş olur. Yine Kâbe’ye dönüp dualarını ettikten sonra </a:t>
            </a:r>
            <a:r>
              <a:rPr lang="tr-TR" dirty="0" err="1"/>
              <a:t>Safâ’ya</a:t>
            </a:r>
            <a:r>
              <a:rPr lang="tr-TR" dirty="0"/>
              <a:t> doğru </a:t>
            </a:r>
            <a:r>
              <a:rPr lang="tr-TR" dirty="0" err="1"/>
              <a:t>yürüp</a:t>
            </a:r>
            <a:r>
              <a:rPr lang="tr-TR" dirty="0"/>
              <a:t> 7 </a:t>
            </a:r>
            <a:r>
              <a:rPr lang="tr-TR" dirty="0" err="1"/>
              <a:t>şavtı</a:t>
            </a:r>
            <a:r>
              <a:rPr lang="tr-TR" dirty="0"/>
              <a:t> Merve’de tamamlar.</a:t>
            </a:r>
          </a:p>
          <a:p>
            <a:pPr algn="just"/>
            <a:r>
              <a:rPr lang="tr-TR" b="1" dirty="0"/>
              <a:t>Tıraş Olup İhramdan Çıkma</a:t>
            </a:r>
          </a:p>
          <a:p>
            <a:pPr marL="0" indent="0" algn="just">
              <a:buNone/>
            </a:pPr>
            <a:r>
              <a:rPr lang="tr-TR" dirty="0"/>
              <a:t>Saçlar tıraş edilmek suretiyle ihramdan çıkılır. Erkekler saçlarını ya tamamen tıraş eder ya da kısaltırlar. Kadınlar ise saçlarının ucundan parmak ucu uzunluğundan daha az olmayacak miktarda keserler.</a:t>
            </a:r>
          </a:p>
        </p:txBody>
      </p:sp>
    </p:spTree>
    <p:extLst>
      <p:ext uri="{BB962C8B-B14F-4D97-AF65-F5344CB8AC3E}">
        <p14:creationId xmlns:p14="http://schemas.microsoft.com/office/powerpoint/2010/main" val="7607734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973C13E-EAA1-3E48-B2DD-4CB8D758BB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tr-TR" b="1" dirty="0"/>
            </a:br>
            <a:r>
              <a:rPr lang="tr-TR" b="1" dirty="0" err="1"/>
              <a:t>Temettu</a:t>
            </a:r>
            <a:r>
              <a:rPr lang="tr-TR" b="1" dirty="0"/>
              <a:t> Haccının Yapılışı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FC1B9B8-B235-E94E-BCCA-838F9601CE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Hac İçin İhrama Giriş ve Arafat’a Çıkış</a:t>
            </a:r>
          </a:p>
          <a:p>
            <a:pPr marL="0" indent="0" algn="just">
              <a:buNone/>
            </a:pPr>
            <a:r>
              <a:rPr lang="tr-TR" dirty="0" err="1"/>
              <a:t>Temettu</a:t>
            </a:r>
            <a:r>
              <a:rPr lang="tr-TR" dirty="0"/>
              <a:t> haccı yapanlar uygulamada genellikle </a:t>
            </a:r>
            <a:r>
              <a:rPr lang="tr-TR" dirty="0" err="1"/>
              <a:t>Terviye</a:t>
            </a:r>
            <a:r>
              <a:rPr lang="tr-TR" dirty="0"/>
              <a:t> günü denilen </a:t>
            </a:r>
            <a:r>
              <a:rPr lang="tr-TR" dirty="0" err="1"/>
              <a:t>Zilhicce’nin</a:t>
            </a:r>
            <a:r>
              <a:rPr lang="tr-TR" dirty="0"/>
              <a:t> sekizinci günü hac için ihrama girerler. Hac için ihrama girildikten sonra, nafile bir tavafın ardından haccın </a:t>
            </a:r>
            <a:r>
              <a:rPr lang="tr-TR" dirty="0" err="1"/>
              <a:t>sa’yi</a:t>
            </a:r>
            <a:r>
              <a:rPr lang="tr-TR" dirty="0"/>
              <a:t> yapılabilir. İhramdan sonra Arafat’a hareket edilir.</a:t>
            </a:r>
          </a:p>
          <a:p>
            <a:pPr algn="just"/>
            <a:r>
              <a:rPr lang="tr-TR" b="1" dirty="0"/>
              <a:t>Arafat</a:t>
            </a:r>
          </a:p>
          <a:p>
            <a:pPr marL="0" indent="0" algn="just">
              <a:buNone/>
            </a:pPr>
            <a:r>
              <a:rPr lang="tr-TR" dirty="0" err="1"/>
              <a:t>Zilhicce’nin</a:t>
            </a:r>
            <a:r>
              <a:rPr lang="tr-TR" dirty="0"/>
              <a:t> dokuzuncu günü öğleyin güneşin tepe noktasına gelip Batı’ya meyletmeye başladığı andan bayramın birinci günü ‘</a:t>
            </a:r>
            <a:r>
              <a:rPr lang="tr-TR" dirty="0" err="1"/>
              <a:t>fecr</a:t>
            </a:r>
            <a:r>
              <a:rPr lang="tr-TR" dirty="0"/>
              <a:t>-i </a:t>
            </a:r>
            <a:r>
              <a:rPr lang="tr-TR" dirty="0" err="1"/>
              <a:t>sadık’a</a:t>
            </a:r>
            <a:r>
              <a:rPr lang="tr-TR" dirty="0"/>
              <a:t> kadar Arafat’ta bir an için bile bulunmaya Arafat Vakfesi denir.</a:t>
            </a:r>
          </a:p>
        </p:txBody>
      </p:sp>
    </p:spTree>
    <p:extLst>
      <p:ext uri="{BB962C8B-B14F-4D97-AF65-F5344CB8AC3E}">
        <p14:creationId xmlns:p14="http://schemas.microsoft.com/office/powerpoint/2010/main" val="18987764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4C9E6F0-0CDC-FD4D-824F-E5FE5259BC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tr-TR" b="1" dirty="0"/>
            </a:br>
            <a:r>
              <a:rPr lang="tr-TR" b="1" dirty="0" err="1"/>
              <a:t>Temettu</a:t>
            </a:r>
            <a:r>
              <a:rPr lang="tr-TR" b="1" dirty="0"/>
              <a:t> Haccının Yapılışı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6C6E5846-324B-9046-984C-64FA3C8473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 err="1"/>
              <a:t>Müzdelife</a:t>
            </a:r>
            <a:endParaRPr lang="tr-TR" b="1" dirty="0"/>
          </a:p>
          <a:p>
            <a:pPr marL="0" indent="0" algn="just">
              <a:buNone/>
            </a:pPr>
            <a:r>
              <a:rPr lang="tr-TR" dirty="0"/>
              <a:t>Bayram gecesi, gece yarısından itibaren güneşin doğuşuna kadarki süre içerisinde yapılabilir. Bu süre içinde kısa bir an bile burada bulunan kimse vakfe görevini yerine getirmiş olur.</a:t>
            </a:r>
          </a:p>
          <a:p>
            <a:pPr marL="0" indent="0" algn="just">
              <a:buNone/>
            </a:pPr>
            <a:r>
              <a:rPr lang="tr-TR" dirty="0"/>
              <a:t>Ancak sünnete uygun olan, </a:t>
            </a:r>
            <a:r>
              <a:rPr lang="tr-TR" dirty="0" err="1"/>
              <a:t>Müzdelife</a:t>
            </a:r>
            <a:r>
              <a:rPr lang="tr-TR" dirty="0"/>
              <a:t> vakfesinin şafak söktükten sonra ve sabah namazı kılındıktan sonra yapılmasıdır.</a:t>
            </a:r>
          </a:p>
          <a:p>
            <a:pPr algn="just"/>
            <a:r>
              <a:rPr lang="tr-TR" b="1" dirty="0" err="1"/>
              <a:t>Cemerât’a</a:t>
            </a:r>
            <a:r>
              <a:rPr lang="tr-TR" b="1" dirty="0"/>
              <a:t> Taş Atma (Şeytan Taşlama)</a:t>
            </a:r>
          </a:p>
          <a:p>
            <a:pPr marL="0" indent="0" algn="just">
              <a:buNone/>
            </a:pPr>
            <a:r>
              <a:rPr lang="tr-TR" dirty="0"/>
              <a:t>Kurban Bayramı’nın ilk dört gününde, Mina’da bulunan ve halk tarafından ‘Büyük Şeytan’ olarak tabir </a:t>
            </a:r>
            <a:r>
              <a:rPr lang="tr-TR" dirty="0" err="1"/>
              <a:t>eilen</a:t>
            </a:r>
            <a:r>
              <a:rPr lang="tr-TR" dirty="0"/>
              <a:t> Akabe </a:t>
            </a:r>
            <a:r>
              <a:rPr lang="tr-TR" dirty="0" err="1"/>
              <a:t>Cemresi’ne</a:t>
            </a:r>
            <a:r>
              <a:rPr lang="tr-TR" dirty="0"/>
              <a:t>, ‘Orta Şeytan’ olarak tabir edilen Orta Cemre’ye ve Küçük Cemre’ye usulüne uygun olarak taşlar atılmalıdır.</a:t>
            </a:r>
          </a:p>
        </p:txBody>
      </p:sp>
    </p:spTree>
    <p:extLst>
      <p:ext uri="{BB962C8B-B14F-4D97-AF65-F5344CB8AC3E}">
        <p14:creationId xmlns:p14="http://schemas.microsoft.com/office/powerpoint/2010/main" val="376381076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80D12CE-4D25-8442-B002-3D8088AFF9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tr-TR" b="1" dirty="0"/>
            </a:br>
            <a:r>
              <a:rPr lang="tr-TR" b="1" dirty="0" err="1"/>
              <a:t>Temettu</a:t>
            </a:r>
            <a:r>
              <a:rPr lang="tr-TR" b="1" dirty="0"/>
              <a:t> Haccının Yapılışı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E27CE35C-175C-B943-8383-562B72E89C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Hac Kurbanı (Şükür </a:t>
            </a:r>
            <a:r>
              <a:rPr lang="tr-TR" b="1" dirty="0" err="1"/>
              <a:t>Hedyi</a:t>
            </a:r>
            <a:r>
              <a:rPr lang="tr-TR" b="1" dirty="0"/>
              <a:t>)</a:t>
            </a:r>
          </a:p>
          <a:p>
            <a:pPr marL="0" indent="0" algn="just">
              <a:buNone/>
            </a:pPr>
            <a:r>
              <a:rPr lang="tr-TR" dirty="0" err="1"/>
              <a:t>Temettu</a:t>
            </a:r>
            <a:r>
              <a:rPr lang="tr-TR" dirty="0"/>
              <a:t> ve Kıran haccı yapanların kesmeleri vacip olan kurbana ‘Şükür Kurbanı’ (Şükür </a:t>
            </a:r>
            <a:r>
              <a:rPr lang="tr-TR" dirty="0" err="1"/>
              <a:t>Hedyi</a:t>
            </a:r>
            <a:r>
              <a:rPr lang="tr-TR" dirty="0"/>
              <a:t>) denilmektedir.</a:t>
            </a:r>
          </a:p>
          <a:p>
            <a:pPr marL="0" indent="0" algn="just">
              <a:buNone/>
            </a:pPr>
            <a:r>
              <a:rPr lang="tr-TR" dirty="0"/>
              <a:t>Sünnete uygun olanı Akabe </a:t>
            </a:r>
            <a:r>
              <a:rPr lang="tr-TR" dirty="0" err="1"/>
              <a:t>Cemresi’ne</a:t>
            </a:r>
            <a:r>
              <a:rPr lang="tr-TR" dirty="0"/>
              <a:t> taş attıktan sonra kesilmesi ise de bunun duruma göre ve ihtiyaca binaen taş atmadan önce kesilmesi de mümkündür.</a:t>
            </a:r>
          </a:p>
          <a:p>
            <a:pPr algn="just"/>
            <a:r>
              <a:rPr lang="tr-TR" b="1" dirty="0"/>
              <a:t>Tıraş Olup İhramdan Çıkmak</a:t>
            </a:r>
          </a:p>
          <a:p>
            <a:pPr marL="0" indent="0" algn="just">
              <a:buNone/>
            </a:pPr>
            <a:r>
              <a:rPr lang="tr-TR" dirty="0"/>
              <a:t>Saçları kökünden tıraş etmek veya kısaltmak suretiyle ihramdan çıkılır. Bunun için zamanı gelince erkekler saçını kazıtarak tıraş eder veya kısaltırlar; kadınlar ise saçlarının ucundan bir miktar keserler.</a:t>
            </a:r>
          </a:p>
        </p:txBody>
      </p:sp>
    </p:spTree>
    <p:extLst>
      <p:ext uri="{BB962C8B-B14F-4D97-AF65-F5344CB8AC3E}">
        <p14:creationId xmlns:p14="http://schemas.microsoft.com/office/powerpoint/2010/main" val="37628379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56279E7-85CD-234E-8411-95C10595C1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tr-TR" b="1" dirty="0"/>
            </a:br>
            <a:r>
              <a:rPr lang="tr-TR" b="1" dirty="0" err="1"/>
              <a:t>Temettu</a:t>
            </a:r>
            <a:r>
              <a:rPr lang="tr-TR" b="1" dirty="0"/>
              <a:t> Haccının Yapılışı</a:t>
            </a:r>
            <a:endParaRPr lang="tr-TR" dirty="0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5564867-4FAA-1145-B4B2-D1876A49C1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b="1" dirty="0"/>
              <a:t>Ziyaret Tavafı</a:t>
            </a:r>
          </a:p>
          <a:p>
            <a:pPr marL="0" indent="0">
              <a:buNone/>
            </a:pPr>
            <a:r>
              <a:rPr lang="tr-TR" dirty="0"/>
              <a:t>Haccın ikinci rüknü olan ‘İfada Tavafı’ ya da ‘Ziyaret Tavafı’ tıraş olup ihramdan çıktıktan sonra yapılır. </a:t>
            </a:r>
            <a:br>
              <a:rPr lang="tr-TR" dirty="0"/>
            </a:br>
            <a:r>
              <a:rPr lang="tr-TR" dirty="0"/>
              <a:t>Ziyaret tavafının vakti, bayramın ilk günü gece yarısından itibaren başlar. Uygulamada Ziyaret tavafı, genellikle tıraş olup ihramdan çıktıktan sonra yapılmaktadır.</a:t>
            </a:r>
          </a:p>
        </p:txBody>
      </p:sp>
    </p:spTree>
    <p:extLst>
      <p:ext uri="{BB962C8B-B14F-4D97-AF65-F5344CB8AC3E}">
        <p14:creationId xmlns:p14="http://schemas.microsoft.com/office/powerpoint/2010/main" val="4143872655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{0DA05C7F-19FE-0E41-864F-5C0F803EA858}tf10001069</Template>
  <TotalTime>53</TotalTime>
  <Words>564</Words>
  <Application>Microsoft Macintosh PowerPoint</Application>
  <PresentationFormat>Geniş ekran</PresentationFormat>
  <Paragraphs>49</Paragraphs>
  <Slides>10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5" baseType="lpstr">
      <vt:lpstr>Arial</vt:lpstr>
      <vt:lpstr>Century Gothic</vt:lpstr>
      <vt:lpstr>Wingdings</vt:lpstr>
      <vt:lpstr>Wingdings 3</vt:lpstr>
      <vt:lpstr>Duman</vt:lpstr>
      <vt:lpstr>HAC İBADETİ</vt:lpstr>
      <vt:lpstr> Haccın Yapılışı</vt:lpstr>
      <vt:lpstr> Temettu Haccının Yapılışı</vt:lpstr>
      <vt:lpstr> Temettu Haccının Yapılışı</vt:lpstr>
      <vt:lpstr> Temettu Haccının Yapılışı</vt:lpstr>
      <vt:lpstr> Temettu Haccının Yapılışı</vt:lpstr>
      <vt:lpstr> Temettu Haccının Yapılışı</vt:lpstr>
      <vt:lpstr> Temettu Haccının Yapılışı</vt:lpstr>
      <vt:lpstr> Temettu Haccının Yapılışı</vt:lpstr>
      <vt:lpstr> Temettu Haccının Yapılışı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HAC İBADETİ</dc:title>
  <dc:creator>alime çelik</dc:creator>
  <cp:lastModifiedBy>alime çelik</cp:lastModifiedBy>
  <cp:revision>7</cp:revision>
  <dcterms:created xsi:type="dcterms:W3CDTF">2020-05-07T13:12:49Z</dcterms:created>
  <dcterms:modified xsi:type="dcterms:W3CDTF">2020-05-07T14:05:52Z</dcterms:modified>
</cp:coreProperties>
</file>