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3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2BA84-551B-4778-BBEA-8859D6B57E5E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0D4DC-0C1F-419D-9090-BADECE16EC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7692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2BA84-551B-4778-BBEA-8859D6B57E5E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0D4DC-0C1F-419D-9090-BADECE16EC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8457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Principles of Plant Taxonomy and Systematics</a:t>
            </a:r>
            <a:br>
              <a:rPr lang="tr-TR" smtClean="0"/>
            </a:br>
            <a:endParaRPr 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575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Characters used in plant systematics.</a:t>
            </a:r>
            <a:endParaRPr 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71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Description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2892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Identification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3607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smtClean="0"/>
              <a:t>Key </a:t>
            </a:r>
            <a:r>
              <a:rPr lang="en-US" altLang="tr-TR" sz="3600" smtClean="0"/>
              <a:t>(dichotomous/indented):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99298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smtClean="0"/>
              <a:t>Key </a:t>
            </a:r>
            <a:r>
              <a:rPr lang="en-US" altLang="tr-TR" sz="3600" smtClean="0"/>
              <a:t>(dichotomous/indented):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1946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Why we need scientific classification? </a:t>
            </a:r>
            <a:endParaRPr 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829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What are they?</a:t>
            </a:r>
            <a:endParaRPr 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925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Scientific names are universally accepted</a:t>
            </a:r>
            <a:endParaRPr lang="en-US" altLang="en-US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3917"/>
      </p:ext>
    </p:extLst>
  </p:cSld>
  <p:clrMapOvr>
    <a:masterClrMapping/>
  </p:clrMapOvr>
  <p:transition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Scientific names illustrate differences between plants.</a:t>
            </a:r>
            <a:endParaRPr lang="en-US" altLang="en-US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44997"/>
      </p:ext>
    </p:extLst>
  </p:cSld>
  <p:clrMapOvr>
    <a:masterClrMapping/>
  </p:clrMapOvr>
  <p:transition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smtClean="0"/>
              <a:t>Nomenclature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79872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What is plant?</a:t>
            </a:r>
            <a:endParaRPr 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-98323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9239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smtClean="0"/>
              <a:t>Classification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9518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smtClean="0"/>
              <a:t>Rank</a:t>
            </a:r>
            <a:r>
              <a:rPr lang="en-US" altLang="tr-TR" smtClean="0"/>
              <a:t> Classification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2257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How to classify life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090898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600" smtClean="0"/>
              <a:t>Problem with phenetic classification: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59048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Phylogenetic classification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23487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sz="3600" smtClean="0"/>
              <a:t>All of life is interconnected by descent.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0130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smtClean="0"/>
              <a:t>Apomorphy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359713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Taxa are grouped by apomorphies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18381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Split of one lineage into two?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02895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What is a </a:t>
            </a:r>
            <a:r>
              <a:rPr lang="en-US" altLang="tr-TR" b="1" smtClean="0"/>
              <a:t>monophyletic group</a:t>
            </a:r>
            <a:r>
              <a:rPr lang="en-US" altLang="tr-TR" smtClean="0"/>
              <a:t>?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10620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sz="3600" smtClean="0"/>
              <a:t>Three major groups of life!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373304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Relationship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871822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Example: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813863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tr-TR" smtClean="0">
                <a:latin typeface="Calibri" charset="0"/>
              </a:rPr>
              <a:t>Major goal in systematics today:</a:t>
            </a:r>
            <a:br>
              <a:rPr lang="en-US" altLang="tr-TR" smtClean="0">
                <a:latin typeface="Calibri" charset="0"/>
              </a:rPr>
            </a:br>
            <a:r>
              <a:rPr lang="en-US" altLang="tr-TR" smtClean="0">
                <a:latin typeface="Calibri" charset="0"/>
              </a:rPr>
              <a:t/>
            </a:r>
            <a:br>
              <a:rPr lang="en-US" altLang="tr-TR" smtClean="0">
                <a:latin typeface="Calibri" charset="0"/>
              </a:rPr>
            </a:br>
            <a:r>
              <a:rPr lang="en-US" altLang="tr-TR" smtClean="0">
                <a:latin typeface="Calibri" charset="0"/>
              </a:rPr>
              <a:t>Recognize only </a:t>
            </a:r>
            <a:r>
              <a:rPr lang="en-US" altLang="tr-TR" b="1" smtClean="0">
                <a:latin typeface="Calibri" charset="0"/>
              </a:rPr>
              <a:t>monophyletic groups</a:t>
            </a:r>
            <a:endParaRPr lang="en-US" altLang="tr-TR" b="1">
              <a:latin typeface="Calibri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203546"/>
      </p:ext>
    </p:extLst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>
                <a:latin typeface="Calibri" charset="0"/>
              </a:rPr>
              <a:t>Polyphyletic group</a:t>
            </a:r>
            <a:endParaRPr lang="en-US" altLang="tr-TR">
              <a:latin typeface="Calibri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555635"/>
      </p:ext>
    </p:extLst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Paraphyletic group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265334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altLang="tr-TR" sz="4200" smtClean="0"/>
              <a:t>Features that defined traditional </a:t>
            </a:r>
            <a:r>
              <a:rPr lang="ja-JP" altLang="en-US" sz="4200" smtClean="0"/>
              <a:t>“</a:t>
            </a:r>
            <a:r>
              <a:rPr lang="en-US" altLang="ja-JP" sz="4200" smtClean="0"/>
              <a:t>Dicots</a:t>
            </a:r>
            <a:r>
              <a:rPr lang="ja-JP" altLang="en-US" sz="4200" smtClean="0"/>
              <a:t>”</a:t>
            </a:r>
            <a:r>
              <a:rPr lang="en-US" altLang="ja-JP" sz="4200" smtClean="0"/>
              <a:t> (two cotyledons in embryo seed) are primitive (not apomorphies)</a:t>
            </a:r>
            <a:endParaRPr lang="en-US" altLang="tr-TR" sz="420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9886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tr-TR" smtClean="0">
                <a:latin typeface="Calibri" charset="0"/>
              </a:rPr>
              <a:t>Major goal in systematics today:</a:t>
            </a:r>
            <a:br>
              <a:rPr lang="en-US" altLang="tr-TR" smtClean="0">
                <a:latin typeface="Calibri" charset="0"/>
              </a:rPr>
            </a:br>
            <a:r>
              <a:rPr lang="en-US" altLang="tr-TR" smtClean="0">
                <a:latin typeface="Calibri" charset="0"/>
              </a:rPr>
              <a:t/>
            </a:r>
            <a:br>
              <a:rPr lang="en-US" altLang="tr-TR" smtClean="0">
                <a:latin typeface="Calibri" charset="0"/>
              </a:rPr>
            </a:br>
            <a:r>
              <a:rPr lang="en-US" altLang="tr-TR" smtClean="0">
                <a:latin typeface="Calibri" charset="0"/>
              </a:rPr>
              <a:t>Recognize only </a:t>
            </a:r>
            <a:r>
              <a:rPr lang="en-US" altLang="tr-TR" b="1" smtClean="0">
                <a:latin typeface="Calibri" charset="0"/>
              </a:rPr>
              <a:t>monophyletic groups</a:t>
            </a:r>
            <a:endParaRPr lang="en-US" altLang="tr-TR" b="1">
              <a:latin typeface="Calibri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832837"/>
      </p:ext>
    </p:extLst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Why study systematics?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61267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Why study plants?  Why important?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47455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Taxonomy and Systematics?</a:t>
            </a:r>
            <a:endParaRPr 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570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Primary goals of plant systematics:</a:t>
            </a:r>
            <a:endParaRPr lang="en-US" altLang="en-US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638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Taxonomy:  D.I.N.C.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17695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How  to differentiate these two plants?</a:t>
            </a:r>
            <a:endParaRPr 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227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Characters used in plant systematics.</a:t>
            </a:r>
            <a:endParaRPr 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479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</Words>
  <Application>Microsoft Office PowerPoint</Application>
  <PresentationFormat>Ekran Gösterisi (4:3)</PresentationFormat>
  <Paragraphs>37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2" baseType="lpstr">
      <vt:lpstr>游ゴシック Light</vt:lpstr>
      <vt:lpstr>Arial</vt:lpstr>
      <vt:lpstr>Calibri</vt:lpstr>
      <vt:lpstr>Calibri Light</vt:lpstr>
      <vt:lpstr>Office Teması</vt:lpstr>
      <vt:lpstr>Principles of Plant Taxonomy and Systematics </vt:lpstr>
      <vt:lpstr>What is plant?</vt:lpstr>
      <vt:lpstr>Three major groups of life!</vt:lpstr>
      <vt:lpstr>Why study plants?  Why important?</vt:lpstr>
      <vt:lpstr>Taxonomy and Systematics?</vt:lpstr>
      <vt:lpstr>Primary goals of plant systematics:</vt:lpstr>
      <vt:lpstr>Taxonomy:  D.I.N.C.</vt:lpstr>
      <vt:lpstr>How  to differentiate these two plants?</vt:lpstr>
      <vt:lpstr>Characters used in plant systematics.</vt:lpstr>
      <vt:lpstr>Characters used in plant systematics.</vt:lpstr>
      <vt:lpstr>Description</vt:lpstr>
      <vt:lpstr>Identification</vt:lpstr>
      <vt:lpstr>Key (dichotomous/indented):</vt:lpstr>
      <vt:lpstr>Key (dichotomous/indented):</vt:lpstr>
      <vt:lpstr>Why we need scientific classification? </vt:lpstr>
      <vt:lpstr>What are they?</vt:lpstr>
      <vt:lpstr>Scientific names are universally accepted</vt:lpstr>
      <vt:lpstr>Scientific names illustrate differences between plants.</vt:lpstr>
      <vt:lpstr>Nomenclature</vt:lpstr>
      <vt:lpstr>Classification</vt:lpstr>
      <vt:lpstr>Rank Classification</vt:lpstr>
      <vt:lpstr>How to classify life</vt:lpstr>
      <vt:lpstr>Problem with phenetic classification:</vt:lpstr>
      <vt:lpstr>Phylogenetic classification</vt:lpstr>
      <vt:lpstr>All of life is interconnected by descent.</vt:lpstr>
      <vt:lpstr>Apomorphy</vt:lpstr>
      <vt:lpstr>Taxa are grouped by apomorphies</vt:lpstr>
      <vt:lpstr>Split of one lineage into two?</vt:lpstr>
      <vt:lpstr>What is a monophyletic group?</vt:lpstr>
      <vt:lpstr>Relationship</vt:lpstr>
      <vt:lpstr>Example:</vt:lpstr>
      <vt:lpstr>Major goal in systematics today:  Recognize only monophyletic groups</vt:lpstr>
      <vt:lpstr>Polyphyletic group</vt:lpstr>
      <vt:lpstr>Paraphyletic group</vt:lpstr>
      <vt:lpstr>Features that defined traditional “Dicots” (two cotyledons in embryo seed) are primitive (not apomorphies)</vt:lpstr>
      <vt:lpstr>Major goal in systematics today:  Recognize only monophyletic groups</vt:lpstr>
      <vt:lpstr>Why study systematics?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Principles of Plant Taxonomy and Systematics </dc:title>
  <dc:creator>isabaskose@gmail.com</dc:creator>
  <cp:lastModifiedBy>isabaskose@gmail.com</cp:lastModifiedBy>
  <cp:revision>2</cp:revision>
  <dcterms:created xsi:type="dcterms:W3CDTF">2020-01-24T12:30:13Z</dcterms:created>
  <dcterms:modified xsi:type="dcterms:W3CDTF">2020-01-24T12:30:42Z</dcterms:modified>
</cp:coreProperties>
</file>