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2"/>
  </p:notesMasterIdLst>
  <p:sldIdLst>
    <p:sldId id="257" r:id="rId2"/>
    <p:sldId id="258" r:id="rId3"/>
    <p:sldId id="259" r:id="rId4"/>
    <p:sldId id="263" r:id="rId5"/>
    <p:sldId id="260" r:id="rId6"/>
    <p:sldId id="264" r:id="rId7"/>
    <p:sldId id="265" r:id="rId8"/>
    <p:sldId id="261" r:id="rId9"/>
    <p:sldId id="266" r:id="rId10"/>
    <p:sldId id="262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2B2D9F-A00C-4788-96CA-858DC9927BC5}" type="datetimeFigureOut">
              <a:rPr lang="en-US" smtClean="0"/>
              <a:t>3/30/2018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6A25CE-45CC-43D0-B277-2E985B1677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774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CB8A6E5-9BC1-4BA4-9782-333D45E28BE5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F6F26-A009-40B0-B80F-A5DB9B0B91E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9091CE-CB06-45D2-995B-173EBF95B9DB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F834A-EC8C-4F6E-AFD8-7F6A0EA690B7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32946-FE3C-4038-8D74-909BDAA817A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7F5927-87A2-4471-8443-E186797549A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BEAB38-9823-4A5A-A5C8-C8ECA26EDFE3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A71D0F-E2B3-496E-A21B-CB0AC729994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45FC9-AF77-4D51-9401-5AEC4B24E4F0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EFBBC1-0780-4AC4-91C2-0EE58EA8A98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F72578-158C-4F22-BA58-27C5189933CA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9EDFBD-6776-47D2-87B9-FCD758203AF1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DB4F7-E9CD-4E50-8159-22892C6D49A4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AE6E0-60E7-4308-816E-560B61D77D3F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01DD62-740A-4337-9DEA-79496E017DB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006C1-A83B-4B4B-84D9-6F139A965D86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ADBA5-0C41-413A-BA09-76591AC7E87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5E945-8FE8-4BC9-92CF-34B2F8E23888}" type="datetime1">
              <a:rPr lang="en-US" smtClean="0"/>
              <a:t>3/30/2018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EE74F1-D19B-482E-A96E-82BD8B5571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9817829" cy="2387600"/>
          </a:xfrm>
        </p:spPr>
        <p:txBody>
          <a:bodyPr/>
          <a:lstStyle/>
          <a:p>
            <a:r>
              <a:rPr lang="tr-TR" dirty="0"/>
              <a:t>COM101B</a:t>
            </a:r>
            <a:br>
              <a:rPr lang="tr-TR" dirty="0"/>
            </a:br>
            <a:r>
              <a:rPr lang="tr-TR" dirty="0"/>
              <a:t>Lecture 10: recursıve functıons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F1379A-8E64-4512-872E-6F4757FE74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ASST. Prof. Dr. Hacer Yalım Keleş</a:t>
            </a:r>
          </a:p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E5184F-2E07-40B3-8BA3-FF0F4F958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26015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29DDC-0964-4C3A-86C8-5F0A4DE23C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Readıng assıgnment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E0061-60AD-4B9A-8FF1-67179EDE43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Read and implement Section 5.9.2 (Tower of Hanoi Puzzle)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F771F5-C544-417A-B808-31FF380B55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96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B97A4-6FFC-4653-9AA7-D49B78ED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recursıon	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733DF9-64A3-4FC6-BFDD-BC55AC042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Recursion is the process that a construct operates on itself.</a:t>
            </a:r>
          </a:p>
          <a:p>
            <a:r>
              <a:rPr lang="tr-TR" dirty="0"/>
              <a:t>In C, functions can be defined recursively;</a:t>
            </a:r>
          </a:p>
          <a:p>
            <a:pPr lvl="1"/>
            <a:r>
              <a:rPr lang="tr-TR" dirty="0"/>
              <a:t>a function may call itself directly,</a:t>
            </a:r>
          </a:p>
          <a:p>
            <a:pPr lvl="1"/>
            <a:r>
              <a:rPr lang="tr-TR" dirty="0"/>
              <a:t>a function calls another function, then that function calls this function back, i.e. indirect recursion.</a:t>
            </a:r>
          </a:p>
          <a:p>
            <a:pPr lvl="1"/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AA4092-BDB8-4240-865F-67A5FAB9E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750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7DF748-B72B-4CAD-BE7F-ADBDADDE03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754536"/>
            <a:ext cx="9905999" cy="354171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r-TR" dirty="0"/>
              <a:t>Example: Factorial function</a:t>
            </a:r>
          </a:p>
          <a:p>
            <a:pPr marL="0" indent="0">
              <a:buNone/>
            </a:pPr>
            <a:r>
              <a:rPr lang="tr-TR" dirty="0"/>
              <a:t>	int factorial(int N)</a:t>
            </a:r>
          </a:p>
          <a:p>
            <a:pPr marL="0" indent="0">
              <a:buNone/>
            </a:pPr>
            <a:r>
              <a:rPr lang="tr-TR" dirty="0"/>
              <a:t>	{</a:t>
            </a:r>
          </a:p>
          <a:p>
            <a:pPr marL="0" indent="0">
              <a:buNone/>
            </a:pPr>
            <a:r>
              <a:rPr lang="tr-TR" dirty="0"/>
              <a:t>		if (N==0)</a:t>
            </a:r>
          </a:p>
          <a:p>
            <a:pPr marL="0" indent="0">
              <a:buNone/>
            </a:pPr>
            <a:r>
              <a:rPr lang="tr-TR" dirty="0"/>
              <a:t>			return 1;			// base case: termination condition</a:t>
            </a:r>
          </a:p>
          <a:p>
            <a:pPr marL="0" indent="0">
              <a:buNone/>
            </a:pPr>
            <a:r>
              <a:rPr lang="tr-TR" dirty="0"/>
              <a:t>		else</a:t>
            </a:r>
          </a:p>
          <a:p>
            <a:pPr marL="0" indent="0">
              <a:buNone/>
            </a:pPr>
            <a:r>
              <a:rPr lang="tr-TR" dirty="0"/>
              <a:t>			return N * factorial(N-1); 	// recurse</a:t>
            </a:r>
          </a:p>
          <a:p>
            <a:pPr marL="0" indent="0">
              <a:buNone/>
            </a:pPr>
            <a:r>
              <a:rPr lang="tr-TR" dirty="0"/>
              <a:t>	}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B89AED2-7CBC-44D9-BE92-8E75C22FE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8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4D65A8-8A77-4AC4-B9E8-180BCDAF30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43982" y="888377"/>
            <a:ext cx="3161493" cy="5081245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0F13A1-12EE-4978-9022-5FA634A4CC3A}"/>
              </a:ext>
            </a:extLst>
          </p:cNvPr>
          <p:cNvSpPr txBox="1"/>
          <p:nvPr/>
        </p:nvSpPr>
        <p:spPr>
          <a:xfrm>
            <a:off x="4177717" y="302004"/>
            <a:ext cx="3367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Recursive evaluation of factorial(3)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5E11CCA-202B-4634-ACB5-40F41F068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6134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595B8F-8676-4DDB-908C-22DCA87D1B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1535185"/>
            <a:ext cx="9905999" cy="42560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/>
              <a:t>Example: Fibonacci numbers</a:t>
            </a:r>
          </a:p>
          <a:p>
            <a:pPr marL="0" indent="0">
              <a:buNone/>
            </a:pPr>
            <a:r>
              <a:rPr lang="tr-TR" dirty="0"/>
              <a:t>Sequence of numbers: {1,1,2,3,5,8,13,...}</a:t>
            </a:r>
          </a:p>
          <a:p>
            <a:pPr marL="0" indent="0">
              <a:buNone/>
            </a:pPr>
            <a:r>
              <a:rPr lang="tr-TR" dirty="0"/>
              <a:t>fib(0) = fib(1) = 1</a:t>
            </a:r>
          </a:p>
          <a:p>
            <a:pPr marL="0" indent="0">
              <a:buNone/>
            </a:pPr>
            <a:r>
              <a:rPr lang="tr-TR" dirty="0"/>
              <a:t>fib(n) = fib(n-1) + fib(n-2), n&gt;1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int fib(int n)</a:t>
            </a:r>
          </a:p>
          <a:p>
            <a:pPr marL="0" indent="0">
              <a:buNone/>
            </a:pPr>
            <a:r>
              <a:rPr lang="tr-TR" dirty="0"/>
              <a:t>{ return n==0 || n==1 ? 1 : fib(n-1) + fib(n-2); }</a:t>
            </a:r>
          </a:p>
          <a:p>
            <a:pPr marL="0" indent="0">
              <a:buNone/>
            </a:pPr>
            <a:r>
              <a:rPr lang="tr-TR" dirty="0"/>
              <a:t>	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521D43C-5F91-46A7-844B-E2273CC62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8561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C00D853-DAEE-4D0B-91F6-6E2607FC9B8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5187" y="1166769"/>
            <a:ext cx="7915932" cy="4524462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629452D-CD3A-48C2-8969-65CC5D52413E}"/>
              </a:ext>
            </a:extLst>
          </p:cNvPr>
          <p:cNvSpPr txBox="1"/>
          <p:nvPr/>
        </p:nvSpPr>
        <p:spPr>
          <a:xfrm>
            <a:off x="4110606" y="729842"/>
            <a:ext cx="28604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Recursive evaluation of fib(3)</a:t>
            </a:r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8FD628-CA7A-47A9-A47B-004E1BB85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0843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32C01-38EB-4D8E-A2C1-A283818A0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ıteratıve versıon of fıbonaccı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7FC1F9-C808-4E91-9769-451D6D8FD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52426" y="2249488"/>
            <a:ext cx="4883973" cy="3541712"/>
          </a:xfr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31DF54D-36C4-4912-B9F2-9098C8708F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746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F358A-ECEC-4979-8A45-2A4DE6E2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propertıes of recurıve functıons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31B496-046A-4813-A1C8-BEDC4CB70F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The recursive versions of most of the function (when appropriate) have more concise and understandable form than their iterative versions.</a:t>
            </a:r>
          </a:p>
          <a:p>
            <a:r>
              <a:rPr lang="tr-TR" dirty="0"/>
              <a:t>However, compared to their iterative versions, recursive versions are more inefficient</a:t>
            </a:r>
          </a:p>
          <a:p>
            <a:pPr lvl="1"/>
            <a:r>
              <a:rPr lang="tr-TR" dirty="0"/>
              <a:t>Function call stack is enlarging very fast</a:t>
            </a:r>
          </a:p>
          <a:p>
            <a:pPr lvl="1"/>
            <a:r>
              <a:rPr lang="tr-TR" dirty="0"/>
              <a:t>passing arguments to each recursion branch makes it inefficient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D068EB-86FE-43F5-94A6-CB91005E2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4129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9ABCEA-F04F-4307-B72F-199D5C74BC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ımplementatıon challenge - recursıon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DA460-7318-4DDB-99F3-12A4666C73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2230782"/>
            <a:ext cx="9905999" cy="3541714"/>
          </a:xfrm>
        </p:spPr>
        <p:txBody>
          <a:bodyPr/>
          <a:lstStyle/>
          <a:p>
            <a:r>
              <a:rPr lang="tr-TR" dirty="0"/>
              <a:t>Tower of Hanoi Puzzle:</a:t>
            </a:r>
          </a:p>
          <a:p>
            <a:pPr lvl="1"/>
            <a:r>
              <a:rPr lang="tr-TR" dirty="0"/>
              <a:t>The objective: to move the entire stack</a:t>
            </a:r>
          </a:p>
          <a:p>
            <a:pPr marL="457200" lvl="1" indent="0">
              <a:buNone/>
            </a:pPr>
            <a:r>
              <a:rPr lang="tr-TR" dirty="0"/>
              <a:t>to the other rod, obeying the following rules:</a:t>
            </a:r>
          </a:p>
          <a:p>
            <a:pPr marL="457200" lvl="1" indent="0">
              <a:buNone/>
            </a:pPr>
            <a:r>
              <a:rPr lang="tr-TR" dirty="0"/>
              <a:t>1-Only one disk can be moved at a time</a:t>
            </a:r>
          </a:p>
          <a:p>
            <a:pPr marL="457200" lvl="1" indent="0">
              <a:buNone/>
            </a:pPr>
            <a:r>
              <a:rPr lang="tr-TR" dirty="0"/>
              <a:t>2-You can only move the upper disk at a time,</a:t>
            </a:r>
          </a:p>
          <a:p>
            <a:pPr marL="457200" lvl="1" indent="0">
              <a:buNone/>
            </a:pPr>
            <a:r>
              <a:rPr lang="tr-TR" dirty="0"/>
              <a:t>and can be placed at the top of the other stack</a:t>
            </a:r>
          </a:p>
          <a:p>
            <a:pPr marL="457200" lvl="1" indent="0">
              <a:buNone/>
            </a:pPr>
            <a:r>
              <a:rPr lang="tr-TR" dirty="0"/>
              <a:t>3-No disk can be placed on top of a smaller disk.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B82496-7F71-4865-B4E5-AF2BF6D82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0651" y="1857934"/>
            <a:ext cx="4677428" cy="2638793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47CE670-0D88-4399-A50D-C3ACAA7C7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Reference: “Programming in ANSI C”, Kumar &amp; Agrawal, West Publishing Co., 1992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22539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TM04033919[[fn=Circuit]]</Template>
  <TotalTime>46</TotalTime>
  <Words>457</Words>
  <Application>Microsoft Office PowerPoint</Application>
  <PresentationFormat>Widescreen</PresentationFormat>
  <Paragraphs>51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Trebuchet MS</vt:lpstr>
      <vt:lpstr>Tw Cen MT</vt:lpstr>
      <vt:lpstr>Circuit</vt:lpstr>
      <vt:lpstr>COM101B Lecture 10: recursıve functıons</vt:lpstr>
      <vt:lpstr>recursıon </vt:lpstr>
      <vt:lpstr>PowerPoint Presentation</vt:lpstr>
      <vt:lpstr>PowerPoint Presentation</vt:lpstr>
      <vt:lpstr>PowerPoint Presentation</vt:lpstr>
      <vt:lpstr>PowerPoint Presentation</vt:lpstr>
      <vt:lpstr>ıteratıve versıon of fıbonaccı</vt:lpstr>
      <vt:lpstr>propertıes of recurıve functıons</vt:lpstr>
      <vt:lpstr>ımplementatıon challenge - recursıon</vt:lpstr>
      <vt:lpstr>Readıng assıgnment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COM101B Lecture 10: recursıve functıons</dc:title>
  <dc:creator>hacer.keles@yahoo.com</dc:creator>
  <cp:lastModifiedBy>hacer.keles@yahoo.com</cp:lastModifiedBy>
  <cp:revision>10</cp:revision>
  <dcterms:created xsi:type="dcterms:W3CDTF">2018-03-28T18:03:15Z</dcterms:created>
  <dcterms:modified xsi:type="dcterms:W3CDTF">2018-03-30T15:32:06Z</dcterms:modified>
</cp:coreProperties>
</file>