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3" r:id="rId5"/>
    <p:sldId id="260" r:id="rId6"/>
    <p:sldId id="264" r:id="rId7"/>
    <p:sldId id="265" r:id="rId8"/>
    <p:sldId id="261" r:id="rId9"/>
    <p:sldId id="26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B2D9F-A00C-4788-96CA-858DC9927BC5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A25CE-45CC-43D0-B277-2E985B167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CB8A6E5-9BC1-4BA4-9782-333D45E28BE5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6F26-A009-40B0-B80F-A5DB9B0B91E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91CE-CB06-45D2-995B-173EBF95B9D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F834A-EC8C-4F6E-AFD8-7F6A0EA690B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32946-FE3C-4038-8D74-909BDAA817A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5927-87A2-4471-8443-E186797549A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AB38-9823-4A5A-A5C8-C8ECA26EDFE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71D0F-E2B3-496E-A21B-CB0AC729994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5FC9-AF77-4D51-9401-5AEC4B24E4F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BBC1-0780-4AC4-91C2-0EE58EA8A98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72578-158C-4F22-BA58-27C5189933C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DFBD-6776-47D2-87B9-FCD758203AF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B4F7-E9CD-4E50-8159-22892C6D49A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E6E0-60E7-4308-816E-560B61D77D3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1DD62-740A-4337-9DEA-79496E017DB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6C1-A83B-4B4B-84D9-6F139A965D8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DBA5-0C41-413A-BA09-76591AC7E87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5E945-8FE8-4BC9-92CF-34B2F8E2388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10: recursıve functıons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5184F-2E07-40B3-8BA3-FF0F4F958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29DDC-0964-4C3A-86C8-5F0A4DE23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Readıng assıgnment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E0061-60AD-4B9A-8FF1-67179EDE4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Read and implement Section 5.9.2 (Tower of Hanoi Puzzle)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F771F5-C544-417A-B808-31FF380B5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9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B97A4-6FFC-4653-9AA7-D49B78ED9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recursıon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3DF9-64A3-4FC6-BFDD-BC55AC042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Recursion is the process that a construct operates on itself.</a:t>
            </a:r>
          </a:p>
          <a:p>
            <a:r>
              <a:rPr lang="tr-TR" dirty="0"/>
              <a:t>In C, functions can be defined recursively;</a:t>
            </a:r>
          </a:p>
          <a:p>
            <a:pPr lvl="1"/>
            <a:r>
              <a:rPr lang="tr-TR" dirty="0"/>
              <a:t>a function may call itself directly,</a:t>
            </a:r>
          </a:p>
          <a:p>
            <a:pPr lvl="1"/>
            <a:r>
              <a:rPr lang="tr-TR" dirty="0"/>
              <a:t>a function calls another function, then that function calls this function back, i.e. indirect recursion.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A4092-BDB8-4240-865F-67A5FAB9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50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DF748-B72B-4CAD-BE7F-ADBDADDE0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54536"/>
            <a:ext cx="9905999" cy="35417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Example: Factorial function</a:t>
            </a:r>
          </a:p>
          <a:p>
            <a:pPr marL="0" indent="0">
              <a:buNone/>
            </a:pPr>
            <a:r>
              <a:rPr lang="tr-TR" dirty="0"/>
              <a:t>	int factorial(int N)</a:t>
            </a:r>
          </a:p>
          <a:p>
            <a:pPr marL="0" indent="0">
              <a:buNone/>
            </a:pPr>
            <a:r>
              <a:rPr lang="tr-TR" dirty="0"/>
              <a:t>	{</a:t>
            </a:r>
          </a:p>
          <a:p>
            <a:pPr marL="0" indent="0">
              <a:buNone/>
            </a:pPr>
            <a:r>
              <a:rPr lang="tr-TR" dirty="0"/>
              <a:t>		if (N==0)</a:t>
            </a:r>
          </a:p>
          <a:p>
            <a:pPr marL="0" indent="0">
              <a:buNone/>
            </a:pPr>
            <a:r>
              <a:rPr lang="tr-TR" dirty="0"/>
              <a:t>			return 1;			// base case: termination condition</a:t>
            </a:r>
          </a:p>
          <a:p>
            <a:pPr marL="0" indent="0">
              <a:buNone/>
            </a:pPr>
            <a:r>
              <a:rPr lang="tr-TR" dirty="0"/>
              <a:t>		else</a:t>
            </a:r>
          </a:p>
          <a:p>
            <a:pPr marL="0" indent="0">
              <a:buNone/>
            </a:pPr>
            <a:r>
              <a:rPr lang="tr-TR" dirty="0"/>
              <a:t>			return N * factorial(N-1); 	// recurse</a:t>
            </a:r>
          </a:p>
          <a:p>
            <a:pPr marL="0" indent="0">
              <a:buNone/>
            </a:pPr>
            <a:r>
              <a:rPr lang="tr-TR" dirty="0"/>
              <a:t>	}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B89AED2-7CBC-44D9-BE92-8E75C22F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18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4D65A8-8A77-4AC4-B9E8-180BCDAF30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43982" y="888377"/>
            <a:ext cx="3161493" cy="508124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00F13A1-12EE-4978-9022-5FA634A4CC3A}"/>
              </a:ext>
            </a:extLst>
          </p:cNvPr>
          <p:cNvSpPr txBox="1"/>
          <p:nvPr/>
        </p:nvSpPr>
        <p:spPr>
          <a:xfrm>
            <a:off x="4177717" y="302004"/>
            <a:ext cx="3367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Recursive evaluation of factorial(3)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E11CCA-202B-4634-ACB5-40F41F06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13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95B8F-8676-4DDB-908C-22DCA87D1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35185"/>
            <a:ext cx="9905999" cy="42560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Example: Fibonacci numbers</a:t>
            </a:r>
          </a:p>
          <a:p>
            <a:pPr marL="0" indent="0">
              <a:buNone/>
            </a:pPr>
            <a:r>
              <a:rPr lang="tr-TR" dirty="0"/>
              <a:t>Sequence of numbers: {1,1,2,3,5,8,13,...}</a:t>
            </a:r>
          </a:p>
          <a:p>
            <a:pPr marL="0" indent="0">
              <a:buNone/>
            </a:pPr>
            <a:r>
              <a:rPr lang="tr-TR" dirty="0"/>
              <a:t>fib(0) = fib(1) = 1</a:t>
            </a:r>
          </a:p>
          <a:p>
            <a:pPr marL="0" indent="0">
              <a:buNone/>
            </a:pPr>
            <a:r>
              <a:rPr lang="tr-TR" dirty="0"/>
              <a:t>fib(n) = fib(n-1) + fib(n-2), n&gt;1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int fib(int n)</a:t>
            </a:r>
          </a:p>
          <a:p>
            <a:pPr marL="0" indent="0">
              <a:buNone/>
            </a:pPr>
            <a:r>
              <a:rPr lang="tr-TR" dirty="0"/>
              <a:t>{ return n==0 || n==1 ? 1 : fib(n-1) + fib(n-2); }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521D43C-5F91-46A7-844B-E2273CC62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85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00D853-DAEE-4D0B-91F6-6E2607FC9B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5187" y="1166769"/>
            <a:ext cx="7915932" cy="452446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29452D-CD3A-48C2-8969-65CC5D52413E}"/>
              </a:ext>
            </a:extLst>
          </p:cNvPr>
          <p:cNvSpPr txBox="1"/>
          <p:nvPr/>
        </p:nvSpPr>
        <p:spPr>
          <a:xfrm>
            <a:off x="4110606" y="729842"/>
            <a:ext cx="2860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Recursive evaluation of fib(3)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8FD628-CA7A-47A9-A47B-004E1BB85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843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32C01-38EB-4D8E-A2C1-A283818A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ıteratıve versıon of fıbonaccı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7FC1F9-C808-4E91-9769-451D6D8FD9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2426" y="2249488"/>
            <a:ext cx="4883973" cy="3541712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1DF54D-36C4-4912-B9F2-9098C8708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746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F358A-ECEC-4979-8A45-2A4DE6E20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propertıes of recurıve functıons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1B496-046A-4813-A1C8-BEDC4CB70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recursive versions of most of the function (when appropriate) have more concise and understandable form than their iterative versions.</a:t>
            </a:r>
          </a:p>
          <a:p>
            <a:r>
              <a:rPr lang="tr-TR" dirty="0"/>
              <a:t>However, compared to their iterative versions, recursive versions are more inefficient</a:t>
            </a:r>
          </a:p>
          <a:p>
            <a:pPr lvl="1"/>
            <a:r>
              <a:rPr lang="tr-TR" dirty="0"/>
              <a:t>Function call stack is enlarging very fast</a:t>
            </a:r>
          </a:p>
          <a:p>
            <a:pPr lvl="1"/>
            <a:r>
              <a:rPr lang="tr-TR" dirty="0"/>
              <a:t>passing arguments to each recursion branch makes it inefficient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D068EB-86FE-43F5-94A6-CB91005E2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129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ABCEA-F04F-4307-B72F-199D5C74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ımplementatıon challenge - recursıon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DA460-7318-4DDB-99F3-12A4666C7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230782"/>
            <a:ext cx="9905999" cy="3541714"/>
          </a:xfrm>
        </p:spPr>
        <p:txBody>
          <a:bodyPr/>
          <a:lstStyle/>
          <a:p>
            <a:r>
              <a:rPr lang="tr-TR" dirty="0"/>
              <a:t>Tower of Hanoi Puzzle:</a:t>
            </a:r>
          </a:p>
          <a:p>
            <a:pPr lvl="1"/>
            <a:r>
              <a:rPr lang="tr-TR" dirty="0"/>
              <a:t>The objective: to move the entire stack</a:t>
            </a:r>
          </a:p>
          <a:p>
            <a:pPr marL="457200" lvl="1" indent="0">
              <a:buNone/>
            </a:pPr>
            <a:r>
              <a:rPr lang="tr-TR" dirty="0"/>
              <a:t>to the other rod, obeying the following rules:</a:t>
            </a:r>
          </a:p>
          <a:p>
            <a:pPr marL="457200" lvl="1" indent="0">
              <a:buNone/>
            </a:pPr>
            <a:r>
              <a:rPr lang="tr-TR" dirty="0"/>
              <a:t>1-Only one disk can be moved at a time</a:t>
            </a:r>
          </a:p>
          <a:p>
            <a:pPr marL="457200" lvl="1" indent="0">
              <a:buNone/>
            </a:pPr>
            <a:r>
              <a:rPr lang="tr-TR" dirty="0"/>
              <a:t>2-You can only move the upper disk at a time,</a:t>
            </a:r>
          </a:p>
          <a:p>
            <a:pPr marL="457200" lvl="1" indent="0">
              <a:buNone/>
            </a:pPr>
            <a:r>
              <a:rPr lang="tr-TR" dirty="0"/>
              <a:t>and can be placed at the top of the other stack</a:t>
            </a:r>
          </a:p>
          <a:p>
            <a:pPr marL="457200" lvl="1" indent="0">
              <a:buNone/>
            </a:pPr>
            <a:r>
              <a:rPr lang="tr-TR" dirty="0"/>
              <a:t>3-No disk can be placed on top of a smaller disk.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B82496-7F71-4865-B4E5-AF2BF6D82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0651" y="1857934"/>
            <a:ext cx="4677428" cy="263879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7CE670-0D88-4399-A50D-C3ACAA7C7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25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46</TotalTime>
  <Words>457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Tw Cen MT</vt:lpstr>
      <vt:lpstr>Circuit</vt:lpstr>
      <vt:lpstr>COM101B Lecture 10: recursıve functıons</vt:lpstr>
      <vt:lpstr>recursıon </vt:lpstr>
      <vt:lpstr>PowerPoint Presentation</vt:lpstr>
      <vt:lpstr>PowerPoint Presentation</vt:lpstr>
      <vt:lpstr>PowerPoint Presentation</vt:lpstr>
      <vt:lpstr>PowerPoint Presentation</vt:lpstr>
      <vt:lpstr>ıteratıve versıon of fıbonaccı</vt:lpstr>
      <vt:lpstr>propertıes of recurıve functıons</vt:lpstr>
      <vt:lpstr>ımplementatıon challenge - recursıon</vt:lpstr>
      <vt:lpstr>Readıng assıgnment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10: recursıve functıons</dc:title>
  <dc:creator>hacer.keles@yahoo.com</dc:creator>
  <cp:lastModifiedBy>hacer.keles@yahoo.com</cp:lastModifiedBy>
  <cp:revision>10</cp:revision>
  <dcterms:created xsi:type="dcterms:W3CDTF">2018-03-28T18:03:15Z</dcterms:created>
  <dcterms:modified xsi:type="dcterms:W3CDTF">2018-03-30T15:32:06Z</dcterms:modified>
</cp:coreProperties>
</file>