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343" r:id="rId8"/>
    <p:sldId id="262" r:id="rId9"/>
    <p:sldId id="338" r:id="rId10"/>
    <p:sldId id="263" r:id="rId11"/>
    <p:sldId id="316" r:id="rId12"/>
    <p:sldId id="264" r:id="rId13"/>
    <p:sldId id="265" r:id="rId14"/>
    <p:sldId id="266" r:id="rId15"/>
    <p:sldId id="267" r:id="rId16"/>
    <p:sldId id="313" r:id="rId17"/>
    <p:sldId id="314" r:id="rId18"/>
    <p:sldId id="319" r:id="rId19"/>
    <p:sldId id="276" r:id="rId20"/>
    <p:sldId id="320" r:id="rId21"/>
    <p:sldId id="339" r:id="rId22"/>
    <p:sldId id="268" r:id="rId23"/>
    <p:sldId id="269" r:id="rId24"/>
    <p:sldId id="270" r:id="rId25"/>
    <p:sldId id="271" r:id="rId26"/>
    <p:sldId id="322" r:id="rId27"/>
    <p:sldId id="272" r:id="rId28"/>
    <p:sldId id="310" r:id="rId29"/>
    <p:sldId id="273" r:id="rId30"/>
    <p:sldId id="274" r:id="rId31"/>
    <p:sldId id="308" r:id="rId32"/>
    <p:sldId id="275" r:id="rId33"/>
    <p:sldId id="307" r:id="rId34"/>
    <p:sldId id="277" r:id="rId35"/>
    <p:sldId id="321" r:id="rId36"/>
    <p:sldId id="306" r:id="rId37"/>
    <p:sldId id="278" r:id="rId38"/>
    <p:sldId id="279" r:id="rId39"/>
    <p:sldId id="280" r:id="rId40"/>
    <p:sldId id="281" r:id="rId41"/>
    <p:sldId id="323" r:id="rId42"/>
    <p:sldId id="282" r:id="rId43"/>
    <p:sldId id="324" r:id="rId44"/>
    <p:sldId id="283" r:id="rId45"/>
    <p:sldId id="325" r:id="rId46"/>
    <p:sldId id="284" r:id="rId47"/>
    <p:sldId id="285" r:id="rId48"/>
    <p:sldId id="286" r:id="rId49"/>
    <p:sldId id="327" r:id="rId50"/>
    <p:sldId id="331" r:id="rId51"/>
    <p:sldId id="328" r:id="rId52"/>
    <p:sldId id="287" r:id="rId53"/>
    <p:sldId id="336" r:id="rId54"/>
    <p:sldId id="309" r:id="rId55"/>
    <p:sldId id="326" r:id="rId56"/>
    <p:sldId id="288" r:id="rId57"/>
    <p:sldId id="289" r:id="rId58"/>
    <p:sldId id="290" r:id="rId59"/>
    <p:sldId id="291" r:id="rId60"/>
    <p:sldId id="292" r:id="rId61"/>
    <p:sldId id="293" r:id="rId62"/>
    <p:sldId id="294" r:id="rId63"/>
    <p:sldId id="295" r:id="rId64"/>
    <p:sldId id="296" r:id="rId65"/>
    <p:sldId id="297" r:id="rId66"/>
    <p:sldId id="298" r:id="rId67"/>
    <p:sldId id="299" r:id="rId68"/>
    <p:sldId id="335" r:id="rId69"/>
    <p:sldId id="300" r:id="rId70"/>
    <p:sldId id="340" r:id="rId71"/>
    <p:sldId id="333" r:id="rId72"/>
    <p:sldId id="301" r:id="rId73"/>
    <p:sldId id="302" r:id="rId74"/>
    <p:sldId id="318" r:id="rId75"/>
    <p:sldId id="341" r:id="rId76"/>
    <p:sldId id="303" r:id="rId77"/>
    <p:sldId id="317" r:id="rId78"/>
    <p:sldId id="304" r:id="rId79"/>
    <p:sldId id="334" r:id="rId80"/>
    <p:sldId id="305" r:id="rId81"/>
    <p:sldId id="342" r:id="rId8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353EE-84F6-431A-AB2E-15C463AD54DD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1EFC1-6993-4710-9BD1-EF85DD9FBCF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56</a:t>
            </a:fld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57</a:t>
            </a:fld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58</a:t>
            </a:fld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59</a:t>
            </a:fld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60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61</a:t>
            </a:fld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62</a:t>
            </a:fld>
            <a:endParaRPr lang="tr-T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63</a:t>
            </a:fld>
            <a:endParaRPr lang="tr-T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64</a:t>
            </a:fld>
            <a:endParaRPr lang="tr-T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65</a:t>
            </a:fld>
            <a:endParaRPr 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66</a:t>
            </a:fld>
            <a:endParaRPr lang="tr-T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67</a:t>
            </a:fld>
            <a:endParaRPr lang="tr-T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69</a:t>
            </a:fld>
            <a:endParaRPr lang="tr-T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716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561095-7A82-4380-88A1-98BFEFB7C327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tr-T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71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72</a:t>
            </a:fld>
            <a:endParaRPr lang="tr-T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73</a:t>
            </a:fld>
            <a:endParaRPr lang="tr-T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76</a:t>
            </a:fld>
            <a:endParaRPr lang="tr-T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78</a:t>
            </a:fld>
            <a:endParaRPr lang="tr-T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80</a:t>
            </a:fld>
            <a:endParaRPr lang="tr-T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Tofacitinib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has been approved by FDA to treat adults with moderately to severely active rheumatoid arthritis (RA) who have had an inadequate response to, or who are intolerant of,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methotrexate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Tofacitinib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mainly inhibits JAK3 and JAK1 and, to a lesser extent, JAK2, but has little effect on TYK2JAK3 is the only JAK family member that associates with just one cytokine receptor,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cγc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is exclusively used by the receptors for IL-2, IL-4, IL-7, IL-9, IL-15 and IL-21. These cytokines are critically involved in T- and NK-cell development, B-cell function and proliferation Consequently,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tofacitinib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potently inhibits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cγ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cytokines but also blocks IFN-γ and IL-6 and, to a lesser extent, IL-12 and IL-23. Functionally,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tofacitinib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affects both innate and adaptive immune responses by inhibiting pathogenic Th17 cells and Th1 and Th2 cell differentiation 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2153E-DA97-4492-A47D-CE92D4E3196C}" type="slidenum">
              <a:rPr lang="tr-TR" smtClean="0"/>
              <a:pPr/>
              <a:t>81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EFC1-6993-4710-9BD1-EF85DD9FBCF9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EC1-0AC8-43E5-BA5A-8018B7FF9B74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2A9E-3A22-4374-A843-E1863C222D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EC1-0AC8-43E5-BA5A-8018B7FF9B74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2A9E-3A22-4374-A843-E1863C222D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EC1-0AC8-43E5-BA5A-8018B7FF9B74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2A9E-3A22-4374-A843-E1863C222D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8775" y="152400"/>
            <a:ext cx="6172200" cy="1219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752600"/>
            <a:ext cx="7772400" cy="43434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358775" y="6153150"/>
            <a:ext cx="863600" cy="304800"/>
          </a:xfrm>
        </p:spPr>
        <p:txBody>
          <a:bodyPr/>
          <a:lstStyle>
            <a:lvl1pPr>
              <a:defRPr/>
            </a:lvl1pPr>
          </a:lstStyle>
          <a:p>
            <a:fld id="{48B2867F-4681-4F71-8822-A73ED9B3CE5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EC1-0AC8-43E5-BA5A-8018B7FF9B74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2A9E-3A22-4374-A843-E1863C222D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EC1-0AC8-43E5-BA5A-8018B7FF9B74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2A9E-3A22-4374-A843-E1863C222D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EC1-0AC8-43E5-BA5A-8018B7FF9B74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2A9E-3A22-4374-A843-E1863C222D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EC1-0AC8-43E5-BA5A-8018B7FF9B74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2A9E-3A22-4374-A843-E1863C222D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EC1-0AC8-43E5-BA5A-8018B7FF9B74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2A9E-3A22-4374-A843-E1863C222D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EC1-0AC8-43E5-BA5A-8018B7FF9B74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2A9E-3A22-4374-A843-E1863C222D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EC1-0AC8-43E5-BA5A-8018B7FF9B74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2A9E-3A22-4374-A843-E1863C222D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EC1-0AC8-43E5-BA5A-8018B7FF9B74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4D2A9E-3A22-4374-A843-E1863C222D9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0BBEC1-0AC8-43E5-BA5A-8018B7FF9B74}" type="datetimeFigureOut">
              <a:rPr lang="tr-TR" smtClean="0"/>
              <a:pPr/>
              <a:t>31.08.2015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4D2A9E-3A22-4374-A843-E1863C222D99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ROMATOİD ARTRİT</a:t>
            </a:r>
            <a:endParaRPr 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tr-T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Prof.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Dr. Aşkın ATEŞ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AÜTF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Romatoloji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Bilim Dalı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Histopatolojik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değişiklikler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571612"/>
            <a:ext cx="8643998" cy="50006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artritteki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 hasarı kıkırdak altındaki kemik ve eklem boşluğunu döşeyen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sinoviyumun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iç tabakasının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proliferasyonu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oluşan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pannusun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aşırı büyüyerek komşu kıkırdak ve kemiğe ilerleyerek yıkıma uğratması ile gelişir.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Fibroblast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benzeri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sinoviyositler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makrofajlar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pannusun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temel hücresel elemanlarıdır.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Makrofajlar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sitokinleri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(TNFα, IL-1, IL-6, IL-12, IL-15, IL-18, IL-23) , reaktif oksijen ürünlerini, nitrojen ürünlerini,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prostanoid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sentezine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matriks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yıkım enzimlerini sentezleyerek, fagositoz ve antijen sunumuna aracılık ederek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patogenezde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önemli role sahiptir</a:t>
            </a:r>
            <a:r>
              <a:rPr lang="tr-TR" dirty="0" smtClean="0"/>
              <a:t>.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Ayrıca CD4</a:t>
            </a:r>
            <a:r>
              <a:rPr lang="tr-TR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 lenfositler, B lenfositler ve plazma hücrelerinin 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sinoviyumu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infiltre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ettiği görülür.</a:t>
            </a:r>
            <a:r>
              <a:rPr lang="tr-TR" dirty="0" smtClean="0">
                <a:latin typeface="+mj-lt"/>
              </a:rPr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 lenfositler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otoantikor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sentezi,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immunkompleks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oluşumu,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sitokin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kemokinlerin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(IL-6, IL-10 ve LTβ) sentezine yol açarak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patogeneze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katkıda bulunur.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Sitokin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dengesine bağlı olarak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Tregülatör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hücrelerin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supresör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fonksiyonu azalırken Th17 hücrelerin aktivasyonu artmıştır.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Sinoviyositler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tarafından üretilen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matriks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metallo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proteinazlar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adı verilen yıkıcı enzimler doku hasarında önemlidir.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3296"/>
            <a:ext cx="4295730" cy="41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789" y="1953296"/>
            <a:ext cx="4081691" cy="41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Metin kutusu"/>
          <p:cNvSpPr txBox="1"/>
          <p:nvPr/>
        </p:nvSpPr>
        <p:spPr>
          <a:xfrm>
            <a:off x="326165" y="2226350"/>
            <a:ext cx="46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latin typeface="+mj-lt"/>
              </a:rPr>
              <a:t>Kas</a:t>
            </a:r>
            <a:endParaRPr lang="tr-TR" sz="1600" dirty="0">
              <a:latin typeface="+mj-lt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835696" y="2010326"/>
            <a:ext cx="842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latin typeface="+mj-lt"/>
              </a:rPr>
              <a:t>Kıkırdak</a:t>
            </a:r>
            <a:endParaRPr lang="tr-TR" sz="1600" dirty="0">
              <a:latin typeface="+mj-lt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419872" y="1988840"/>
            <a:ext cx="799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err="1" smtClean="0">
                <a:latin typeface="+mj-lt"/>
              </a:rPr>
              <a:t>Tendon</a:t>
            </a:r>
            <a:endParaRPr lang="tr-TR" sz="1600" dirty="0">
              <a:latin typeface="+mj-lt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043608" y="5157192"/>
            <a:ext cx="693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latin typeface="+mj-lt"/>
              </a:rPr>
              <a:t>Kemik</a:t>
            </a:r>
            <a:endParaRPr lang="tr-TR" sz="1600" dirty="0">
              <a:latin typeface="+mj-lt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3779912" y="5445224"/>
            <a:ext cx="693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latin typeface="+mj-lt"/>
              </a:rPr>
              <a:t>Kemik</a:t>
            </a:r>
            <a:endParaRPr lang="tr-TR" sz="1600" dirty="0">
              <a:latin typeface="+mj-lt"/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2483768" y="5229200"/>
            <a:ext cx="10801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Metin kutusu"/>
          <p:cNvSpPr txBox="1"/>
          <p:nvPr/>
        </p:nvSpPr>
        <p:spPr>
          <a:xfrm>
            <a:off x="2420559" y="5106670"/>
            <a:ext cx="999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err="1" smtClean="0">
                <a:latin typeface="+mj-lt"/>
              </a:rPr>
              <a:t>Sinovyum</a:t>
            </a:r>
            <a:endParaRPr lang="tr-TR" sz="1600" dirty="0">
              <a:latin typeface="+mj-lt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5758206" y="1988840"/>
            <a:ext cx="1910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latin typeface="+mj-lt"/>
              </a:rPr>
              <a:t>Kemik kaybı/erozyon</a:t>
            </a:r>
            <a:endParaRPr lang="tr-TR" sz="1600" dirty="0">
              <a:latin typeface="+mj-lt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6853321" y="2204864"/>
            <a:ext cx="1319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latin typeface="+mj-lt"/>
              </a:rPr>
              <a:t>Kıkırdak kaybı</a:t>
            </a:r>
            <a:endParaRPr lang="tr-TR" sz="1600" dirty="0">
              <a:latin typeface="+mj-lt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6882308" y="5178678"/>
            <a:ext cx="1650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latin typeface="+mj-lt"/>
              </a:rPr>
              <a:t>İltihaplı </a:t>
            </a:r>
            <a:r>
              <a:rPr lang="tr-TR" sz="1600" dirty="0" err="1" smtClean="0">
                <a:latin typeface="+mj-lt"/>
              </a:rPr>
              <a:t>sinovyum</a:t>
            </a:r>
            <a:endParaRPr lang="tr-TR" sz="1600" dirty="0">
              <a:latin typeface="+mj-lt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6012160" y="5610726"/>
            <a:ext cx="1642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latin typeface="+mj-lt"/>
              </a:rPr>
              <a:t>Şiş eklem kapsülü</a:t>
            </a:r>
            <a:endParaRPr lang="tr-TR" sz="1600" dirty="0">
              <a:latin typeface="+mj-lt"/>
            </a:endParaRPr>
          </a:p>
        </p:txBody>
      </p:sp>
      <p:sp>
        <p:nvSpPr>
          <p:cNvPr id="20" name="19 Dikdörtgen"/>
          <p:cNvSpPr/>
          <p:nvPr/>
        </p:nvSpPr>
        <p:spPr>
          <a:xfrm>
            <a:off x="5292080" y="5373216"/>
            <a:ext cx="13681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Metin kutusu"/>
          <p:cNvSpPr txBox="1"/>
          <p:nvPr/>
        </p:nvSpPr>
        <p:spPr>
          <a:xfrm>
            <a:off x="5364088" y="5229200"/>
            <a:ext cx="1170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latin typeface="+mj-lt"/>
              </a:rPr>
              <a:t>Kemik kaybı</a:t>
            </a:r>
            <a:endParaRPr lang="tr-TR" sz="1600" dirty="0">
              <a:latin typeface="+mj-lt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1259872" y="1340768"/>
            <a:ext cx="2268000" cy="46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NORMAL EKLEM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5076456" y="1340768"/>
            <a:ext cx="3600000" cy="46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ROMATOİD ARTRİTLİ EKLEM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bulgular: Eklem tutulumu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352000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None/>
            </a:pP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tipik eklem tutulumu çok sayıda eklemde aynı anda ve genellikle simetrik olarak görülen şişlik, ağrı, hassasiyet, ısı artışı ve fonksiyon kaybıdır.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Eklem ağrısına sabah tutukluğunun (&gt; 30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eşlik etmesi ağrının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özellikte olduğunu gösterir.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Eklem şişliği eklem içinde sıvı varlığından veya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proliferasyondan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kaynaklanır.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proliferasyon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cilt ile altta yatan kemik arasında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palpe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edilir ve daha hamursu kıvamdadır.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bulgular: Eklem tutulumu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buNone/>
            </a:pP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artritli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hastaların hemen hepsinde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metakarpofalengeal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(MKP),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proksimal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interfalengeal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(PİF) eklemler tutulmuştur. </a:t>
            </a:r>
          </a:p>
          <a:p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Hastalık tüm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eklemleri tutabilmekle beraber, genellikle MKP, PİF ve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metatarsofalengeal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(MTF) eklemlerde başlar ve daha sonra el ve ayak bilekleri, dirsekler, omuzlar, dizler ve  nadiren kalçalar tutulur. </a:t>
            </a:r>
          </a:p>
          <a:p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Özellikle C1-C2 eklemi olmak üzere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servikal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omurlar etkilenebilir. Bunun dışında omurga tutulumu tipik değildir.</a:t>
            </a:r>
          </a:p>
          <a:p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Sık olmayarak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temporo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mandibüler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sterno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klaviküler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kriko-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aritenoid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 de tutulabilir.</a:t>
            </a:r>
            <a:endParaRPr lang="tr-T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Eklem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deformitesi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49160"/>
            <a:ext cx="8100000" cy="25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Başlangıçta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sinoviyumda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hipertrofiye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bağlı şişlik, ağrı ve hareket kısıtlılığı ön planda iken zaman içinde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inflamasyonun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neden olduğu hasara bağlı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deformiteler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gelişir.</a:t>
            </a:r>
            <a:endParaRPr lang="tr-T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ve el bilekleri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MKF, PİF ve el bileği eklemleri en sık tutulan eklemlerdir.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PİF eklemlerde simetrik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füziform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şişlik ve buna eşlik eden MKF eklemlerde şişlik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tipik tutulum biçimidir.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Kuğu boynu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deformitesi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MKF eklemin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fleksiyonu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PİF eklemin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hiperekstansiyonu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birlikte DİF eklemin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fleksiyonuna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denilir.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Düğme iliği (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boutanniere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deformitesi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PİF eklemin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fleksiyonu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birlikte DİF eklemin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hiperekstansiyonuna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denilir.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http://images.rheumatology.org/image_dir/album75692/md_99-05-0017.ti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552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Sağ Ok"/>
          <p:cNvSpPr/>
          <p:nvPr/>
        </p:nvSpPr>
        <p:spPr>
          <a:xfrm>
            <a:off x="5786446" y="3286124"/>
            <a:ext cx="2214578" cy="714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Sağ Ok"/>
          <p:cNvSpPr/>
          <p:nvPr/>
        </p:nvSpPr>
        <p:spPr>
          <a:xfrm rot="20487434">
            <a:off x="5166633" y="3771505"/>
            <a:ext cx="2623629" cy="1244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7858148" y="3357562"/>
            <a:ext cx="1285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PIF eklemlerde </a:t>
            </a:r>
            <a:r>
              <a:rPr lang="tr-TR" sz="1400" b="1" dirty="0" err="1" smtClean="0"/>
              <a:t>füziform</a:t>
            </a:r>
            <a:r>
              <a:rPr lang="tr-TR" sz="1400" b="1" dirty="0" smtClean="0"/>
              <a:t> şişlik</a:t>
            </a:r>
            <a:endParaRPr lang="tr-T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if Sinem\Desktop\72FF5.jpg"/>
          <p:cNvPicPr>
            <a:picLocks noChangeAspect="1" noChangeArrowheads="1"/>
          </p:cNvPicPr>
          <p:nvPr/>
        </p:nvPicPr>
        <p:blipFill>
          <a:blip r:embed="rId2" cstate="print"/>
          <a:srcRect b="3375"/>
          <a:stretch>
            <a:fillRect/>
          </a:stretch>
        </p:blipFill>
        <p:spPr bwMode="auto">
          <a:xfrm>
            <a:off x="382897" y="1268760"/>
            <a:ext cx="8378206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F:\romatoloji klinik foto ve videolar\romatoid artrit (5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6732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Düz Ok Bağlayıcısı"/>
          <p:cNvCxnSpPr/>
          <p:nvPr/>
        </p:nvCxnSpPr>
        <p:spPr>
          <a:xfrm rot="5400000" flipH="1" flipV="1">
            <a:off x="4357686" y="1643050"/>
            <a:ext cx="228601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rot="5400000" flipH="1" flipV="1">
            <a:off x="4893471" y="1464455"/>
            <a:ext cx="2357454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4071934" y="571480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Düğme iliği </a:t>
            </a:r>
            <a:r>
              <a:rPr lang="tr-T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deformitesi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6429388" y="762100"/>
            <a:ext cx="2520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Kuğu boynu </a:t>
            </a:r>
            <a:r>
              <a:rPr lang="tr-T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deformitesi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11 Düz Ok Bağlayıcısı"/>
          <p:cNvCxnSpPr/>
          <p:nvPr/>
        </p:nvCxnSpPr>
        <p:spPr>
          <a:xfrm>
            <a:off x="4214810" y="3429000"/>
            <a:ext cx="40005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etin kutusu"/>
          <p:cNvSpPr txBox="1"/>
          <p:nvPr/>
        </p:nvSpPr>
        <p:spPr>
          <a:xfrm>
            <a:off x="6215074" y="3643314"/>
            <a:ext cx="280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MKF eklemlerde </a:t>
            </a:r>
            <a:r>
              <a:rPr lang="tr-T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sinoviyal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proliferasyona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bağlı kabalaşma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ve el bilekleri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MKF eklem tutulumuna bağlı olarak gelişen iki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ise parmakların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metakarplara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göre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volar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sublüksasyonu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ulnar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deviasyonud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Ulnar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deviasyon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çoğunlukla el bileklerindeki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radial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deviasyon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birliktedir. Başparmağın Z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diğer bir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deformitedir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ts val="8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Karpal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tünel sendromu: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Karpal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tünelde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tenosinovite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bağlı olarak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sinir sıkışması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artritli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hastalarda sık görülür. Ağrı ile birlikte güçsüzlük, karıncalanma, uyuşma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tenar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atrofinin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varlığı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karpal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tünel sendromuna işaret eden bulgulardır.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Tanım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97272"/>
            <a:ext cx="8064000" cy="37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etyolojisi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bilinmeyen, sık görülen, sistemik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otoimmün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simetrik olarak eklemlerde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artrite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yol açan, kronik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inflamatuvar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bir hastalıktır.</a:t>
            </a:r>
          </a:p>
          <a:p>
            <a:pPr>
              <a:lnSpc>
                <a:spcPts val="2000"/>
              </a:lnSpc>
              <a:buNone/>
            </a:pP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Tedavi edilmezse eklemlerde hasar, şekil bozukluğu ve buna bağlı sakatlığa neden olur.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if Sinem\Desktop\73FF4.jpg"/>
          <p:cNvPicPr>
            <a:picLocks noChangeAspect="1" noChangeArrowheads="1"/>
          </p:cNvPicPr>
          <p:nvPr/>
        </p:nvPicPr>
        <p:blipFill>
          <a:blip r:embed="rId2" cstate="print"/>
          <a:srcRect b="4090"/>
          <a:stretch>
            <a:fillRect/>
          </a:stretch>
        </p:blipFill>
        <p:spPr bwMode="auto">
          <a:xfrm>
            <a:off x="857224" y="1214422"/>
            <a:ext cx="7658978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Düz Ok Bağlayıcısı"/>
          <p:cNvCxnSpPr/>
          <p:nvPr/>
        </p:nvCxnSpPr>
        <p:spPr>
          <a:xfrm rot="16200000" flipH="1">
            <a:off x="892943" y="5250669"/>
            <a:ext cx="178595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rot="5400000">
            <a:off x="2000232" y="4643446"/>
            <a:ext cx="235745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rot="16200000" flipH="1">
            <a:off x="4036215" y="5036355"/>
            <a:ext cx="250033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 rot="5400000">
            <a:off x="4679157" y="5179231"/>
            <a:ext cx="235745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rot="5400000">
            <a:off x="5607851" y="4464851"/>
            <a:ext cx="242889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etin kutusu"/>
          <p:cNvSpPr txBox="1"/>
          <p:nvPr/>
        </p:nvSpPr>
        <p:spPr>
          <a:xfrm>
            <a:off x="1857356" y="6429396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Subkutan</a:t>
            </a:r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nodüller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5072066" y="6500834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Subkutan</a:t>
            </a:r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nodüller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7500958" y="3143248"/>
            <a:ext cx="1643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Ulnar</a:t>
            </a:r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deviasyon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22 Düz Ok Bağlayıcısı"/>
          <p:cNvCxnSpPr/>
          <p:nvPr/>
        </p:nvCxnSpPr>
        <p:spPr>
          <a:xfrm rot="10800000">
            <a:off x="4572000" y="1357298"/>
            <a:ext cx="1571636" cy="158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Metin kutusu"/>
          <p:cNvSpPr txBox="1"/>
          <p:nvPr/>
        </p:nvSpPr>
        <p:spPr>
          <a:xfrm>
            <a:off x="3929058" y="1428736"/>
            <a:ext cx="1690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Radial</a:t>
            </a:r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deviasyon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25 Düz Ok Bağlayıcısı"/>
          <p:cNvCxnSpPr/>
          <p:nvPr/>
        </p:nvCxnSpPr>
        <p:spPr>
          <a:xfrm rot="10800000" flipV="1">
            <a:off x="4357686" y="2071678"/>
            <a:ext cx="185738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Metin kutusu"/>
          <p:cNvSpPr txBox="1"/>
          <p:nvPr/>
        </p:nvSpPr>
        <p:spPr>
          <a:xfrm>
            <a:off x="3786182" y="221455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İnterosseöz</a:t>
            </a:r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kas </a:t>
            </a:r>
            <a:r>
              <a:rPr lang="tr-T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atrofisi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31 Sol Ok"/>
          <p:cNvSpPr/>
          <p:nvPr/>
        </p:nvSpPr>
        <p:spPr>
          <a:xfrm>
            <a:off x="4500562" y="1285860"/>
            <a:ext cx="1785950" cy="214314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3" name="32 Sol Ok"/>
          <p:cNvSpPr/>
          <p:nvPr/>
        </p:nvSpPr>
        <p:spPr>
          <a:xfrm>
            <a:off x="4071934" y="2071678"/>
            <a:ext cx="2000264" cy="142876"/>
          </a:xfrm>
          <a:prstGeom prst="leftArrow">
            <a:avLst>
              <a:gd name="adj1" fmla="val 74919"/>
              <a:gd name="adj2" fmla="val 5344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33 Sağ Ok"/>
          <p:cNvSpPr/>
          <p:nvPr/>
        </p:nvSpPr>
        <p:spPr>
          <a:xfrm>
            <a:off x="7072330" y="2928934"/>
            <a:ext cx="192882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Sol Ok"/>
          <p:cNvSpPr/>
          <p:nvPr/>
        </p:nvSpPr>
        <p:spPr>
          <a:xfrm>
            <a:off x="142844" y="3786190"/>
            <a:ext cx="1142976" cy="7143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Metin kutusu"/>
          <p:cNvSpPr txBox="1"/>
          <p:nvPr/>
        </p:nvSpPr>
        <p:spPr>
          <a:xfrm>
            <a:off x="0" y="3929066"/>
            <a:ext cx="1859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Ulnar</a:t>
            </a:r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deviasyon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928662" y="28572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38862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07952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Dirsekler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97272"/>
            <a:ext cx="8208000" cy="37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Sık görülen bulgular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sinovit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effüzyona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bağlı olarak dirseğin tam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ekstansiyona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getirilememesi,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effüzyonla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ilişkili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periartiküler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kistlerin varlığı ve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nodüllerdir. </a:t>
            </a:r>
          </a:p>
          <a:p>
            <a:pPr>
              <a:lnSpc>
                <a:spcPts val="1600"/>
              </a:lnSpc>
              <a:buNone/>
            </a:pPr>
            <a:endParaRPr lang="tr-TR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Proksimal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ulnanın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ekstansör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yüzü ve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olekranon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bursa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nodüllerin sık görüldüğü yerlerdir.</a:t>
            </a:r>
            <a:endParaRPr lang="tr-T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Omuzlar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Omuz tutulumu özellikle yaşlılarda ve RF pozitif olanlarda daha sıktır.</a:t>
            </a:r>
          </a:p>
          <a:p>
            <a:pPr>
              <a:lnSpc>
                <a:spcPts val="1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Akromioklaviküler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glenohumeral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subakromial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eklemlerde ve daha az olarak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sternoklaviküler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eklemde tutulum olur.</a:t>
            </a:r>
          </a:p>
          <a:p>
            <a:pPr>
              <a:lnSpc>
                <a:spcPts val="1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Omuzda tutulum ağrı, hareket açıklığı kaybı ve fonksiyon kusuruna yol açar. Şişlik nadirdir. Nadiren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rotator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cuff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yırtığı görülür.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Ayak ve ayak bilekleri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7920000" cy="414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Ayak bileği tutulumu genellikle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metatarsofalengeal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eklemlerin ve ayağın orta bölümünün tutulumu ile birliktedir. </a:t>
            </a:r>
          </a:p>
          <a:p>
            <a:pPr>
              <a:lnSpc>
                <a:spcPts val="1500"/>
              </a:lnSpc>
              <a:buNone/>
            </a:pPr>
            <a:endParaRPr lang="tr-TR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Hallux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valgus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sıktır. Diğer parmaklar ise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metatarso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falengeal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eklemden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dorsale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doğru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sublüksasyon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gösterirler. Parmaklarda bu durumu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kompanse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etmek üzere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fleksiyon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(çekiç parmak) gelişebilir.</a:t>
            </a:r>
            <a:endParaRPr lang="tr-T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Dizler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diz tutulumu sıktır. Dizlerde fazla miktarda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effüzyon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kuadriceps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kasının fonksiyonunun bozulmasına bağlı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atrofi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fleksiyon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gelişebilir.</a:t>
            </a:r>
          </a:p>
          <a:p>
            <a:pPr>
              <a:lnSpc>
                <a:spcPts val="8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Dizde sık görülen bir diğer patoloji 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Baker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kistidir.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Popliteal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fossada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palpe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edilebilir ve hasta ayaktayken dizin arkasında görünür hale gelebilir.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Baker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kisti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rüptüre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olduğunda baldırda şişlik ve ağrıya neden olur. Bu durumu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tromboflebitten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klinik olarak ayırt etmek güçtür.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27.0.0.1:1818/images/72FF1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38258"/>
            <a:ext cx="7620000" cy="52197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142976" y="357166"/>
            <a:ext cx="6760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/>
              <a:t>Baker</a:t>
            </a:r>
            <a:r>
              <a:rPr lang="tr-TR" sz="2400" dirty="0" smtClean="0"/>
              <a:t> kist </a:t>
            </a:r>
            <a:r>
              <a:rPr lang="tr-TR" sz="2400" dirty="0" err="1" smtClean="0"/>
              <a:t>rüptürüne</a:t>
            </a:r>
            <a:r>
              <a:rPr lang="tr-TR" sz="2400" dirty="0" smtClean="0"/>
              <a:t> bağlı </a:t>
            </a:r>
            <a:r>
              <a:rPr lang="tr-TR" sz="2400" dirty="0" err="1" smtClean="0"/>
              <a:t>malleol</a:t>
            </a:r>
            <a:r>
              <a:rPr lang="tr-TR" sz="2400" dirty="0" smtClean="0"/>
              <a:t> çevresinde morluk</a:t>
            </a:r>
            <a:endParaRPr lang="tr-TR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Servikal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omurlar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316000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Servikal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omurların tutulumu ciddi komplikasyonlara yol açabilecek, ihmal edilmemesi gereken bir durumdur. Hareketle boyun ağrısı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oksipital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baş ağrısı boyun tutulumunun klinik bulgularıdır.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Servikal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omurların en sık tutulan kısmı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oksipitoatlantoaksiyal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bileşkedir.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Atlantoaksiyal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bir eklemdir ve diğer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 gibi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proliferasyon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instabiliteye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maruz kalabilir.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Erozyon oluşumu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ligamen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hasarına bağlı olarak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sublüksasyon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gelişebilir.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Atlantoaksiyal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sublüksasyon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aksisin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odantoid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çıkıntısı ile atlasın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arkusu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arasındaki, normalde 3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mm’yi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geçmeyen boşluğun genişlemesidir.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Atlantoaksiyal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sublüksasyon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varlığında boynun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fleksiyonu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sırasında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odantoid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çıkıntının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spinal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korda bası yapma tehlikesi vardır.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Resim 1" descr="http://127.0.0.1:1818/images/72FF10.jpg"/>
          <p:cNvPicPr>
            <a:picLocks noChangeAspect="1" noChangeArrowheads="1"/>
          </p:cNvPicPr>
          <p:nvPr/>
        </p:nvPicPr>
        <p:blipFill>
          <a:blip r:embed="rId2" cstate="print"/>
          <a:srcRect b="3406"/>
          <a:stretch>
            <a:fillRect/>
          </a:stretch>
        </p:blipFill>
        <p:spPr bwMode="auto">
          <a:xfrm>
            <a:off x="1223287" y="1989320"/>
            <a:ext cx="6697426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1143000"/>
          </a:xfrm>
        </p:spPr>
        <p:txBody>
          <a:bodyPr anchor="ctr">
            <a:normAutofit/>
          </a:bodyPr>
          <a:lstStyle/>
          <a:p>
            <a:pPr algn="ctr"/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Sublüksasyon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Eklem dışı tutulum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388000" cy="486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3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ön planda eklemleri tutmakla birlikte aslında sistemik bir hastalıktır ve hastaların yaklaşık % 40’ında hastalığın bir döneminde eklem dışı tutulum bulguları görülür. Hatta eklem dışı tutulum hastaların bir kısmında hastalığın ilk bulgusu olabilir.</a:t>
            </a:r>
          </a:p>
          <a:p>
            <a:pPr>
              <a:lnSpc>
                <a:spcPts val="23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Özellikle basınca maruz kalan bölgelerde ortaya çıkabilen cilt altı nodülleri, akciğerde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interstisyel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tutulum ve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nodüller, erken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ateroskleroz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koroner arter hastalığı,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perikardit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keratokonjunktivitis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sikka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Felty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sendromu, tuzak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nöropatileri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vaskülit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vaskülite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bağlı cilt ülserleri ve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mononöritis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multipleks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),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amiloidoz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osteoporoz eklem dışı komplikasyonlar arasında sayılabilir.</a:t>
            </a:r>
          </a:p>
          <a:p>
            <a:pPr>
              <a:lnSpc>
                <a:spcPts val="23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Eklem dışı tutulum RF pozitifliği ve bazı popülasyonlarda HLA-DR1 ve DR4 genleriyle ilişkili bulunmuştur. </a:t>
            </a:r>
          </a:p>
          <a:p>
            <a:pPr>
              <a:lnSpc>
                <a:spcPts val="23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Eklem dışı tutulumun varlığı hastalığın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prognozu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açısından çok önemlidir. Eklem dışı tutulum olmayan hastalarda yaşam süresi genel popülasyona benzerdir. Ancak eklem dışı tutulum olan hastalarda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mortalite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riski 5 kat artmıştır.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Epidemiyoloji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100000" cy="43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Dünyada yaygın olarak görülen bir hastalıktır. Etnik farklılıklar göstermekle beraber, erişkin toplumdaki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prevalansı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% 0.5-1’dir.</a:t>
            </a:r>
          </a:p>
          <a:p>
            <a:pPr>
              <a:lnSpc>
                <a:spcPts val="1500"/>
              </a:lnSpc>
              <a:buNone/>
            </a:pPr>
            <a:endParaRPr lang="tr-TR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Kadınlarda erkeklerden 2-4 kat daha sık görülür. Bu oran 70’li yaşlarda belirgin olarak azalır.</a:t>
            </a:r>
          </a:p>
          <a:p>
            <a:pPr>
              <a:lnSpc>
                <a:spcPts val="1500"/>
              </a:lnSpc>
              <a:buNone/>
            </a:pPr>
            <a:endParaRPr lang="tr-TR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Hastalık 30-50 yaşlarında sıktır, ancak 4-5.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dekatlarda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pik yapar.</a:t>
            </a:r>
            <a:endParaRPr lang="tr-T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Romatoid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nodüller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Nodüller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subkutan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nadiren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visseral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yerleşimlidir.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Subkutan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nodül en sık görülen deri bulgusudur. RF pozitif hastaların % 20-25’inde ortaya çıkar,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seronegatif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hastalarda ise seyrektir.</a:t>
            </a:r>
          </a:p>
          <a:p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Histolojik incelemede lezyonun merkezinde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fibrinoid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nekrozla giden küçük damar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vasküliti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çevresinde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fibroblastik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proliferasyon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bulunur.</a:t>
            </a:r>
          </a:p>
          <a:p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Nodüllerin boyutları 3-5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mm’den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2-3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cm’ye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kadar değişebilir. Sert kıvamda ağrısız şişlikler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subkutan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doku dahilinde kaldığı sürece hareketlidir, ancak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periost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tendon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bursaya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yapışık da olabilir. </a:t>
            </a:r>
          </a:p>
          <a:p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nodüller tekrarlayıcı travmaya maruz kalan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ekstansör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yüzlerde ve ekleme yakın bölgelerde lokalizedir. En çok dirsek ve ön kol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ekstansör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yüzeylerinde,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metakarpofalengeal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proksimal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interfalengeal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eklemlerde, daha az sıklıkta ayak ekleminin dış yüzeyinde,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oksipital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bölge,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sakrum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aşil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tendonunun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posterior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yüzünde bulunabilir. </a:t>
            </a:r>
            <a:endParaRPr lang="tr-T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1214413" y="1"/>
          <a:ext cx="5457929" cy="4093446"/>
        </p:xfrm>
        <a:graphic>
          <a:graphicData uri="http://schemas.openxmlformats.org/presentationml/2006/ole">
            <p:oleObj spid="_x0000_s3073" name="Slayt" r:id="rId3" imgW="4569051" imgH="3425913" progId="PowerPoint.Slide.12">
              <p:embed/>
            </p:oleObj>
          </a:graphicData>
        </a:graphic>
      </p:graphicFrame>
      <p:pic>
        <p:nvPicPr>
          <p:cNvPr id="3075" name="Picture 3" descr="https://encrypted-tbn1.gstatic.com/images?q=tbn:ANd9GcS0nZgtpVEuGdViRixwb-g3QLu8B2MibR1OPKuj7RmynXXy884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143380"/>
            <a:ext cx="3786214" cy="265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Solunum sistemi</a:t>
            </a:r>
            <a:endParaRPr lang="tr-TR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3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Solunum sistemi tutulumu eklem dışı bulguların en sık görüleni ve en ciddi olanıdır. 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Akciğer tomografisinde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nodüller % 20, küçük hava yolu hastalığı (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bronşiolit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bronşiolektazi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bronşektazi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% 30,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diffüz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interstisyel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pnömoni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% 20 oranında bulunur.</a:t>
            </a:r>
          </a:p>
          <a:p>
            <a:pPr>
              <a:lnSpc>
                <a:spcPts val="400"/>
              </a:lnSpc>
              <a:buNone/>
            </a:pP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Plörezi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sistemin en sık bulgusudur.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Plevral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sıvı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eksuda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niteliğindedir ve düşük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glukoz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konsantrasyonu (&lt;30 mg/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ile diğer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eksudatif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sıvılardan ayrılır.</a:t>
            </a:r>
          </a:p>
          <a:p>
            <a:pPr>
              <a:lnSpc>
                <a:spcPts val="400"/>
              </a:lnSpc>
              <a:buNone/>
            </a:pP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nodüller: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Akciğerde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periferik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yerleşimli tek veya çok sayıda nodüller şeklinde görülürler. Boyutları birkaç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mm’den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birkaç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cm’ye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kadar değişebilir. Genellikle semptom vermezler. Tedavisiz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nodüller nadiren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kaviteleşebilir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plevral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effüzyon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bronkoplavral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fistül ve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hemoptiziye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neden olur.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http://127.0.0.1:1818/images/73FF6.jpg"/>
          <p:cNvPicPr/>
          <p:nvPr/>
        </p:nvPicPr>
        <p:blipFill>
          <a:blip r:embed="rId2" cstate="print"/>
          <a:srcRect b="3616"/>
          <a:stretch>
            <a:fillRect/>
          </a:stretch>
        </p:blipFill>
        <p:spPr bwMode="auto">
          <a:xfrm>
            <a:off x="1691640" y="1196752"/>
            <a:ext cx="5760720" cy="50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4 Düz Ok Bağlayıcısı"/>
          <p:cNvCxnSpPr/>
          <p:nvPr/>
        </p:nvCxnSpPr>
        <p:spPr>
          <a:xfrm>
            <a:off x="7072330" y="5572140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>
            <a:off x="6715140" y="3571876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etin kutusu"/>
          <p:cNvSpPr txBox="1"/>
          <p:nvPr/>
        </p:nvSpPr>
        <p:spPr>
          <a:xfrm>
            <a:off x="7572396" y="3643314"/>
            <a:ext cx="157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Pulmoner</a:t>
            </a:r>
            <a:r>
              <a:rPr lang="tr-TR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nodül</a:t>
            </a:r>
            <a:endParaRPr lang="tr-TR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7500958" y="5572140"/>
            <a:ext cx="162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 </a:t>
            </a:r>
            <a:r>
              <a:rPr lang="tr-TR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plevral</a:t>
            </a:r>
            <a:r>
              <a:rPr lang="tr-TR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effüzyon</a:t>
            </a:r>
            <a:endParaRPr lang="tr-TR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Solunum sistemi</a:t>
            </a:r>
            <a:endParaRPr lang="tr-TR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172000" cy="478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500"/>
              </a:lnSpc>
            </a:pPr>
            <a:r>
              <a:rPr lang="tr-TR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İnterstisyel</a:t>
            </a:r>
            <a:r>
              <a:rPr lang="tr-T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akciğer hastalığı: 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 sık görülen kronik gidişli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parankimal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tutulum tipidir. </a:t>
            </a:r>
          </a:p>
          <a:p>
            <a:pPr>
              <a:lnSpc>
                <a:spcPts val="25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Klinik olarak ilerleyici efor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dispnesi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kuru öksürük ile karakterizedir. Akciğer bazallerinde yaygın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krepitasyon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bulguları saptanır.</a:t>
            </a:r>
          </a:p>
          <a:p>
            <a:pPr>
              <a:lnSpc>
                <a:spcPts val="25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Yüksek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rezolüsyonlu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akciğer tomografisinde alt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zonlarda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fibrotik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alanların varlığı ve karbon monoksit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diffüzyon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kapasitesinde azalma önemli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laboratuvar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bulgularıdır.</a:t>
            </a:r>
          </a:p>
          <a:p>
            <a:pPr>
              <a:lnSpc>
                <a:spcPts val="25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fibrozis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kötü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prognozu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gösterir ve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mortalite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riski 4 kat artmıştır.</a:t>
            </a:r>
          </a:p>
          <a:p>
            <a:pPr>
              <a:lnSpc>
                <a:spcPts val="25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Bronşiolit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obliterans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nadir görülen, ilerleyici ve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mortalitesi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yüksek olan bir tablodur.</a:t>
            </a:r>
          </a:p>
          <a:p>
            <a:pPr>
              <a:lnSpc>
                <a:spcPts val="600"/>
              </a:lnSpc>
              <a:buNone/>
            </a:pPr>
            <a:endParaRPr lang="tr-TR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500"/>
              </a:lnSpc>
            </a:pPr>
            <a:r>
              <a:rPr lang="tr-T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Kaplan sendromu: 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Kömür madeninde çalışan hastalarda görülen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nodül ve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pnömokonyoz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karakterize olan bir tablodur.</a:t>
            </a:r>
            <a:endParaRPr lang="tr-T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reumatologiaclinica.org/imatges/373/373v08n02/grande/373v08n02-90122692fi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20" y="1500174"/>
            <a:ext cx="8728998" cy="2857520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571472" y="4643445"/>
            <a:ext cx="7858180" cy="121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 1. </a:t>
            </a:r>
            <a:r>
              <a:rPr lang="tr-TR" dirty="0" smtClean="0"/>
              <a:t>RA-ILD bağlı CT görüntüleri: </a:t>
            </a:r>
            <a:r>
              <a:rPr lang="en-US" dirty="0" smtClean="0"/>
              <a:t>(A) </a:t>
            </a:r>
            <a:r>
              <a:rPr lang="tr-TR" dirty="0" smtClean="0"/>
              <a:t>Buzlu cam alanlarının eşlik ettiği </a:t>
            </a:r>
            <a:r>
              <a:rPr lang="tr-TR" dirty="0" err="1" smtClean="0"/>
              <a:t>usual</a:t>
            </a:r>
            <a:r>
              <a:rPr lang="tr-TR" dirty="0" smtClean="0"/>
              <a:t> </a:t>
            </a:r>
            <a:r>
              <a:rPr lang="tr-TR" dirty="0" err="1" smtClean="0"/>
              <a:t>interstisyel</a:t>
            </a:r>
            <a:r>
              <a:rPr lang="tr-TR" dirty="0" smtClean="0"/>
              <a:t> </a:t>
            </a:r>
            <a:r>
              <a:rPr lang="tr-TR" dirty="0" err="1" smtClean="0"/>
              <a:t>pnömoni</a:t>
            </a:r>
            <a:r>
              <a:rPr lang="en-US" dirty="0" smtClean="0"/>
              <a:t> (B) </a:t>
            </a:r>
            <a:r>
              <a:rPr lang="tr-TR" dirty="0" smtClean="0"/>
              <a:t>Buzlu cam alanlarının eşlik ettiği </a:t>
            </a:r>
            <a:r>
              <a:rPr lang="tr-TR" dirty="0" err="1" smtClean="0"/>
              <a:t>nonspesifik</a:t>
            </a:r>
            <a:r>
              <a:rPr lang="tr-TR" dirty="0" smtClean="0"/>
              <a:t> </a:t>
            </a:r>
            <a:r>
              <a:rPr lang="tr-TR" dirty="0" err="1" smtClean="0"/>
              <a:t>interstisyel</a:t>
            </a:r>
            <a:r>
              <a:rPr lang="tr-TR" dirty="0" smtClean="0"/>
              <a:t> </a:t>
            </a:r>
            <a:r>
              <a:rPr lang="tr-TR" dirty="0" err="1" smtClean="0"/>
              <a:t>pnömoni</a:t>
            </a:r>
            <a:r>
              <a:rPr lang="tr-TR" dirty="0" smtClean="0"/>
              <a:t>  </a:t>
            </a:r>
            <a:r>
              <a:rPr lang="en-US" dirty="0" smtClean="0"/>
              <a:t>(C) </a:t>
            </a:r>
            <a:r>
              <a:rPr lang="tr-TR" dirty="0" err="1" smtClean="0"/>
              <a:t>Retikülasyon</a:t>
            </a:r>
            <a:r>
              <a:rPr lang="tr-TR" dirty="0" smtClean="0"/>
              <a:t> ve buzlu cam alanlarının eşlik ettiği </a:t>
            </a:r>
            <a:r>
              <a:rPr lang="en-US" dirty="0" smtClean="0"/>
              <a:t>interstitial </a:t>
            </a:r>
            <a:r>
              <a:rPr lang="tr-TR" dirty="0" smtClean="0"/>
              <a:t>akciğer hastalığı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237450" y="785794"/>
            <a:ext cx="8493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RA-</a:t>
            </a:r>
            <a:r>
              <a:rPr lang="tr-T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İnterstisyel</a:t>
            </a:r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 hastalığına bağlı buzlu cam görünümü</a:t>
            </a:r>
            <a:endParaRPr lang="tr-T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sim 1" descr="http://127.0.0.1:1818/images/28FF4.jpg"/>
          <p:cNvPicPr>
            <a:picLocks noChangeAspect="1" noChangeArrowheads="1"/>
          </p:cNvPicPr>
          <p:nvPr/>
        </p:nvPicPr>
        <p:blipFill>
          <a:blip r:embed="rId2" cstate="print"/>
          <a:srcRect b="4275"/>
          <a:stretch>
            <a:fillRect/>
          </a:stretch>
        </p:blipFill>
        <p:spPr bwMode="auto">
          <a:xfrm>
            <a:off x="1000100" y="1500174"/>
            <a:ext cx="6894757" cy="50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Metin kutusu"/>
          <p:cNvSpPr txBox="1"/>
          <p:nvPr/>
        </p:nvSpPr>
        <p:spPr>
          <a:xfrm>
            <a:off x="785786" y="714356"/>
            <a:ext cx="843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İnterstisyel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Akciğer Hastalığı (Bal Peteği Görünümü)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Felty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13176"/>
            <a:ext cx="8229600" cy="270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ts val="4000"/>
              </a:lnSpc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RF pozitif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splenomegali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nötropeni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birlikteliği ile karakterizedir. Çoğu hastada anemi veya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trombositopeni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ANA pozitifliği ve nadiren bacak ülserleri görülür.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Kardiyovasküler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sistem tutulumu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artritli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hastalarda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inflamasyonla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ilişkili olarak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ateroskleroza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bağlı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iskemik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kalp hastalığı riskinin arttığı</a:t>
            </a:r>
          </a:p>
          <a:p>
            <a:pPr>
              <a:buNone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 ve bunun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prognozu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etkilediği bilinmektedir.</a:t>
            </a:r>
          </a:p>
          <a:p>
            <a:pPr>
              <a:lnSpc>
                <a:spcPts val="6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Bunun dışında en sık görülen kardiyak komplikasyon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perikardittir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Otopsi serilerinde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perikardit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oranı % 50 civarında bulunmuştur. Perikart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effüzyonu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yüksek protein, düşük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glukoz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kompleman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düzeylerine sahip, RF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immün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kompleks içeren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eksuda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niteliğinde bir sıvıdır.</a:t>
            </a:r>
          </a:p>
          <a:p>
            <a:pPr>
              <a:lnSpc>
                <a:spcPts val="6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Hastalarda miyokart tutulumu ve buna bağlı ileti bozuklukları da görülebilir.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Sinir sistemi tutulumu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97272"/>
            <a:ext cx="8229600" cy="37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artritte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santral sinir sistemi genel olarak tutulmaz.</a:t>
            </a:r>
          </a:p>
          <a:p>
            <a:pPr>
              <a:lnSpc>
                <a:spcPts val="1600"/>
              </a:lnSpc>
              <a:buNone/>
            </a:pP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Periferik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nöropati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tuzak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nöropatisi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simetrik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sensörial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nöropati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simetrik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sensöriomotor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polinörit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(düşük el ve ayak),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mononöritis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multipleks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vasa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nervosumların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vaskülitine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bağlı düşük el ve ayak)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şeklinde kendini gösterebilir.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Etyopatogenez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1288"/>
            <a:ext cx="8043890" cy="396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ts val="4500"/>
              </a:lnSpc>
              <a:buClr>
                <a:schemeClr val="accent2"/>
              </a:buClr>
              <a:buSzPct val="110000"/>
            </a:pP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Hastalığın gelişimine etki eden faktörler:</a:t>
            </a:r>
          </a:p>
          <a:p>
            <a:pPr marL="273050" indent="-1588">
              <a:lnSpc>
                <a:spcPts val="4500"/>
              </a:lnSpc>
              <a:buFont typeface="Wingdings" pitchFamily="2" charset="2"/>
              <a:buChar char="Ø"/>
            </a:pP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Genetik 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faktörler (en önemli risk faktörü)</a:t>
            </a:r>
            <a:endParaRPr lang="tr-T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3050" indent="-1588">
              <a:lnSpc>
                <a:spcPts val="4500"/>
              </a:lnSpc>
              <a:buFont typeface="Wingdings" pitchFamily="2" charset="2"/>
              <a:buChar char="Ø"/>
            </a:pP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Cinsiyet</a:t>
            </a:r>
          </a:p>
          <a:p>
            <a:pPr marL="273050" indent="-1588">
              <a:lnSpc>
                <a:spcPts val="4500"/>
              </a:lnSpc>
              <a:buFont typeface="Wingdings" pitchFamily="2" charset="2"/>
              <a:buChar char="Ø"/>
            </a:pP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Sigara</a:t>
            </a:r>
          </a:p>
          <a:p>
            <a:pPr marL="273050" indent="-1588">
              <a:lnSpc>
                <a:spcPts val="4500"/>
              </a:lnSpc>
              <a:buFont typeface="Wingdings" pitchFamily="2" charset="2"/>
              <a:buChar char="Ø"/>
            </a:pP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Bakteriler ve </a:t>
            </a:r>
            <a:r>
              <a:rPr lang="tr-T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viruslar</a:t>
            </a:r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Romatoid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vaskülit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3050"/>
            <a:ext cx="8258204" cy="46815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>
              <a:lnSpc>
                <a:spcPct val="120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Ekstremitelerdeki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küçük ve orta çaplı arterlerin,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periferik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sinirlerin ve diğer organların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inflamasyonu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söz konusudur. </a:t>
            </a:r>
          </a:p>
          <a:p>
            <a:pPr>
              <a:lnSpc>
                <a:spcPct val="120000"/>
              </a:lnSpc>
            </a:pP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Klinik olarak en sık görülen bulgular cilt bulgularıdır.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İskemik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parmak nekrozları,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peteşi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purpura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ülser ve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pyöderma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gangrenosum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görülür. </a:t>
            </a:r>
          </a:p>
          <a:p>
            <a:pPr>
              <a:lnSpc>
                <a:spcPct val="120000"/>
              </a:lnSpc>
            </a:pP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Cilt dışında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nöropatiye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mononöritis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multipleks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)bağlı düşük el ve ayak,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palpabl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purpura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perikardit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kalp, akciğer,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gastrointestinal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sistem, böbrek, karaciğer, dalak, lenf bezleri, pankreas ve testisi tutan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vaskülit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görülebilir.</a:t>
            </a:r>
            <a:endParaRPr lang="tr-T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127.0.0.1:1818/images/152F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5315825" cy="3614762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6143637" y="1571613"/>
            <a:ext cx="3000364" cy="93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Romatoid</a:t>
            </a:r>
            <a:r>
              <a:rPr lang="tr-TR" dirty="0" smtClean="0"/>
              <a:t> </a:t>
            </a:r>
            <a:r>
              <a:rPr lang="tr-TR" dirty="0" err="1" smtClean="0"/>
              <a:t>artritli</a:t>
            </a:r>
            <a:r>
              <a:rPr lang="tr-TR" dirty="0" smtClean="0"/>
              <a:t> hastada </a:t>
            </a:r>
            <a:r>
              <a:rPr lang="tr-TR" dirty="0" err="1" smtClean="0"/>
              <a:t>lökositoklastik</a:t>
            </a:r>
            <a:r>
              <a:rPr lang="tr-TR" dirty="0" smtClean="0"/>
              <a:t> </a:t>
            </a:r>
            <a:r>
              <a:rPr lang="tr-TR" dirty="0" err="1" smtClean="0"/>
              <a:t>vaskülite</a:t>
            </a:r>
            <a:r>
              <a:rPr lang="tr-TR" dirty="0" smtClean="0"/>
              <a:t> bağlı </a:t>
            </a:r>
            <a:r>
              <a:rPr lang="tr-TR" dirty="0" err="1" smtClean="0"/>
              <a:t>ülserasyon</a:t>
            </a:r>
            <a:endParaRPr lang="tr-TR" dirty="0"/>
          </a:p>
        </p:txBody>
      </p:sp>
      <p:pic>
        <p:nvPicPr>
          <p:cNvPr id="16388" name="Picture 4" descr="http://www.hopkinsvasculitis.org/wp-content/uploads/2010/05/rheumatoid_clip_image002_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71942"/>
            <a:ext cx="3448056" cy="258604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572000" y="4714884"/>
            <a:ext cx="446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Romatoid</a:t>
            </a:r>
            <a:r>
              <a:rPr lang="tr-TR" dirty="0" smtClean="0"/>
              <a:t> </a:t>
            </a:r>
            <a:r>
              <a:rPr lang="tr-TR" dirty="0" err="1" smtClean="0"/>
              <a:t>vaskülite</a:t>
            </a:r>
            <a:r>
              <a:rPr lang="tr-TR" dirty="0" smtClean="0"/>
              <a:t> bağlı </a:t>
            </a:r>
            <a:r>
              <a:rPr lang="tr-TR" dirty="0" err="1" smtClean="0"/>
              <a:t>iskemik</a:t>
            </a:r>
            <a:r>
              <a:rPr lang="tr-TR" dirty="0" smtClean="0"/>
              <a:t> dijital nekroz</a:t>
            </a:r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Göz tutulumu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14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 sık görülen göz lezyonu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keratokonjunktivitis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sikkadır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diğer lezyonlar ise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episklerit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sklerit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keratolizis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birlikte kornea incelmesi ve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ülserasyon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korneada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opasiteler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iridosklittir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ts val="1600"/>
              </a:lnSpc>
              <a:buNone/>
            </a:pP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sendromunun bir parçası olan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kerato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konjunktivitis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sikka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artritli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hastalarda % 10-35 sıklıkta bildirilmiştir.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27.0.0.1:1818/images/thumbnails/73TF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992120" cy="2714644"/>
          </a:xfrm>
          <a:prstGeom prst="rect">
            <a:avLst/>
          </a:prstGeom>
          <a:noFill/>
        </p:spPr>
      </p:pic>
      <p:pic>
        <p:nvPicPr>
          <p:cNvPr id="1028" name="Picture 4" descr="http://127.0.0.1:1818/images/73FF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66"/>
            <a:ext cx="4286248" cy="2909291"/>
          </a:xfrm>
          <a:prstGeom prst="rect">
            <a:avLst/>
          </a:prstGeom>
          <a:noFill/>
        </p:spPr>
      </p:pic>
      <p:pic>
        <p:nvPicPr>
          <p:cNvPr id="1030" name="Picture 6" descr="http://127.0.0.1:1818/images/73FF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05416"/>
            <a:ext cx="4560897" cy="320973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857356" y="305966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Episklerit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000760" y="3286124"/>
            <a:ext cx="1537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Skleromalazi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072066" y="4929198"/>
            <a:ext cx="3617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Keratoliz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korneal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perforasyon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Böbrek tutulumu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33256"/>
            <a:ext cx="7776000" cy="360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Böbrek tutulumu nadirdir. Böbrek tutulumu nedeniyle biyopsi yapılan hastaların % 36’sında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mezankimal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glomerülonefrit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% 30’unda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amiloidoz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saptanmıştır.</a:t>
            </a:r>
          </a:p>
          <a:p>
            <a:pPr>
              <a:lnSpc>
                <a:spcPts val="18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Uzun süren hastalığı olan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inflamasyonun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etkin bir şekilde baskılanamadığı hastalarda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proteinüri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varlığı öncelikle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amiloidozu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düşündürmelidir.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14338"/>
            <a:ext cx="8686800" cy="1666526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Amiloidin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histopatolojik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değerlendirmesi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492000" y="1538790"/>
            <a:ext cx="216000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IŞIK MİKROSKOBİSİ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548000" y="1943835"/>
            <a:ext cx="6048000" cy="92333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Hematoksilen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eozin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ile homojen </a:t>
            </a: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eozinofilik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boyanma görülür.</a:t>
            </a:r>
          </a:p>
          <a:p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Kongo kırmızısı ile boyanır ve polarizasyon verir.</a:t>
            </a:r>
          </a:p>
          <a:p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PAS ve </a:t>
            </a: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Methenamine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gümüş boyası negatiftir.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3238500" y="3059668"/>
            <a:ext cx="2667000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ELEKTRON MİKROSKOBİSİ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846000" y="3474005"/>
            <a:ext cx="7452000" cy="369332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7-12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nm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çapında, düz,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rijit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dallanmayan dağınık yerleşimli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fibriller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oluşturur.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Picture 4" descr="IMM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026" y="4554365"/>
            <a:ext cx="3288474" cy="216000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11 Metin kutusu"/>
          <p:cNvSpPr txBox="1"/>
          <p:nvPr/>
        </p:nvSpPr>
        <p:spPr>
          <a:xfrm>
            <a:off x="5787135" y="4194085"/>
            <a:ext cx="32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Elektron mikroskobik görünüm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4554365"/>
            <a:ext cx="2703591" cy="2160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8528" y="4554365"/>
            <a:ext cx="2703592" cy="216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12 Metin kutusu"/>
          <p:cNvSpPr txBox="1"/>
          <p:nvPr/>
        </p:nvSpPr>
        <p:spPr>
          <a:xfrm>
            <a:off x="68365" y="4170566"/>
            <a:ext cx="2838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Kongo kırmızısı boyama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13 Metin kutusu"/>
          <p:cNvSpPr txBox="1"/>
          <p:nvPr/>
        </p:nvSpPr>
        <p:spPr>
          <a:xfrm>
            <a:off x="2971800" y="4000127"/>
            <a:ext cx="2711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Polarize ışık mikroskobunda elma yeşili çift kırılma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1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Osteoporoz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05184"/>
            <a:ext cx="8100000" cy="28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ts val="4000"/>
              </a:lnSpc>
            </a:pP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artritli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hastalarda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inflamasyon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nedeniyle artmış kemik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rezorpsiyonuna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tedavide sık olarak kullanılan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kortikosteroidlere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bağlı olarak osteoporoz riski artmıştır.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Laboratuvar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4000" y="2025304"/>
            <a:ext cx="8496000" cy="414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Eritrosit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sedimentasyon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hızı ve C-reaktif protein gibi akut faz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reaktanları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aktif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inflamasyon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varlığında sıklıkla yüksek bulunur. Ancak, bunlar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tanısı için özgül değildir.</a:t>
            </a:r>
          </a:p>
          <a:p>
            <a:pPr>
              <a:lnSpc>
                <a:spcPts val="1000"/>
              </a:lnSpc>
              <a:buNone/>
            </a:pP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faktör,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IgG’nin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Fc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kısmına karşı oluşan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otoantikorlardır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Genellikle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IgM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seyrek olarak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IgG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IgA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yapısındadır.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artritli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hastaların serumunda % 70-80 oranında pozitif bulunurlar. Yüksek RF düzeyleri şiddetli hastalık, radyolojik erozyon gelişimi,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nodül ve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vaskülit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gibi eklem dışı tutulumlar ile ilişkili bulunmuştur.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-500090"/>
            <a:ext cx="8115328" cy="1406522"/>
          </a:xfrm>
        </p:spPr>
        <p:txBody>
          <a:bodyPr anchor="ctr">
            <a:normAutofit/>
          </a:bodyPr>
          <a:lstStyle/>
          <a:p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Laboratuvar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testleri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500042"/>
            <a:ext cx="8858280" cy="626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buNone/>
            </a:pPr>
            <a:endPara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endPara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Anti-siklik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sitrülinize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peptid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(anti-CCP) antikorları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Anti-CCP antikorları  (ACPA)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sitrülinli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proteinlerin sirküler formuna karşı gelişen antikorlardır. </a:t>
            </a:r>
          </a:p>
          <a:p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Argininin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‘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peptidyl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arginin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deaminaz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’ enzimi ile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postranslasyonel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deiminizasyonu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sonucu ‘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sitrülinlenmiş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proteinler’ oluşur.</a:t>
            </a:r>
          </a:p>
          <a:p>
            <a:pPr lvl="0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ELİZA yöntemiyle kolayca saptanabilen, özgüllüğü % 88-96, duyarlılığı % 48-68 olan, erken tanı ve radyolojik ilerleyişin erken göstergesi olarak kullanılan anti-CCP antikorları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için en önemli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serolojik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testtir.</a:t>
            </a:r>
            <a:r>
              <a:rPr lang="tr-TR" sz="2000" dirty="0" smtClean="0"/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faktör negatif hastaların 1/3’inde anti-CCP antikorları pozitif saptanır. ACPA pozitif RA gelişiminde en önemli genetik risk faktörleri HLA-ortak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epitop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allelleri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PTPN22 gen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polimorfizmidir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buNone/>
            </a:pP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Anemi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Hastalık aktivitesi, eritrosit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sedimentasyon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hızı ile korelasyon gösteren hafif dereceli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normokrom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normositer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anemi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nisbeten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sık görülür. 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Demir ve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transferrin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düzeylerinin azalması ile kendini gösteren, demir kullanımında bozukluk ile karakterize kronik hastalık anemisi tipindedir.</a:t>
            </a:r>
          </a:p>
          <a:p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Gastrointestinal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sistemden kronik kan kaybı (NSAİİ kullanımına bağlı), kötü beslenme gibi nedenlerle gerçek demir eksikliği anemisi de gelişebilir.</a:t>
            </a:r>
          </a:p>
          <a:p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Megaloblastik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anemi,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pernisiyöz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anemi ve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Mtx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kullanımına bağlı</a:t>
            </a:r>
          </a:p>
          <a:p>
            <a:pPr>
              <a:buNone/>
            </a:pP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57EC1-4F41-467D-B8F8-ED425F5049F9}" type="slidenum">
              <a:rPr lang="de-DE"/>
              <a:pPr/>
              <a:t>49</a:t>
            </a:fld>
            <a:endParaRPr lang="de-DE"/>
          </a:p>
        </p:txBody>
      </p:sp>
      <p:sp>
        <p:nvSpPr>
          <p:cNvPr id="14541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285720" y="357166"/>
            <a:ext cx="11413272" cy="158517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Hastalık aktivitesinin tayini</a:t>
            </a:r>
            <a:br>
              <a:rPr lang="tr-TR" dirty="0" smtClean="0"/>
            </a:br>
            <a:r>
              <a:rPr lang="nl-BE" dirty="0" smtClean="0"/>
              <a:t>DAS </a:t>
            </a:r>
            <a:r>
              <a:rPr lang="nl-BE" dirty="0"/>
              <a:t>28 </a:t>
            </a:r>
            <a:r>
              <a:rPr lang="nl-BE" dirty="0" smtClean="0"/>
              <a:t>s</a:t>
            </a:r>
            <a:r>
              <a:rPr lang="tr-TR" dirty="0" smtClean="0"/>
              <a:t>korunun hesaplanması</a:t>
            </a:r>
            <a:r>
              <a:rPr lang="nl-BE" dirty="0"/>
              <a:t/>
            </a:r>
            <a:br>
              <a:rPr lang="nl-BE" dirty="0"/>
            </a:br>
            <a:endParaRPr lang="en-US" dirty="0"/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4427538" y="1752600"/>
            <a:ext cx="38020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endParaRPr lang="tr-TR" sz="2400">
              <a:solidFill>
                <a:srgbClr val="595959"/>
              </a:solidFill>
              <a:ea typeface="MS PGothic" pitchFamily="34" charset="-128"/>
            </a:endParaRPr>
          </a:p>
        </p:txBody>
      </p:sp>
      <p:pic>
        <p:nvPicPr>
          <p:cNvPr id="145426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31654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714744" y="2214554"/>
            <a:ext cx="4521200" cy="4200524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Şiş eklem sayısı</a:t>
            </a:r>
            <a:endParaRPr lang="nl-B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nl-BE" dirty="0"/>
              <a:t>	Number of Swollen Joints </a:t>
            </a:r>
            <a:r>
              <a:rPr lang="tr-TR" dirty="0" smtClean="0"/>
              <a:t> (SJC)</a:t>
            </a:r>
            <a:r>
              <a:rPr lang="nl-BE" dirty="0" smtClean="0"/>
              <a:t> </a:t>
            </a:r>
            <a:r>
              <a:rPr lang="nl-BE" dirty="0"/>
              <a:t>28 </a:t>
            </a:r>
            <a:r>
              <a:rPr lang="tr-TR" dirty="0" smtClean="0"/>
              <a:t>eklem</a:t>
            </a:r>
            <a:r>
              <a:rPr lang="nl-BE" dirty="0" smtClean="0"/>
              <a:t>: </a:t>
            </a:r>
            <a:r>
              <a:rPr lang="tr-TR" dirty="0" smtClean="0"/>
              <a:t>omuz</a:t>
            </a:r>
            <a:r>
              <a:rPr lang="nl-BE" dirty="0" smtClean="0"/>
              <a:t>, </a:t>
            </a:r>
            <a:r>
              <a:rPr lang="tr-TR" dirty="0" smtClean="0"/>
              <a:t>dirsek</a:t>
            </a:r>
            <a:r>
              <a:rPr lang="nl-BE" dirty="0" smtClean="0"/>
              <a:t>, </a:t>
            </a:r>
            <a:r>
              <a:rPr lang="tr-TR" dirty="0" smtClean="0"/>
              <a:t>el bileği</a:t>
            </a:r>
            <a:r>
              <a:rPr lang="nl-BE" dirty="0" smtClean="0"/>
              <a:t>, M</a:t>
            </a:r>
            <a:r>
              <a:rPr lang="tr-TR" dirty="0" smtClean="0"/>
              <a:t>KF ve </a:t>
            </a:r>
            <a:r>
              <a:rPr lang="nl-BE" dirty="0" smtClean="0"/>
              <a:t>PI</a:t>
            </a:r>
            <a:r>
              <a:rPr lang="tr-TR" dirty="0" smtClean="0"/>
              <a:t>F eklemler ve dizler</a:t>
            </a:r>
            <a:endParaRPr lang="nl-BE" dirty="0"/>
          </a:p>
          <a:p>
            <a:endParaRPr lang="nl-BE" dirty="0"/>
          </a:p>
          <a:p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Hassas eklem sayısı</a:t>
            </a:r>
            <a:endParaRPr lang="nl-B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nl-BE" dirty="0"/>
              <a:t>	Number of Tender Joints </a:t>
            </a:r>
            <a:r>
              <a:rPr lang="tr-TR" dirty="0" smtClean="0"/>
              <a:t>(TJC) </a:t>
            </a:r>
            <a:r>
              <a:rPr lang="nl-BE" dirty="0" smtClean="0"/>
              <a:t>28 </a:t>
            </a:r>
            <a:r>
              <a:rPr lang="tr-TR" dirty="0" smtClean="0"/>
              <a:t>eklem</a:t>
            </a:r>
            <a:r>
              <a:rPr lang="nl-BE" dirty="0" smtClean="0"/>
              <a:t> : </a:t>
            </a:r>
            <a:r>
              <a:rPr lang="tr-TR" dirty="0" smtClean="0"/>
              <a:t>omuz</a:t>
            </a:r>
            <a:r>
              <a:rPr lang="nl-BE" dirty="0" smtClean="0"/>
              <a:t>, </a:t>
            </a:r>
            <a:r>
              <a:rPr lang="tr-TR" dirty="0" smtClean="0"/>
              <a:t>dirsek</a:t>
            </a:r>
            <a:r>
              <a:rPr lang="nl-BE" dirty="0" smtClean="0"/>
              <a:t>, </a:t>
            </a:r>
            <a:r>
              <a:rPr lang="tr-TR" dirty="0" smtClean="0"/>
              <a:t>el bileği</a:t>
            </a:r>
            <a:r>
              <a:rPr lang="nl-BE" dirty="0" smtClean="0"/>
              <a:t>, M</a:t>
            </a:r>
            <a:r>
              <a:rPr lang="tr-TR" dirty="0" smtClean="0"/>
              <a:t>KF ve </a:t>
            </a:r>
            <a:r>
              <a:rPr lang="nl-BE" dirty="0" smtClean="0"/>
              <a:t>PI</a:t>
            </a:r>
            <a:r>
              <a:rPr lang="tr-TR" dirty="0" smtClean="0"/>
              <a:t>F eklemler ve dizler</a:t>
            </a:r>
            <a:endParaRPr lang="nl-BE" dirty="0"/>
          </a:p>
          <a:p>
            <a:endParaRPr lang="en-US" dirty="0"/>
          </a:p>
        </p:txBody>
      </p:sp>
      <p:sp>
        <p:nvSpPr>
          <p:cNvPr id="145429" name="Text Box 21"/>
          <p:cNvSpPr txBox="1">
            <a:spLocks noChangeArrowheads="1"/>
          </p:cNvSpPr>
          <p:nvPr/>
        </p:nvSpPr>
        <p:spPr bwMode="auto">
          <a:xfrm>
            <a:off x="827088" y="6553200"/>
            <a:ext cx="5605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ea typeface="MS PGothic" pitchFamily="34" charset="-128"/>
              </a:rPr>
              <a:t>Source: Eular handbook of clinical assessments in RA – Third edition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1071538" y="500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Cinsiyet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97272"/>
            <a:ext cx="7920000" cy="37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Doğurganlık çağındaki kadınlarda ve birden fazla doğum yapmış kadınlarda gebelik sonrasında hastalık riskinin artması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hormonal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faktörlerin önemli olduğunu düşündürmüştür.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Nulliparöz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kadınlarda hastalık riskinin azaldığı bildirilmiştir.</a:t>
            </a:r>
          </a:p>
          <a:p>
            <a:pPr>
              <a:lnSpc>
                <a:spcPts val="18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Androjen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eksikliği olan kadın ve erkeklerde hastalık riskinin arttığı, oral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kontraseptif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ilaçların ise RA gelişme riskini azalttığı gösterilmiştir.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202A4-D2A9-4A3D-A404-DCCFB8F83A87}" type="slidenum">
              <a:rPr lang="de-DE"/>
              <a:pPr/>
              <a:t>50</a:t>
            </a:fld>
            <a:endParaRPr lang="de-DE"/>
          </a:p>
        </p:txBody>
      </p:sp>
      <p:sp>
        <p:nvSpPr>
          <p:cNvPr id="15462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214290"/>
            <a:ext cx="9644098" cy="1339458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DAS28 hastalık aktivite skorunun hesaplanması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928802"/>
            <a:ext cx="8501122" cy="44291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DAS </a:t>
            </a:r>
            <a:r>
              <a:rPr lang="en-US" sz="2800" dirty="0"/>
              <a:t>28 ESR 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1800" dirty="0" smtClean="0"/>
              <a:t>0.56√(</a:t>
            </a:r>
            <a:r>
              <a:rPr lang="en-US" sz="1800" dirty="0"/>
              <a:t>TJC28) + </a:t>
            </a:r>
            <a:r>
              <a:rPr lang="en-US" sz="1800" dirty="0" smtClean="0"/>
              <a:t>0.28√(</a:t>
            </a:r>
            <a:r>
              <a:rPr lang="en-US" sz="1800" dirty="0"/>
              <a:t>SJC28) + </a:t>
            </a:r>
            <a:r>
              <a:rPr lang="en-US" sz="1800" dirty="0" smtClean="0"/>
              <a:t>0.70</a:t>
            </a:r>
            <a:r>
              <a:rPr lang="tr-TR" sz="1800" dirty="0" smtClean="0"/>
              <a:t> </a:t>
            </a:r>
            <a:r>
              <a:rPr lang="en-US" sz="1800" dirty="0" smtClean="0"/>
              <a:t>(ESR</a:t>
            </a:r>
            <a:r>
              <a:rPr lang="en-US" sz="1800" dirty="0"/>
              <a:t>) + </a:t>
            </a:r>
            <a:r>
              <a:rPr lang="en-US" sz="1800" dirty="0" smtClean="0"/>
              <a:t>0.014</a:t>
            </a:r>
            <a:r>
              <a:rPr lang="tr-TR" sz="1800" dirty="0" smtClean="0"/>
              <a:t> (GH)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800" dirty="0"/>
              <a:t>DAS 28 ESR 3 </a:t>
            </a:r>
            <a:r>
              <a:rPr lang="en-US" sz="2800" dirty="0" smtClean="0"/>
              <a:t>(VAS</a:t>
            </a:r>
            <a:r>
              <a:rPr lang="tr-TR" sz="2800" dirty="0" smtClean="0"/>
              <a:t> dahil değil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1800" dirty="0"/>
              <a:t>[</a:t>
            </a:r>
            <a:r>
              <a:rPr lang="en-US" sz="1800" dirty="0" smtClean="0"/>
              <a:t>0.56√(TJC28</a:t>
            </a:r>
            <a:r>
              <a:rPr lang="en-US" sz="1800" dirty="0"/>
              <a:t>) + </a:t>
            </a:r>
            <a:r>
              <a:rPr lang="en-US" sz="1800" dirty="0" smtClean="0"/>
              <a:t>0.28√(SJC28</a:t>
            </a:r>
            <a:r>
              <a:rPr lang="en-US" sz="1800" dirty="0"/>
              <a:t>) + </a:t>
            </a:r>
            <a:r>
              <a:rPr lang="en-US" sz="1800" dirty="0" smtClean="0"/>
              <a:t>0.70(ESR)]</a:t>
            </a:r>
            <a:r>
              <a:rPr lang="tr-TR" sz="1800" dirty="0" smtClean="0"/>
              <a:t> </a:t>
            </a:r>
            <a:r>
              <a:rPr lang="en-US" sz="1800" dirty="0" smtClean="0"/>
              <a:t>1.08 </a:t>
            </a:r>
            <a:r>
              <a:rPr lang="en-US" sz="1800" dirty="0"/>
              <a:t>+ 0.16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DAS 28 CRP 4 (CRP)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1800" dirty="0" smtClean="0"/>
              <a:t>0.56</a:t>
            </a:r>
            <a:r>
              <a:rPr lang="tr-TR" sz="1800" dirty="0" smtClean="0"/>
              <a:t> √</a:t>
            </a:r>
            <a:r>
              <a:rPr lang="en-US" sz="1800" dirty="0" smtClean="0"/>
              <a:t>(TJC28</a:t>
            </a:r>
            <a:r>
              <a:rPr lang="en-US" sz="1800" dirty="0"/>
              <a:t>) + </a:t>
            </a:r>
            <a:r>
              <a:rPr lang="en-US" sz="1800" dirty="0" smtClean="0"/>
              <a:t>0.28</a:t>
            </a:r>
            <a:r>
              <a:rPr lang="tr-TR" sz="1800" dirty="0" smtClean="0"/>
              <a:t> √</a:t>
            </a:r>
            <a:r>
              <a:rPr lang="en-US" sz="1800" dirty="0" smtClean="0"/>
              <a:t>(SJC28</a:t>
            </a:r>
            <a:r>
              <a:rPr lang="en-US" sz="1800" dirty="0"/>
              <a:t>) + 0.36*</a:t>
            </a:r>
            <a:r>
              <a:rPr lang="en-US" sz="1800" dirty="0" err="1"/>
              <a:t>ln</a:t>
            </a:r>
            <a:r>
              <a:rPr lang="en-US" sz="1800" dirty="0"/>
              <a:t>(CRP+1) + </a:t>
            </a:r>
            <a:r>
              <a:rPr lang="en-US" sz="1800" dirty="0" smtClean="0"/>
              <a:t>0.014</a:t>
            </a:r>
            <a:r>
              <a:rPr lang="tr-TR" sz="1800" dirty="0" smtClean="0"/>
              <a:t> (GH)</a:t>
            </a:r>
            <a:r>
              <a:rPr lang="en-US" sz="1800" dirty="0" smtClean="0"/>
              <a:t>+ </a:t>
            </a:r>
            <a:r>
              <a:rPr lang="en-US" sz="1800" dirty="0"/>
              <a:t>0.96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DAS 28 CRP 3 (</a:t>
            </a:r>
            <a:r>
              <a:rPr lang="en-US" sz="2800" dirty="0" smtClean="0"/>
              <a:t>CRP</a:t>
            </a:r>
            <a:r>
              <a:rPr lang="tr-TR" sz="2800" dirty="0" smtClean="0"/>
              <a:t> dahil</a:t>
            </a:r>
            <a:r>
              <a:rPr lang="en-US" sz="2800" dirty="0" smtClean="0"/>
              <a:t>, VAS</a:t>
            </a:r>
            <a:r>
              <a:rPr lang="tr-TR" sz="2800" dirty="0" smtClean="0"/>
              <a:t> dahil değil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1800" dirty="0"/>
              <a:t>[</a:t>
            </a:r>
            <a:r>
              <a:rPr lang="en-US" sz="1800" dirty="0" smtClean="0"/>
              <a:t>0.56</a:t>
            </a:r>
            <a:r>
              <a:rPr lang="tr-TR" sz="1800" dirty="0" smtClean="0"/>
              <a:t> √</a:t>
            </a:r>
            <a:r>
              <a:rPr lang="en-US" sz="1800" dirty="0" smtClean="0"/>
              <a:t>(TJC28</a:t>
            </a:r>
            <a:r>
              <a:rPr lang="en-US" sz="1800" dirty="0"/>
              <a:t>) + </a:t>
            </a:r>
            <a:r>
              <a:rPr lang="en-US" sz="1800" dirty="0" smtClean="0"/>
              <a:t>0.28</a:t>
            </a:r>
            <a:r>
              <a:rPr lang="tr-TR" sz="1800" dirty="0" smtClean="0"/>
              <a:t> √</a:t>
            </a:r>
            <a:r>
              <a:rPr lang="en-US" sz="1800" dirty="0" smtClean="0"/>
              <a:t>(SJC28</a:t>
            </a:r>
            <a:r>
              <a:rPr lang="en-US" sz="1800" dirty="0"/>
              <a:t>) + 0.36*</a:t>
            </a:r>
            <a:r>
              <a:rPr lang="en-US" sz="1800" dirty="0" err="1"/>
              <a:t>ln</a:t>
            </a:r>
            <a:r>
              <a:rPr lang="en-US" sz="1800" dirty="0"/>
              <a:t>(CRP+1</a:t>
            </a:r>
            <a:r>
              <a:rPr lang="en-US" sz="1800" dirty="0" smtClean="0"/>
              <a:t>)]</a:t>
            </a:r>
            <a:r>
              <a:rPr lang="tr-TR" sz="1800" dirty="0" smtClean="0"/>
              <a:t> </a:t>
            </a:r>
            <a:r>
              <a:rPr lang="en-US" sz="1800" dirty="0" smtClean="0"/>
              <a:t>1.10 </a:t>
            </a:r>
            <a:r>
              <a:rPr lang="en-US" sz="1800" dirty="0"/>
              <a:t>+ 1.15</a:t>
            </a:r>
          </a:p>
          <a:p>
            <a:pPr>
              <a:lnSpc>
                <a:spcPct val="80000"/>
              </a:lnSpc>
              <a:buFontTx/>
              <a:buNone/>
            </a:pPr>
            <a:endParaRPr lang="nl-BE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nl-BE" sz="1800" dirty="0"/>
              <a:t>	</a:t>
            </a:r>
            <a:r>
              <a:rPr lang="tr-TR" sz="1800" dirty="0" smtClean="0"/>
              <a:t>Genel sağlık durumu (GH): </a:t>
            </a:r>
            <a:r>
              <a:rPr lang="nl-BE" sz="1800" dirty="0" smtClean="0"/>
              <a:t>VAS (0-100</a:t>
            </a:r>
            <a:r>
              <a:rPr lang="tr-TR" sz="1800" dirty="0" smtClean="0"/>
              <a:t> mm</a:t>
            </a:r>
            <a:r>
              <a:rPr lang="nl-BE" sz="1800" dirty="0" smtClean="0"/>
              <a:t>)</a:t>
            </a:r>
            <a:endParaRPr lang="nl-BE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nl-BE" sz="1800" dirty="0"/>
              <a:t>	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154647" name="Text Box 23"/>
          <p:cNvSpPr txBox="1">
            <a:spLocks noChangeArrowheads="1"/>
          </p:cNvSpPr>
          <p:nvPr/>
        </p:nvSpPr>
        <p:spPr bwMode="auto">
          <a:xfrm>
            <a:off x="827088" y="6553200"/>
            <a:ext cx="5605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MS PGothic" pitchFamily="34" charset="-128"/>
              </a:rPr>
              <a:t>Source: </a:t>
            </a:r>
            <a:r>
              <a:rPr lang="en-US" sz="1400" dirty="0" err="1">
                <a:solidFill>
                  <a:schemeClr val="bg1"/>
                </a:solidFill>
                <a:ea typeface="MS PGothic" pitchFamily="34" charset="-128"/>
              </a:rPr>
              <a:t>Eular</a:t>
            </a:r>
            <a:r>
              <a:rPr lang="en-US" sz="1400" dirty="0">
                <a:solidFill>
                  <a:schemeClr val="bg1"/>
                </a:solidFill>
                <a:ea typeface="MS PGothic" pitchFamily="34" charset="-128"/>
              </a:rPr>
              <a:t> handbook of clinical assessments in RA – Third edition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4EA7-A2F7-47AB-B328-727EDA4DA4E2}" type="slidenum">
              <a:rPr lang="de-DE"/>
              <a:pPr/>
              <a:t>51</a:t>
            </a:fld>
            <a:endParaRPr lang="de-DE"/>
          </a:p>
        </p:txBody>
      </p:sp>
      <p:sp>
        <p:nvSpPr>
          <p:cNvPr id="1730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57158" y="428604"/>
            <a:ext cx="6172200" cy="1219200"/>
          </a:xfrm>
        </p:spPr>
        <p:txBody>
          <a:bodyPr/>
          <a:lstStyle/>
          <a:p>
            <a:r>
              <a:rPr lang="nl-BE" dirty="0"/>
              <a:t>EULAR </a:t>
            </a:r>
            <a:r>
              <a:rPr lang="tr-TR" dirty="0" smtClean="0"/>
              <a:t>yanıt kriterleri</a:t>
            </a:r>
            <a:endParaRPr lang="en-US" dirty="0"/>
          </a:p>
        </p:txBody>
      </p:sp>
      <p:graphicFrame>
        <p:nvGraphicFramePr>
          <p:cNvPr id="173251" name="Group 195"/>
          <p:cNvGraphicFramePr>
            <a:graphicFrameLocks noGrp="1"/>
          </p:cNvGraphicFramePr>
          <p:nvPr>
            <p:ph idx="1"/>
          </p:nvPr>
        </p:nvGraphicFramePr>
        <p:xfrm>
          <a:off x="468313" y="2154238"/>
          <a:ext cx="6911975" cy="3576320"/>
        </p:xfrm>
        <a:graphic>
          <a:graphicData uri="http://schemas.openxmlformats.org/drawingml/2006/table">
            <a:tbl>
              <a:tblPr/>
              <a:tblGrid>
                <a:gridCol w="1511300"/>
                <a:gridCol w="1512887"/>
                <a:gridCol w="1366838"/>
                <a:gridCol w="1296987"/>
                <a:gridCol w="122396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DAS improvement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DAS at endpoint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DAS 28 at endpoint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&gt; 1.2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0.6 – 1.2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≤ 0.6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≤ 2.4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≤ 3.2        </a:t>
                      </a:r>
                      <a:r>
                        <a:rPr kumimoji="0" lang="nl-B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low</a:t>
                      </a: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            </a:t>
                      </a:r>
                      <a:r>
                        <a:rPr kumimoji="0" lang="nl-B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disease activity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Good response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Moderate response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No response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5600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2.4 – 3.7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3.2 – 5.1  </a:t>
                      </a:r>
                      <a:r>
                        <a:rPr kumimoji="0" lang="nl-B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medium</a:t>
                      </a:r>
                      <a:r>
                        <a:rPr kumimoji="0" lang="nl-B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disease activity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Moderate response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Moderate response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No response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5600"/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&gt; 3.7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&gt; 5.1       </a:t>
                      </a:r>
                      <a:r>
                        <a:rPr kumimoji="0" lang="nl-B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FFCC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high</a:t>
                      </a:r>
                      <a:r>
                        <a:rPr kumimoji="0" lang="nl-B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     disease activity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Moderate response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No response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5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No response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5600"/>
                    </a:solidFill>
                  </a:tcPr>
                </a:tc>
              </a:tr>
            </a:tbl>
          </a:graphicData>
        </a:graphic>
      </p:graphicFrame>
      <p:sp>
        <p:nvSpPr>
          <p:cNvPr id="173198" name="Text Box 142"/>
          <p:cNvSpPr txBox="1">
            <a:spLocks noChangeArrowheads="1"/>
          </p:cNvSpPr>
          <p:nvPr/>
        </p:nvSpPr>
        <p:spPr bwMode="auto">
          <a:xfrm>
            <a:off x="827088" y="6553200"/>
            <a:ext cx="5605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ea typeface="MS PGothic" pitchFamily="34" charset="-128"/>
              </a:rPr>
              <a:t>Source: Eular handbook of clinical assessments in RA – Third edition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Radyoloji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buClr>
                <a:schemeClr val="accent2"/>
              </a:buClr>
              <a:buSzPct val="120000"/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Radyolojik bulgular hastalığın süresine ve şiddetine bağlı olarak değişkenlik gösterir. Erken dönemde radyografide yumuşak doku şişliğinden başka bir şey görülmez. Hastalığın ilk 2 yılında olguların yarısından fazlasında radyografik değişiklikler gelişir.</a:t>
            </a:r>
          </a:p>
          <a:p>
            <a:pPr>
              <a:buClr>
                <a:schemeClr val="accent2"/>
              </a:buClr>
              <a:buSzPct val="120000"/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Radyografik eklem hasarı birkaç şekilde izlenir:</a:t>
            </a:r>
          </a:p>
          <a:p>
            <a:pPr marL="544513" indent="-273050">
              <a:buSzPct val="90000"/>
              <a:buFont typeface="Wingdings" pitchFamily="2" charset="2"/>
              <a:buChar char="Ø"/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Periartiküler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osteoporoz</a:t>
            </a:r>
          </a:p>
          <a:p>
            <a:pPr marL="544513" indent="-273050">
              <a:buSzPct val="90000"/>
              <a:buFont typeface="Wingdings" pitchFamily="2" charset="2"/>
              <a:buChar char="Ø"/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Genel kıkırdak kaybına bağlı eklem aralığı daralması</a:t>
            </a:r>
          </a:p>
          <a:p>
            <a:pPr marL="544513" indent="-273050">
              <a:buSzPct val="90000"/>
              <a:buFont typeface="Wingdings" pitchFamily="2" charset="2"/>
              <a:buChar char="Ø"/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Eklemde genellikle eklem kapsülünün yapışma noktasında veya kıkırdak-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pannus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bileşkesinde erozyonlar. Bu erozyonlar tipik olarak MKF ve PİF eklemlerde görülür.</a:t>
            </a:r>
          </a:p>
          <a:p>
            <a:pPr>
              <a:buClr>
                <a:schemeClr val="accent2"/>
              </a:buClr>
              <a:buSzPct val="120000"/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Bazı hastalarda erozyonlar ilk olarak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ulnar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stiloid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MTF eklemlerde oluşur. Bu nedenle,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tanısından şüphelenilen tüm hastalarda hem el, hem de ayak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grafilerinin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değerlendirilmesi önemlidir.</a:t>
            </a:r>
            <a:endParaRPr lang="tr-T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Resim 1" descr="http://127.0.0.1:1818/images/31FF2.jpg"/>
          <p:cNvPicPr>
            <a:picLocks noChangeAspect="1" noChangeArrowheads="1"/>
          </p:cNvPicPr>
          <p:nvPr/>
        </p:nvPicPr>
        <p:blipFill>
          <a:blip r:embed="rId2" cstate="print"/>
          <a:srcRect b="3390"/>
          <a:stretch>
            <a:fillRect/>
          </a:stretch>
        </p:blipFill>
        <p:spPr bwMode="auto">
          <a:xfrm>
            <a:off x="1453242" y="1196752"/>
            <a:ext cx="6237517" cy="50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Resi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2880000" cy="2252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Resim" descr="http://127.0.0.1:1818/images/75FF2.jpg"/>
          <p:cNvPicPr/>
          <p:nvPr/>
        </p:nvPicPr>
        <p:blipFill>
          <a:blip r:embed="rId3" cstate="print"/>
          <a:srcRect b="2915"/>
          <a:stretch>
            <a:fillRect/>
          </a:stretch>
        </p:blipFill>
        <p:spPr bwMode="auto">
          <a:xfrm>
            <a:off x="899592" y="3285344"/>
            <a:ext cx="2880000" cy="32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Resim" descr="http://127.0.0.1:1818/images/75FF4.jpg"/>
          <p:cNvPicPr/>
          <p:nvPr/>
        </p:nvPicPr>
        <p:blipFill>
          <a:blip r:embed="rId4" cstate="print"/>
          <a:srcRect b="2439"/>
          <a:stretch>
            <a:fillRect/>
          </a:stretch>
        </p:blipFill>
        <p:spPr bwMode="auto">
          <a:xfrm>
            <a:off x="4608416" y="908720"/>
            <a:ext cx="3708000" cy="561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Well-defined bony erosions in the carpal bones 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928802"/>
            <a:ext cx="4500594" cy="3375445"/>
          </a:xfrm>
          <a:prstGeom prst="rect">
            <a:avLst/>
          </a:prstGeom>
          <a:noFill/>
        </p:spPr>
      </p:pic>
      <p:pic>
        <p:nvPicPr>
          <p:cNvPr id="137220" name="Picture 4" descr="Marked ankylosis of most of the carpal bones in a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2"/>
            <a:ext cx="4429124" cy="3321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Autofit/>
          </a:bodyPr>
          <a:lstStyle/>
          <a:p>
            <a:r>
              <a:rPr lang="tr-TR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ACR/EULAR 2010 </a:t>
            </a:r>
            <a:r>
              <a:rPr lang="tr-TR" sz="3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romatoid</a:t>
            </a:r>
            <a:r>
              <a:rPr lang="tr-TR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artrit</a:t>
            </a:r>
            <a:r>
              <a:rPr lang="tr-TR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sınıflama kriterleri</a:t>
            </a:r>
            <a:endParaRPr lang="tr-TR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92208"/>
            <a:ext cx="8100000" cy="450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 az bir eklemde başka bir hastalıkla açıklanamayan klinik olarak kesin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sinoviti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(şişlik) olan hastalar RA tanısı için hedef popülasyonu oluşturur. </a:t>
            </a:r>
          </a:p>
          <a:p>
            <a:pPr>
              <a:lnSpc>
                <a:spcPct val="1200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A-D kategorilerinde yer alan bulguların skoru ≥6/10 ise kesin RA tanısı konulur.</a:t>
            </a:r>
          </a:p>
          <a:p>
            <a:pPr>
              <a:lnSpc>
                <a:spcPts val="8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tr-T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Tanımlamalar</a:t>
            </a:r>
          </a:p>
          <a:p>
            <a:pPr>
              <a:lnSpc>
                <a:spcPct val="120000"/>
              </a:lnSpc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Büyük eklem: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Omuz, dirsek, kalça, diz, ayak bileği</a:t>
            </a:r>
          </a:p>
          <a:p>
            <a:pPr>
              <a:lnSpc>
                <a:spcPct val="120000"/>
              </a:lnSpc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Küçük eklem: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MKF, PİF, 2-5.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MTF’ler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ayak başparmağı İF, el bileği</a:t>
            </a:r>
          </a:p>
          <a:p>
            <a:pPr>
              <a:lnSpc>
                <a:spcPct val="120000"/>
              </a:lnSpc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Düşük pozitif: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Normalin üst sınırının 3 katından az artış</a:t>
            </a:r>
          </a:p>
          <a:p>
            <a:pPr>
              <a:lnSpc>
                <a:spcPct val="120000"/>
              </a:lnSpc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Yüksek pozitif: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Normalin üst sınırının 3 katından fazla artış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571472" y="571480"/>
          <a:ext cx="7848000" cy="5379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48000"/>
                <a:gridCol w="6120000"/>
                <a:gridCol w="1080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r-TR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90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KRİTERLER</a:t>
                      </a:r>
                      <a:endParaRPr lang="tr-TR" sz="1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9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PUAN</a:t>
                      </a:r>
                      <a:endParaRPr lang="tr-TR" sz="1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</a:t>
                      </a:r>
                      <a:endParaRPr lang="tr-TR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tr-TR" sz="19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Eklem tutulumu</a:t>
                      </a:r>
                    </a:p>
                    <a:p>
                      <a:r>
                        <a:rPr lang="tr-TR" sz="19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 büyük eklem</a:t>
                      </a:r>
                    </a:p>
                    <a:p>
                      <a:r>
                        <a:rPr lang="tr-TR" sz="19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2-10 büyük eklem</a:t>
                      </a:r>
                    </a:p>
                    <a:p>
                      <a:r>
                        <a:rPr lang="tr-TR" sz="19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1-3 küçük eklem</a:t>
                      </a:r>
                      <a:r>
                        <a:rPr lang="tr-TR" sz="1900" baseline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(büyük eklem tutulumu ile veya değil)</a:t>
                      </a:r>
                    </a:p>
                    <a:p>
                      <a:r>
                        <a:rPr lang="tr-TR" sz="1900" baseline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4-10 küçük eklem (büyük eklem tutulumu ile veya değil)</a:t>
                      </a:r>
                    </a:p>
                    <a:p>
                      <a:r>
                        <a:rPr lang="tr-TR" sz="1900" baseline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&gt;10 eklem (en az 1 küçük eklem)</a:t>
                      </a:r>
                      <a:endParaRPr lang="tr-TR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tr-TR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0</a:t>
                      </a:r>
                    </a:p>
                    <a:p>
                      <a:pPr algn="ctr"/>
                      <a:r>
                        <a:rPr lang="tr-TR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</a:p>
                    <a:p>
                      <a:pPr algn="ctr"/>
                      <a:r>
                        <a:rPr lang="tr-TR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</a:t>
                      </a:r>
                    </a:p>
                    <a:p>
                      <a:pPr algn="ctr"/>
                      <a:r>
                        <a:rPr lang="tr-TR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3</a:t>
                      </a:r>
                    </a:p>
                    <a:p>
                      <a:pPr algn="ctr"/>
                      <a:r>
                        <a:rPr lang="tr-TR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5</a:t>
                      </a:r>
                      <a:endParaRPr lang="tr-TR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B</a:t>
                      </a:r>
                      <a:endParaRPr lang="tr-TR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tr-TR" sz="19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Seroloji (sınıflama için en az 1 test gereklidir)</a:t>
                      </a:r>
                    </a:p>
                    <a:p>
                      <a:r>
                        <a:rPr lang="tr-TR" sz="19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Negatif RF ve negatif ACPA</a:t>
                      </a:r>
                    </a:p>
                    <a:p>
                      <a:r>
                        <a:rPr lang="tr-TR" sz="19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Düşük pozitif RF veya düşük pozitif ACPA</a:t>
                      </a:r>
                    </a:p>
                    <a:p>
                      <a:r>
                        <a:rPr lang="tr-TR" sz="19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Yüksek</a:t>
                      </a:r>
                      <a:r>
                        <a:rPr lang="tr-TR" sz="1900" baseline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pozitif RF veya yüksek pozitif ACPA</a:t>
                      </a:r>
                      <a:endParaRPr lang="tr-TR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tr-TR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0</a:t>
                      </a:r>
                    </a:p>
                    <a:p>
                      <a:pPr algn="ctr"/>
                      <a:r>
                        <a:rPr lang="tr-TR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</a:t>
                      </a:r>
                    </a:p>
                    <a:p>
                      <a:pPr algn="ctr"/>
                      <a:r>
                        <a:rPr lang="tr-TR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3</a:t>
                      </a:r>
                      <a:endParaRPr lang="tr-TR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</a:t>
                      </a:r>
                      <a:endParaRPr lang="tr-TR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tr-TR" sz="19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Akut faz reaktanları (sınıflama için en az 1 test gereklidir)</a:t>
                      </a:r>
                    </a:p>
                    <a:p>
                      <a:r>
                        <a:rPr lang="tr-TR" sz="19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Normal CRP ve normal ESH</a:t>
                      </a:r>
                    </a:p>
                    <a:p>
                      <a:r>
                        <a:rPr lang="tr-TR" sz="19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Anormal CRP veya anormal ESH</a:t>
                      </a:r>
                      <a:endParaRPr lang="tr-TR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tr-TR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0</a:t>
                      </a:r>
                    </a:p>
                    <a:p>
                      <a:pPr algn="ctr"/>
                      <a:r>
                        <a:rPr lang="tr-TR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  <a:endParaRPr lang="tr-TR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</a:t>
                      </a:r>
                      <a:endParaRPr lang="tr-TR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tr-TR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Semptom süresi</a:t>
                      </a:r>
                    </a:p>
                    <a:p>
                      <a:r>
                        <a:rPr lang="tr-TR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&lt;6 hafta</a:t>
                      </a:r>
                    </a:p>
                    <a:p>
                      <a:r>
                        <a:rPr lang="tr-TR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≥6 hafta</a:t>
                      </a:r>
                      <a:endParaRPr lang="tr-TR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algn="ctr"/>
                      <a:r>
                        <a:rPr lang="tr-TR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0</a:t>
                      </a:r>
                    </a:p>
                    <a:p>
                      <a:pPr algn="ctr"/>
                      <a:r>
                        <a:rPr lang="tr-TR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  <a:endParaRPr lang="tr-TR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638676" y="6444044"/>
            <a:ext cx="371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+mj-lt"/>
              </a:rPr>
              <a:t>ACPA: </a:t>
            </a:r>
            <a:r>
              <a:rPr lang="tr-TR" dirty="0" smtClean="0">
                <a:latin typeface="+mj-lt"/>
              </a:rPr>
              <a:t>Anti-</a:t>
            </a:r>
            <a:r>
              <a:rPr lang="tr-TR" dirty="0" err="1" smtClean="0">
                <a:latin typeface="+mj-lt"/>
              </a:rPr>
              <a:t>sitrülinize</a:t>
            </a:r>
            <a:r>
              <a:rPr lang="tr-TR" dirty="0" smtClean="0">
                <a:latin typeface="+mj-lt"/>
              </a:rPr>
              <a:t> protein antikoru</a:t>
            </a:r>
            <a:endParaRPr lang="tr-TR" dirty="0">
              <a:latin typeface="+mj-lt"/>
            </a:endParaRPr>
          </a:p>
        </p:txBody>
      </p:sp>
      <p:sp>
        <p:nvSpPr>
          <p:cNvPr id="6" name="5 Dikdörtgen"/>
          <p:cNvSpPr/>
          <p:nvPr/>
        </p:nvSpPr>
        <p:spPr>
          <a:xfrm rot="10800000" flipV="1">
            <a:off x="571472" y="6042602"/>
            <a:ext cx="792961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A-D kategorilerinde yer alan bulguların skoru ≥6/10 ise kesin RA tanısı konulur.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Tedavi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Tedavinin amacı ağrının azaltılması, eklemlerde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işlev kaybının önlenmesi ve çalışabilme kapasitesinin devam ettirilmesidir. </a:t>
            </a:r>
          </a:p>
          <a:p>
            <a:pPr>
              <a:lnSpc>
                <a:spcPts val="12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Normal eklem yapı ve işlevini korumanın tek yolu geri dönüşümsüz hasar oluşmadan hastalığın kontrol altına alınmasıdır.</a:t>
            </a:r>
          </a:p>
          <a:p>
            <a:pPr>
              <a:lnSpc>
                <a:spcPts val="12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Erken evrede hastalığın seyrini değiştiren ilaç (DMARD) kullanılması hastalığın seyrini etkili bir şekilde yavaşlatır.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Nonsteroid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anti-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inflamatuvar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ilaçlar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NSAİİ’lar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eklem ağrısı ile şişliğini azaltır ve eklem işlevini düzeltirler, ancak hastalık süreci üzerine etkileri yoktur.</a:t>
            </a:r>
          </a:p>
          <a:p>
            <a:pPr>
              <a:lnSpc>
                <a:spcPts val="3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Temel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terapödik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etkileri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siklooksijenaz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enzimini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inhibe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ederek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prostoglandin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sentezini baskılamalarıdır.</a:t>
            </a:r>
          </a:p>
          <a:p>
            <a:pPr>
              <a:lnSpc>
                <a:spcPts val="3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Siklooksijenazın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siklooksijenaz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-1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cox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-1)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siklooksijenaz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-2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cox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-2) olmak üzere 2 formu vardır.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NSAİİ’ların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etkilerinin başlıca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cox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-2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inhibisyonuna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bağlı olduğu,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cox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-1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inhibisyonunun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bu ilaçların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gastrointestinal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toksisitesinden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sorumlu olduğu bilinmektedir.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Genetik faktörler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532000" cy="464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artritli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hastaların birinci derece akrabalarında hastalık gelişme riski 1.5 kat artmıştır.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 yumurta ikizlerinde birlikte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görülme sıklığı  % 15, çift yumurta ikizlerinde ise % 5’dir.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için en güçlü genetik risk MHC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allelleri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taşınmaktadır. HLA-DR1 ve DR4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allellerinin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varlığı ile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prevalansı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artar.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HLA-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DR’nin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beta zincirinin üçüncü yüksek derecede değişken bölgesindeki 70-74. aminoasitlerin diziliminin QKRAA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(DRB1 0401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allelinde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r>
              <a:rPr lang="tr-TR" dirty="0" smtClean="0"/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ve QRRAA (HLA-DRB1 0404, 0405, 0101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allellerinde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r>
              <a:rPr lang="tr-TR" dirty="0" smtClean="0"/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olmasına “ortak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epitop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adı verilir. Ortak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epitopun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varlığı hem hastalık gelişme riskini, hem de hastalık şiddetini artırır.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Nonsteroid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anti-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inflamatuvar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ilaçlar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4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NSAİİ’ların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kullanımını kısıtlayan en önemli yan etkileri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gastrointestinal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böbrek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toksisiteleridir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ts val="24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Gastrointestinal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bozukluk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gastrik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mukozaya direkt hasar veya mide koruyucu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prostoglandinlerin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yapımının azalmasından kaynaklanır. Birlikte proton pompa inhibitörü kullanılması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peptik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ülser riskini azaltır.</a:t>
            </a:r>
          </a:p>
          <a:p>
            <a:pPr>
              <a:lnSpc>
                <a:spcPts val="24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Önceden böbrek hastalığı olan veya efektif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renal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kan akımı azalmış hastalar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NSAİİ’ların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glomerül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perfüzyon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üzerine etkileri yönünden risk altındadırlar. Bu nedenle,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kreatinin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potasyum düzeyleri dikkatle izlenmelidir.</a:t>
            </a:r>
          </a:p>
          <a:p>
            <a:pPr>
              <a:lnSpc>
                <a:spcPts val="24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Selektif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cox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-2 inhibitörlerinin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selektif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olmayanlarla karşılaştırıldığında temel yararları ciddi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gastrointestinal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yan etki riskini azaltmalarıdır.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Cox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-2 inhibitörü olan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rofecoxib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kardiyovasküler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olumsuz etkileri nedeniyle piyasadan çekilmiştir.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Celecoxib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meloxicam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halen kullanımda olan iki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cox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-2 inhibitörüdür.</a:t>
            </a:r>
            <a:endParaRPr lang="tr-T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Kortikosteroidler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7920000" cy="442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Kortikosteroidler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inflamasyonu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hızlı ve etkili biçimde baskılayarak eklem ağrısı ve şişliğini düzeltirler.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 başına kullanılmaları önerilmez.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Steroid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tedavisi genellikle önemli oranda işlevsel kaybı olan ve aktif hastalığı bulunan hastalarda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DMARD’ların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 edici etkileri tam olarak ortaya çıkana kadar olan dönemde kullanılır.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Adrenal baskılanmayı en aza indirmek için genellikle         5-10 mg/gün dozlarında kullanılırlar.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Bazen aşırı aktif eklem için eklem içi enjeksiyonlar yapılabilir.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Hastalığın seyrini değiştiren ilaçlar (Sentetik 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DMARD’lar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40392" y="2313256"/>
            <a:ext cx="7560000" cy="34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DMARD’ların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analjezik etkileri yoktur ve klinik etkilerinin ortaya çıkması için haftalar veya aylar geçebilir.</a:t>
            </a:r>
          </a:p>
          <a:p>
            <a:pPr>
              <a:lnSpc>
                <a:spcPts val="1800"/>
              </a:lnSpc>
              <a:buNone/>
            </a:pP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Hastalık sürecini hafifletir, eklem erozyonlarının ilerlemesini ve sakatlık gelişimini yavaşlatırlar.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malaryal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ilaçlar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1288"/>
            <a:ext cx="8229600" cy="396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Klorokin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hidroksiklorokin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gibi anti-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malaryal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ilaçlar erken hafif şiddetli hastalıkta sık olarak kullanılmaktadır. Ayrıca, başka bir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DMARD’a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 olarak da verilebilmektedir. </a:t>
            </a:r>
          </a:p>
          <a:p>
            <a:pPr>
              <a:lnSpc>
                <a:spcPts val="16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tedavisinde kullanılan dozlarda (200-400 mg/gün) oküler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toksisite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çok nadirdir. Tedavi başlamadan önce oftalmolojik muayene yapılması ve sonrasında 6 ayda bir muayenenin tekrarlanması önerilir. 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Metotreksat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6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3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Oldukça iyi etkinlik ve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toksisite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profili nedeniyle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artritte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sık kullanılan altın standart tedavi ajanıdır.</a:t>
            </a:r>
          </a:p>
          <a:p>
            <a:pPr>
              <a:lnSpc>
                <a:spcPts val="23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Başlangıç dozu haftada 7.5-15 mg arasında değişir ve 25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mg’a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kadar artırılabilir.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Metotreksat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subkutan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enjeksiyon şeklinde de uygulanabilir, böylece oral alım sırasında görülen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gastrointestinal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yan etkileri azaltılabilir ve emilim sorunu olan hastalarda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biyoyararlanımı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artar.</a:t>
            </a:r>
          </a:p>
          <a:p>
            <a:pPr>
              <a:lnSpc>
                <a:spcPts val="23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Mukozit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kemik iliği baskılanması,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hepatosellüler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hasar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metotreksat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kullanımı ile ilişkili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toksisitelerdir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Bulantı ve kusma sık görülen diğer yan etkileridir.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Gastrointestinal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yan etkiler eş zamanlı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folik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asit kullanımı ile engellenebilir veya oral alım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parenterale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değiştirilebilir.</a:t>
            </a:r>
          </a:p>
          <a:p>
            <a:pPr>
              <a:lnSpc>
                <a:spcPts val="23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Önceden karaciğer hastalığı olanlarda, alkol alanlarda, böbrek yetmezliği bulunan veya diyalize giren hastalarda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metotreksat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kullanımından kaçınılmalıdır.</a:t>
            </a:r>
          </a:p>
          <a:p>
            <a:pPr>
              <a:lnSpc>
                <a:spcPts val="23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Metotreksatın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teratojenik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potansiyeli olduğu için gebe kalmadan en az 3 ay önce ilacın kesilmesi gerekir.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Sülfasalazin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Salisilat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sülfapiridin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molekülünün kombinasyonudur.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Sıklıkla diğer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DMARD’larla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kombine olarak kullanılmaktadır. Başlama dozu genellikle 500-1000 mg/gün’dür ve 4-6 haftalık sürede doz yavaşça 2-3 gr/gün’e yükseltilir. 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Gastrointestinal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semptomlar en sık yan etkileridir ve doz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azaltımı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bu sorun çözümlenebilir.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Aplastik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anemi,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agranülositoz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hemolitik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anemiye neden olabilir. Tam kan sayımının düzenli olarak izlenmesi önerilir.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Sülfa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allerjisi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olan hastalarda ilaçtan kaçınılmalıdır. Cilt reaksiyonları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hipersensitivite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şiddetli olabilir.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Leflunomid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Leflunomidin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metaboliti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pirimidin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sentezini gerçekleştiren enzimi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inhibe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ederek lenfosit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proliferasyonunu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önemli oranda baskılar. Hastalığın yavaşlatılmasında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metotreksata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benzer etkilere sahiptir.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Başlangıçta 2-3 gün süreyle 100 mg/gün yükleme dozu uygulaması yapılabilir, sonrasında 10-20 mg/gün idame dozuyla devam edilir.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İlacın yan etkileri arasında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alopesi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deri döküntüsü,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stomatit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diyare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karaciğer enzimlerinde yükselme bulunur. 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Leflunamid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teratojeniktir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Tamamen elimine olması ilaç kesildikten sonra 2 yılı bulabilir ve bu süre içerisinde gebe kalınmamalıdır.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Kolestiraminin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10-11 gün süreyle 8 gr/gün dozunda verilmesi ile ilacın vücuttan atılması hızlandırılabilir. Tam arınma için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metabolit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düzeyinin kontrol edilmesi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kolestiraminin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yeniden verilmesi gerekebilir.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Biyolojik ajanlar: TNF antagonistleri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4408" y="1992208"/>
            <a:ext cx="7740000" cy="43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TNF’yi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nötralize etmek için üçü eski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etanersept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infliksimab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adalimumab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ve ikisi yeni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golimumab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sertolizumab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pegol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biyolojik yanıt düzenleyici ilaç geliştirilmiş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artritli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hastalarda kullanımı onaylanmıştır.</a:t>
            </a:r>
          </a:p>
          <a:p>
            <a:pPr>
              <a:lnSpc>
                <a:spcPts val="8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Etanersept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infliksimab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adalimumab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TNF’yi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hücre zarındaki reseptörüne ulaşmadan önce bağlayarak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inflamasyonu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inhibe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ederler. Ayrıca,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infliksimab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adalimumab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hücre yüzeyindeki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TNF’yi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bağlarlar.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rigin-ars.els-cdn.com/content/image/1-s2.0-S1521694211000799-g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351781" cy="2456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Safety of biologic therapy in rheumatoid arthrit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8360" y="1500174"/>
            <a:ext cx="4162040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Metin kutusu"/>
          <p:cNvSpPr txBox="1"/>
          <p:nvPr/>
        </p:nvSpPr>
        <p:spPr>
          <a:xfrm>
            <a:off x="1142976" y="642918"/>
            <a:ext cx="6255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Biyolojik ajanlar etki mekanizmaları</a:t>
            </a:r>
            <a:endParaRPr lang="tr-TR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6" name="Picture 6" descr="http://img.medscape.com/article/751/035/751035-fi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14818"/>
            <a:ext cx="349003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58204" cy="1192208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Biyolojik ajanlar: TNF antagonistleri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643050"/>
            <a:ext cx="8352000" cy="4857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Etanersept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İnsan çözünür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rekombinan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TNF (p75+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Fc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-IgG1) reseptör füzyon proteinidir.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İnfliksimab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adalimumabın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aksine TNF eksprese eden hücrelerde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lizis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yapmaz. Erişkinler için onaylanan doz haftada 2 kez 25 mg veya haftada bir 50 mg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subkutan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uygulamadır.</a:t>
            </a:r>
          </a:p>
          <a:p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İnfliksimab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TNF’ye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karşı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kimerik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monoklonal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antikordur. Önerilen doz 0, 2 ve 6. haftalarda ve daha sonra 8 haftada bir 3 mg/kg iv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infüzyondur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Tedaviye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metotreksat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eklenmesiyle anti-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kimerik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antikor sıklığı belirgin olarak azalır.</a:t>
            </a:r>
          </a:p>
          <a:p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Adalimumab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TNF-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’ya karşı tamamen insan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IgG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monoklonal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 antikorudur ve 2 haftada bir 40 mg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subkutan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 enjeksiyon şeklinde uygulanır. Doz haftada bir 40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mg’a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 kadar yükseltilebilir.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HLA-DR Ortak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epitop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yapı 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14488"/>
            <a:ext cx="8258204" cy="4857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lvl="0"/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HLA-DR ortak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epitopun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varlığı hem hastalık gelişme riskini, hem de hastalık şiddetini artırır. Hem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mikrobiyal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patojenler hem de self antijenlerden kaynaklanan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artritojenik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peptidlerin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varlığı,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Timusta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otoreaktif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 hücrelerin seleksiyonu, regülatör T hücre fonksiyonlarının baskılanması,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mikrobial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patojenlerle ortak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epitop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arasında moleküler benzerliğe bağlı olarak T hücrelerin hedefinin değişmesinin hastalık gelişiminde rol oynadığı düşünülmektedir. Ortak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epitop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yapıya sahip DR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allelleri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sitrülinize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peptidlerin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 hücrelerine sunumuna neden olarak aktive T hücrelerden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sitokin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sentezine, B hücre farklılaşması ve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proliferasyonuna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aktif B hücrelerinden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otoantikor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sentezine ve bunun sonucunda ACPA pozitif RA gelişimine yol açar.</a:t>
            </a:r>
          </a:p>
          <a:p>
            <a:pPr>
              <a:lnSpc>
                <a:spcPts val="18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-285776"/>
            <a:ext cx="8229600" cy="857256"/>
          </a:xfrm>
        </p:spPr>
        <p:txBody>
          <a:bodyPr>
            <a:norm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TNF inhibitörlerinin özellikleri</a:t>
            </a:r>
            <a:endParaRPr lang="tr-T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321" name="Group 57"/>
          <p:cNvGraphicFramePr>
            <a:graphicFrameLocks noGrp="1"/>
          </p:cNvGraphicFramePr>
          <p:nvPr>
            <p:ph idx="1"/>
          </p:nvPr>
        </p:nvGraphicFramePr>
        <p:xfrm>
          <a:off x="542953" y="600179"/>
          <a:ext cx="8029575" cy="6186407"/>
        </p:xfrm>
        <a:graphic>
          <a:graphicData uri="http://schemas.openxmlformats.org/drawingml/2006/table">
            <a:tbl>
              <a:tblPr/>
              <a:tblGrid>
                <a:gridCol w="2520950"/>
                <a:gridCol w="1835150"/>
                <a:gridCol w="1836737"/>
                <a:gridCol w="1836738"/>
              </a:tblGrid>
              <a:tr h="354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Etanercept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Infliximab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Adalimumab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Sınıf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Solubl TNF reseptör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TNF-</a:t>
                      </a: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sym typeface="Symbol" pitchFamily="18" charset="2"/>
                        </a:rPr>
                        <a:t> </a:t>
                      </a:r>
                      <a:r>
                        <a:rPr kumimoji="0" lang="tr-T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sym typeface="Symbol" pitchFamily="18" charset="2"/>
                        </a:rPr>
                        <a:t>mAb</a:t>
                      </a:r>
                      <a:endParaRPr kumimoji="0" lang="tr-T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TNF-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sym typeface="Symbol" pitchFamily="18" charset="2"/>
                        </a:rPr>
                        <a:t> mAb</a:t>
                      </a:r>
                      <a:endParaRPr kumimoji="0" lang="tr-T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572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Yapısı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Rekombinan füzyon protein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Kimerik</a:t>
                      </a: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 </a:t>
                      </a:r>
                      <a:r>
                        <a:rPr kumimoji="0" lang="tr-T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mAb</a:t>
                      </a:r>
                      <a:endParaRPr kumimoji="0" lang="tr-T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İnsan mAb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Solubl TNF-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sym typeface="Symbol" pitchFamily="18" charset="2"/>
                        </a:rPr>
                        <a:t>’yı nötralize etme</a:t>
                      </a:r>
                      <a:endParaRPr kumimoji="0" lang="tr-T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Evet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Evet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Evet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572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Membrana bağlı TNF-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  <a:sym typeface="Symbol" pitchFamily="18" charset="2"/>
                        </a:rPr>
                        <a:t>’yı nötralize etme</a:t>
                      </a:r>
                      <a:endParaRPr kumimoji="0" lang="tr-T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Hayır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Evet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Evet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TNF-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  <a:sym typeface="Symbol" pitchFamily="18" charset="2"/>
                        </a:rPr>
                        <a:t> (LT)</a:t>
                      </a:r>
                      <a:endParaRPr kumimoji="0" lang="tr-T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Evet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Hayır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Hayır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43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Hücre lizisi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Hayır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Evet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Evet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İnsan orijini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Tamamen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Kısmen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Tamamen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43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Yarılanma ömrü (gün)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4.8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9.5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12-14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Nötralizan antikor oluşumu (%)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&lt;5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13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&lt;1-12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43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MTX’la kullanım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Tercihan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Gerekli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itchFamily="34" charset="0"/>
                        </a:rPr>
                        <a:t>Tercihan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Doz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25 mg SC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h</a:t>
                      </a: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aftada 2 defa ,50 mg </a:t>
                      </a:r>
                      <a:r>
                        <a:rPr kumimoji="0" lang="tr-T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schaftada</a:t>
                      </a: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 bir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3-10 mg/kg IV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4-8 haftada bir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40 mg SC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2 haftada bir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450842"/>
            <a:ext cx="8258204" cy="147796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Biyolojik ajanlar: TNF antagonistleri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928802"/>
            <a:ext cx="8572560" cy="424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Golimumab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TNF-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’ya karşı tamamen insan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IgG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monoklonal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 antikorudur ve ayda bir 50 mg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subkutan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 enjeksiyon şeklinde uygulanır.</a:t>
            </a:r>
          </a:p>
          <a:p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Certolizumab</a:t>
            </a:r>
            <a:r>
              <a:rPr lang="tr-TR" sz="2400" b="1" dirty="0" smtClean="0">
                <a:latin typeface="+mj-lt"/>
                <a:sym typeface="Symbol"/>
              </a:rPr>
              <a:t> </a:t>
            </a:r>
            <a:r>
              <a:rPr lang="tr-TR" sz="2400" b="1" dirty="0" err="1" smtClean="0">
                <a:latin typeface="+mj-lt"/>
                <a:sym typeface="Symbol"/>
              </a:rPr>
              <a:t>pegol</a:t>
            </a:r>
            <a:r>
              <a:rPr lang="tr-TR" sz="2400" b="1" dirty="0" smtClean="0">
                <a:latin typeface="+mj-lt"/>
                <a:sym typeface="Symbol"/>
              </a:rPr>
              <a:t>: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İnsan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monoklonal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 antikoru,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Fab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 bölgesine polietilen glikol eklenmesi ile oluşturulan bir bileşiktir. Önerilen doz 0, 2 ve 4. haftalarda 400 mg ve daha sonra 4 haftada bir 200 mg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subkutan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enjeksiyon şeklinde uygulanır. </a:t>
            </a: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Symbol"/>
            </a:endParaRPr>
          </a:p>
          <a:p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Etanersept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,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infliksimab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,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adalimumab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,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golimumab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 ve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sertolizumab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 özellikle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metotreksat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 olmak üzere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DMARD’lar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 ile kombine edilerek kullanılan oldukça etkili ajanlardır.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Anti-TNF ilaçların yan etkileri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700"/>
              </a:lnSpc>
            </a:pP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Enjeksiyon/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infüzyon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yeri reaksiyonları, enfeksiyonlar,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otoimmün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 (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otoantikor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pozitifliği ve ilaca bağlı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lupusa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benzer tablo),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malignite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konjestif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kalp yetmezliği ve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demiyelizan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hastalık yan etkiler arasında sayılabilir.</a:t>
            </a:r>
          </a:p>
          <a:p>
            <a:pPr>
              <a:lnSpc>
                <a:spcPts val="2700"/>
              </a:lnSpc>
            </a:pP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TNF’nin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granülom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oluşma aşamasındaki merkezi rolünden dolayı sıklığı artan ciddi enfeksiyonların başında tüberküloz gelmektedir. Az gelişmiş ve gelişmekte olan ülkelerde bu sorun daha ciddidir. Hastada tüberkülin deri testi 5 mm ve üzerinde ise veya akciğer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grafisinde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geçirilmiş tüberküloz bulguları varsa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latent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tüberküloz enfeksiyonu olarak değerlendirilmeli ve anti-TNF tedavi başlanmadan önce 4 hafta süreyle tüberküloz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profilaksisi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verilmelidir. En sık verilen ilaç 300 mg/gün dozunda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izoniaziddir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Bu tedaviye 9 ay süreyle devam edilmesi önerilmektedir.</a:t>
            </a:r>
            <a:endParaRPr lang="tr-T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Rituksimab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9320"/>
            <a:ext cx="8229600" cy="43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Rituksimab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Mabthera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B hücre yüzey antijeni olan CD20’ye karşı geliştirilmiş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kimerik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(insan/fare)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monoklonal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antikordur.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Anti-TNF tedaviye dirençli veya bu ajanların kullanımının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kontrendike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olduğu hastaların tedavisi için FDA onayı almıştır.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İki hafta arayla 500 mg ve 1000 mg dozlarında iki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infüzyon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şeklinde uygulanır ve 6 ayda bir tedavi tekrarlanır.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Metotreksat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kombine edilerek kullanılır.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Rituksimab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tedavi B hücrelerinde uzun süreli azalmaya neden olmakta, ancak serum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IgG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düzeyleri genellikle etkilenmemektedir.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structure of MabThera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786214" cy="2198827"/>
          </a:xfrm>
          <a:prstGeom prst="rect">
            <a:avLst/>
          </a:prstGeom>
          <a:noFill/>
        </p:spPr>
      </p:pic>
      <p:pic>
        <p:nvPicPr>
          <p:cNvPr id="15364" name="Picture 4" descr="Autoantibody production by B cel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3143272" cy="3575950"/>
          </a:xfrm>
          <a:prstGeom prst="rect">
            <a:avLst/>
          </a:prstGeom>
          <a:noFill/>
        </p:spPr>
      </p:pic>
      <p:pic>
        <p:nvPicPr>
          <p:cNvPr id="15366" name="Picture 6" descr="Cytokine production by B cel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928934"/>
            <a:ext cx="2786082" cy="3169592"/>
          </a:xfrm>
          <a:prstGeom prst="rect">
            <a:avLst/>
          </a:prstGeom>
          <a:noFill/>
        </p:spPr>
      </p:pic>
      <p:pic>
        <p:nvPicPr>
          <p:cNvPr id="15368" name="Picture 8" descr="Expression of CD20 on the B cell line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071942"/>
            <a:ext cx="5143536" cy="2475927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2500298" y="142852"/>
            <a:ext cx="35719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err="1" smtClean="0"/>
              <a:t>Mabthera</a:t>
            </a:r>
            <a:r>
              <a:rPr lang="tr-TR" b="1" dirty="0" smtClean="0"/>
              <a:t> etki mekanizması</a:t>
            </a:r>
            <a:endParaRPr lang="tr-TR" b="1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71472" y="1207710"/>
            <a:ext cx="7812000" cy="543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DMARD Sonrası </a:t>
            </a:r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Ritüksimab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Kullanımı</a:t>
            </a:r>
          </a:p>
          <a:p>
            <a:pPr>
              <a:buFont typeface="Wingdings" pitchFamily="2" charset="2"/>
              <a:buChar char="§"/>
            </a:pPr>
            <a:r>
              <a:rPr lang="tr-TR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Çoğu ülkede TNF inhibitörü sonrası kullanımı onaylı</a:t>
            </a:r>
          </a:p>
          <a:p>
            <a:pPr>
              <a:buFont typeface="Wingdings" pitchFamily="2" charset="2"/>
              <a:buChar char="§"/>
            </a:pPr>
            <a:r>
              <a:rPr lang="tr-TR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DMARD naif ve DMARD dirençli hastalarda yeterli çalışması var (IMAGE, DANCER)</a:t>
            </a:r>
          </a:p>
          <a:p>
            <a:pPr>
              <a:buFont typeface="Wingdings" pitchFamily="2" charset="2"/>
              <a:buChar char="§"/>
            </a:pPr>
            <a:r>
              <a:rPr lang="tr-TR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Belirli koşullarda:</a:t>
            </a:r>
          </a:p>
          <a:p>
            <a:pPr lvl="1">
              <a:buFont typeface="Wingdings" pitchFamily="2" charset="2"/>
              <a:buChar char="§"/>
            </a:pPr>
            <a:r>
              <a:rPr lang="tr-TR" sz="2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Lenfoma</a:t>
            </a:r>
            <a:r>
              <a:rPr lang="tr-TR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öyküsü</a:t>
            </a:r>
          </a:p>
          <a:p>
            <a:pPr lvl="1">
              <a:buFont typeface="Wingdings" pitchFamily="2" charset="2"/>
              <a:buChar char="§"/>
            </a:pPr>
            <a:r>
              <a:rPr lang="tr-TR" sz="2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Demyelinizan</a:t>
            </a:r>
            <a:r>
              <a:rPr lang="tr-TR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öyküsü</a:t>
            </a:r>
          </a:p>
          <a:p>
            <a:pPr lvl="1">
              <a:buFont typeface="Wingdings" pitchFamily="2" charset="2"/>
              <a:buChar char="§"/>
            </a:pPr>
            <a:r>
              <a:rPr lang="tr-TR" sz="2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Latent</a:t>
            </a:r>
            <a:r>
              <a:rPr lang="tr-TR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Tbc</a:t>
            </a:r>
            <a:r>
              <a:rPr lang="tr-TR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kemoproflaksi</a:t>
            </a:r>
            <a:r>
              <a:rPr lang="tr-TR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kontrendikasyonu</a:t>
            </a:r>
            <a:endParaRPr lang="tr-TR" sz="2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tr-TR" sz="2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Tbc</a:t>
            </a:r>
            <a:r>
              <a:rPr lang="tr-TR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endemik bölge</a:t>
            </a:r>
          </a:p>
          <a:p>
            <a:pPr lvl="1">
              <a:buFont typeface="Wingdings" pitchFamily="2" charset="2"/>
              <a:buChar char="§"/>
            </a:pPr>
            <a:r>
              <a:rPr lang="tr-TR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Yakın zamanda </a:t>
            </a:r>
            <a:r>
              <a:rPr lang="tr-TR" sz="2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malignite</a:t>
            </a:r>
            <a:endParaRPr lang="tr-TR" sz="2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Abatasept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Abatasept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Orencia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sitotoksik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 lenfosit antijen 4’ün (CTLA4) hücre dışında kalan bölgesi ve insan IgG1’in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Fc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parçasıyla birleştirilmiş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rekombinant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proteindir ve bu yapı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kostimulator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yolu (CD28:CD80/86) bloke ederek T hücrelerin aktive olmasını engeller.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 başına veya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metotreksat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kombine uygulandığında anti-TNF tedavi ile düzelmeyen hastalar da dahil aktif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tedavisinde etkili olduğu gösterilmiştir.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Abatasept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0 ve 15. günlerde ve daha sonra ayda bir iv yolla 10 mg/kg dozunda uygulanır.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medscape.com/slide/migrated/editorial/cmecircle/2006/6442/images/kavanaugh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286118" cy="2460938"/>
          </a:xfrm>
          <a:prstGeom prst="rect">
            <a:avLst/>
          </a:prstGeom>
          <a:noFill/>
        </p:spPr>
      </p:pic>
      <p:pic>
        <p:nvPicPr>
          <p:cNvPr id="4098" name="Picture 2" descr="http://www.ispub.com/journal/the-internet-journal-of-rheumatology/volume-5-number-2/management-of-inadequate-response-to-tnf-antagonist-therapy-in-rheumatoid-arthritis-what-are-the-options.article-g02.f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286124"/>
            <a:ext cx="4462488" cy="2948712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357422" y="928670"/>
            <a:ext cx="364333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err="1" smtClean="0"/>
              <a:t>Abatacept</a:t>
            </a:r>
            <a:r>
              <a:rPr lang="tr-TR" b="1" dirty="0" smtClean="0"/>
              <a:t> etki mekanizması</a:t>
            </a:r>
            <a:endParaRPr lang="tr-TR" b="1" dirty="0"/>
          </a:p>
        </p:txBody>
      </p:sp>
      <p:sp>
        <p:nvSpPr>
          <p:cNvPr id="5" name="4 Dikdörtgen"/>
          <p:cNvSpPr/>
          <p:nvPr/>
        </p:nvSpPr>
        <p:spPr>
          <a:xfrm>
            <a:off x="5695935" y="55047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prstClr val="white"/>
                </a:solidFill>
              </a:rPr>
              <a:t>a</a:t>
            </a:r>
            <a:endParaRPr lang="tr-TR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Tokilizumab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Tokilizumab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Actemra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), IgG1 yapısında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humanize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monoklonal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antikordur ve IL-6 reseptörünün hem çözünür, hem de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membrana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bağlı kısmını bloke eder.</a:t>
            </a:r>
          </a:p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Tokilizumab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 haftada bir 4 veya 8 mg/kg dozlarında iv yolla uygulanır. </a:t>
            </a:r>
          </a:p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 başına veya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metotreksat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kombine verildiğinde anti-TNF tedavi ile düzelmeyen hastalar da dahil aktif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artritin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tedavisinde etkili olduğu gösterilmiştir.  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ctemrahcp.com/media/img/M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5610225" cy="4600576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428728" y="785794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Romatoid</a:t>
            </a:r>
            <a:r>
              <a:rPr lang="tr-T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artrit</a:t>
            </a:r>
            <a:r>
              <a:rPr lang="tr-T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tedavisinde </a:t>
            </a:r>
            <a:r>
              <a:rPr lang="tr-T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Tokiluzimab</a:t>
            </a:r>
            <a:endParaRPr lang="tr-T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 dışı genler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HLA dışı genetik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polimorfizmlerin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için risk oluşturduğu bildirilmektedir. Bu konu ile ilgili yeni genler keşfedilmiştir.</a:t>
            </a:r>
          </a:p>
          <a:p>
            <a:pPr>
              <a:lnSpc>
                <a:spcPts val="10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 genlerin en önemlisi hücre içi protein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tirozin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fosfataz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(PTPN 22) geninin fonksiyonel olarak farklı tipi olan R620W tek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nüleotid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polimorfizmidir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Bu geni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heterozigot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olarak taşıyanlarda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gelişme riski 2 kat,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homozigot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olarak taşıyanlarda ise 4 kat artmış bulunmuştur.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Anakinra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33288"/>
            <a:ext cx="8229600" cy="388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Anakinra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Kinerekt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rekombinant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insan IL-1 reseptör antagonistidir (IL-1ra). </a:t>
            </a:r>
          </a:p>
          <a:p>
            <a:pPr>
              <a:lnSpc>
                <a:spcPts val="12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Anakinra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100 mg/gün dozunda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subkutan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olarak uygulanır.</a:t>
            </a:r>
          </a:p>
          <a:p>
            <a:pPr>
              <a:lnSpc>
                <a:spcPts val="12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artritli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hastalarda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metotreksat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kombine uygulandığında hastalık aktivitesini etkin bir şekilde azalttığı gösterilmiştir.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-71462"/>
            <a:ext cx="8686800" cy="1143000"/>
          </a:xfrm>
        </p:spPr>
        <p:txBody>
          <a:bodyPr>
            <a:noAutofit/>
          </a:bodyPr>
          <a:lstStyle/>
          <a:p>
            <a:r>
              <a:rPr lang="tr-TR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Tofacitinib</a:t>
            </a:r>
            <a: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r-TR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Targeted</a:t>
            </a:r>
            <a: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sentetik DMARD</a:t>
            </a:r>
            <a:endParaRPr lang="tr-T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285720" y="4735148"/>
            <a:ext cx="8280000" cy="1980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1800" dirty="0" err="1" smtClean="0"/>
              <a:t>Tofacitinib</a:t>
            </a:r>
            <a:r>
              <a:rPr lang="en-US" sz="1800" dirty="0" smtClean="0"/>
              <a:t> (</a:t>
            </a:r>
            <a:r>
              <a:rPr lang="en-US" sz="1800" dirty="0" err="1" smtClean="0"/>
              <a:t>Xeljanz</a:t>
            </a:r>
            <a:r>
              <a:rPr lang="en-US" sz="1800" dirty="0" smtClean="0"/>
              <a:t>®</a:t>
            </a:r>
            <a:r>
              <a:rPr lang="tr-TR" sz="1800" dirty="0" smtClean="0"/>
              <a:t>)</a:t>
            </a:r>
            <a:r>
              <a:rPr lang="en-US" sz="1800" dirty="0" smtClean="0"/>
              <a:t>, </a:t>
            </a:r>
            <a:r>
              <a:rPr lang="tr-TR" sz="1800" dirty="0" smtClean="0"/>
              <a:t>yeni</a:t>
            </a:r>
            <a:r>
              <a:rPr lang="en-US" sz="1800" dirty="0" smtClean="0"/>
              <a:t> </a:t>
            </a:r>
            <a:r>
              <a:rPr lang="tr-TR" sz="1800" dirty="0" smtClean="0"/>
              <a:t>bir </a:t>
            </a:r>
            <a:r>
              <a:rPr lang="en-US" sz="1800" dirty="0" smtClean="0"/>
              <a:t>oral </a:t>
            </a:r>
            <a:r>
              <a:rPr lang="tr-TR" sz="1800" dirty="0" err="1" smtClean="0"/>
              <a:t>targeted</a:t>
            </a:r>
            <a:r>
              <a:rPr lang="tr-TR" sz="1800" dirty="0" smtClean="0"/>
              <a:t> sentetik </a:t>
            </a:r>
            <a:r>
              <a:rPr lang="en-US" sz="1800" dirty="0" smtClean="0"/>
              <a:t>DMARD</a:t>
            </a:r>
            <a:r>
              <a:rPr lang="tr-TR" sz="1800" dirty="0" smtClean="0"/>
              <a:t>’tır. </a:t>
            </a:r>
            <a:r>
              <a:rPr lang="en-US" sz="1800" dirty="0" smtClean="0"/>
              <a:t> </a:t>
            </a:r>
            <a:r>
              <a:rPr lang="tr-TR" sz="1800" dirty="0" err="1" smtClean="0"/>
              <a:t>Romatoid</a:t>
            </a:r>
            <a:r>
              <a:rPr lang="tr-TR" sz="1800" dirty="0" smtClean="0"/>
              <a:t> </a:t>
            </a:r>
            <a:r>
              <a:rPr lang="tr-TR" sz="1800" dirty="0" err="1" smtClean="0"/>
              <a:t>artrit</a:t>
            </a:r>
            <a:r>
              <a:rPr lang="tr-TR" sz="1800" dirty="0" smtClean="0"/>
              <a:t> tedavisinde biyolojik ajanlara alternatif olarak </a:t>
            </a:r>
            <a:r>
              <a:rPr lang="en-US" sz="1800" dirty="0" smtClean="0"/>
              <a:t>U.S. Food and Drug Administration (FDA) </a:t>
            </a:r>
            <a:r>
              <a:rPr lang="tr-TR" sz="1800" dirty="0" smtClean="0"/>
              <a:t>tarafından </a:t>
            </a:r>
            <a:r>
              <a:rPr lang="en-US" sz="1800" dirty="0" smtClean="0"/>
              <a:t> </a:t>
            </a:r>
            <a:r>
              <a:rPr lang="tr-TR" sz="1800" dirty="0" smtClean="0"/>
              <a:t>Kasım</a:t>
            </a:r>
            <a:r>
              <a:rPr lang="en-US" sz="1800" dirty="0" smtClean="0"/>
              <a:t> 201</a:t>
            </a:r>
            <a:r>
              <a:rPr lang="tr-TR" sz="1800" dirty="0" smtClean="0"/>
              <a:t>2’de onay almıştır</a:t>
            </a:r>
            <a:r>
              <a:rPr lang="en-US" sz="1800" dirty="0" smtClean="0"/>
              <a:t>. </a:t>
            </a:r>
            <a:r>
              <a:rPr lang="tr-TR" sz="1800" dirty="0" smtClean="0"/>
              <a:t> Esas olarak </a:t>
            </a:r>
            <a:r>
              <a:rPr lang="en-US" sz="1800" dirty="0" smtClean="0"/>
              <a:t>JAK1 and 3 </a:t>
            </a:r>
            <a:r>
              <a:rPr lang="tr-TR" sz="1800" dirty="0" smtClean="0"/>
              <a:t>‘ü, daha az oranda </a:t>
            </a:r>
            <a:r>
              <a:rPr lang="en-US" sz="1800" dirty="0" smtClean="0"/>
              <a:t>JAK2 </a:t>
            </a:r>
            <a:r>
              <a:rPr lang="tr-TR" sz="1800" dirty="0" smtClean="0"/>
              <a:t>‘i </a:t>
            </a:r>
            <a:r>
              <a:rPr lang="tr-TR" sz="1800" dirty="0" err="1" smtClean="0"/>
              <a:t>inhibe</a:t>
            </a:r>
            <a:r>
              <a:rPr lang="tr-TR" sz="1800" dirty="0" smtClean="0"/>
              <a:t> eden</a:t>
            </a:r>
            <a:r>
              <a:rPr lang="en-US" sz="1800" dirty="0" smtClean="0"/>
              <a:t> Janus </a:t>
            </a:r>
            <a:r>
              <a:rPr lang="en-US" sz="1800" dirty="0" err="1" smtClean="0"/>
              <a:t>Kinase</a:t>
            </a:r>
            <a:r>
              <a:rPr lang="en-US" sz="1800" dirty="0" smtClean="0"/>
              <a:t> (JAK)</a:t>
            </a:r>
            <a:r>
              <a:rPr lang="tr-TR" sz="1800" dirty="0" smtClean="0"/>
              <a:t> </a:t>
            </a:r>
            <a:r>
              <a:rPr lang="en-US" sz="1800" dirty="0" smtClean="0"/>
              <a:t>inhibit</a:t>
            </a:r>
            <a:r>
              <a:rPr lang="tr-TR" sz="1800" dirty="0" smtClean="0"/>
              <a:t>örüdür. T</a:t>
            </a:r>
            <a:r>
              <a:rPr lang="en-US" sz="1800" dirty="0" err="1" smtClean="0"/>
              <a:t>ofacitinib</a:t>
            </a:r>
            <a:r>
              <a:rPr lang="tr-TR" sz="1800" dirty="0" smtClean="0"/>
              <a:t> </a:t>
            </a:r>
            <a:r>
              <a:rPr lang="en-US" sz="1800" dirty="0" smtClean="0"/>
              <a:t>JAK/STAT interferon-</a:t>
            </a:r>
            <a:r>
              <a:rPr lang="tr-TR" sz="1800" dirty="0" smtClean="0"/>
              <a:t>bağımlı </a:t>
            </a:r>
            <a:r>
              <a:rPr lang="en-US" sz="1800" dirty="0" smtClean="0"/>
              <a:t>s</a:t>
            </a:r>
            <a:r>
              <a:rPr lang="tr-TR" sz="1800" dirty="0" err="1" smtClean="0"/>
              <a:t>inyal</a:t>
            </a:r>
            <a:r>
              <a:rPr lang="tr-TR" sz="1800" dirty="0" smtClean="0"/>
              <a:t> yolunu </a:t>
            </a:r>
            <a:r>
              <a:rPr lang="tr-TR" sz="1800" dirty="0" err="1" smtClean="0"/>
              <a:t>inhibe</a:t>
            </a:r>
            <a:r>
              <a:rPr lang="tr-TR" sz="1800" dirty="0" smtClean="0"/>
              <a:t> ederek</a:t>
            </a:r>
            <a:r>
              <a:rPr lang="en-US" sz="1800" dirty="0" smtClean="0"/>
              <a:t>, </a:t>
            </a:r>
            <a:r>
              <a:rPr lang="tr-TR" sz="1800" dirty="0" err="1" smtClean="0"/>
              <a:t>sitokin</a:t>
            </a:r>
            <a:r>
              <a:rPr lang="en-US" sz="1800" dirty="0" smtClean="0"/>
              <a:t>/</a:t>
            </a:r>
            <a:r>
              <a:rPr lang="tr-TR" sz="1800" dirty="0" err="1" smtClean="0"/>
              <a:t>kemokin</a:t>
            </a:r>
            <a:r>
              <a:rPr lang="en-US" sz="1800" dirty="0" smtClean="0"/>
              <a:t> </a:t>
            </a:r>
            <a:r>
              <a:rPr lang="tr-TR" sz="1800" dirty="0" smtClean="0"/>
              <a:t>ekspresyonunu ve</a:t>
            </a:r>
            <a:r>
              <a:rPr lang="en-US" sz="1800" dirty="0" smtClean="0"/>
              <a:t> </a:t>
            </a:r>
            <a:r>
              <a:rPr lang="tr-TR" sz="1800" dirty="0" err="1" smtClean="0"/>
              <a:t>immun</a:t>
            </a:r>
            <a:r>
              <a:rPr lang="tr-TR" sz="1800" dirty="0" smtClean="0"/>
              <a:t> aktivasyonu engeller.</a:t>
            </a:r>
            <a:endParaRPr lang="tr-TR" sz="1800" dirty="0"/>
          </a:p>
        </p:txBody>
      </p:sp>
      <p:pic>
        <p:nvPicPr>
          <p:cNvPr id="7" name="Picture 2" descr="C:\Users\AKIN\Pictures\774776-fig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4071966" cy="33575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7 Metin kutusu"/>
          <p:cNvSpPr txBox="1"/>
          <p:nvPr/>
        </p:nvSpPr>
        <p:spPr>
          <a:xfrm>
            <a:off x="5429256" y="142873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5581656" y="158113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572132" y="157161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3074" name="Picture 2" descr="C:\Users\AKIN\Documents\10.1177_1759720X12470753-fi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142984"/>
            <a:ext cx="3571900" cy="3429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Çevresel Faktörler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1214422"/>
            <a:ext cx="8928000" cy="55007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lvl="0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Sigara içmek, diğer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bronşiyal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stres faktörleri (silika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maruziyeti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gibi) HLA-DR4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allelini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taşıyan bireylerde anti-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sitrülinize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protein antikorları (ACPA) pozitif RA riskini arttırır. Sigara ve diğer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pulmoner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stresörler 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peptidil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arjinin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deiminaz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IV (PADI4)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aracılığıyle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posttranslasyonel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modifikasyonlara neden olur. Çok sayıda yeni oluşan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sitrülinize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self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peptidlere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(α-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enolaz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keratin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fibrinojen,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fibronektin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kollajen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ve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vimentin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 toleransın kaybolması ACPA yanıtına neden olarak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patogeneze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katkıda bulunur.</a:t>
            </a:r>
          </a:p>
          <a:p>
            <a:pPr>
              <a:lnSpc>
                <a:spcPts val="1000"/>
              </a:lnSpc>
              <a:buNone/>
            </a:pP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Altta yatan mekanizma tam anlaşılamamış olsa da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enfeksiyöz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ajanlar (Örn: EBV, CMV,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Proteus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türleri, E.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Coli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 ve bunların ürünleri (ısı şoku proteinleri) RA ile ilişkili bulunmuştur. Ayrıca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peridontal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hastalığa yol açan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enfeksiyöz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ajan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Porphyromonas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gingivalis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PADIV’ü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eksprese eder ve memeli proteinlerinin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sitrülinizasyonuna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neden olur. ACPA pozitif RA gelişimi ile yakın ilişkili bulunmuştur.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1547</TotalTime>
  <Words>4688</Words>
  <Application>Microsoft Office PowerPoint</Application>
  <PresentationFormat>Ekran Gösterisi (4:3)</PresentationFormat>
  <Paragraphs>507</Paragraphs>
  <Slides>81</Slides>
  <Notes>55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81</vt:i4>
      </vt:variant>
    </vt:vector>
  </HeadingPairs>
  <TitlesOfParts>
    <vt:vector size="83" baseType="lpstr">
      <vt:lpstr>Akış</vt:lpstr>
      <vt:lpstr>Slayt</vt:lpstr>
      <vt:lpstr>ROMATOİD ARTRİT</vt:lpstr>
      <vt:lpstr>Tanım</vt:lpstr>
      <vt:lpstr>Epidemiyoloji</vt:lpstr>
      <vt:lpstr>Etyopatogenez</vt:lpstr>
      <vt:lpstr>Cinsiyet</vt:lpstr>
      <vt:lpstr>Genetik faktörler</vt:lpstr>
      <vt:lpstr>HLA-DR Ortak epitop yapı </vt:lpstr>
      <vt:lpstr>HLA dışı genler</vt:lpstr>
      <vt:lpstr>Çevresel Faktörler</vt:lpstr>
      <vt:lpstr>Histopatolojik değişiklikler</vt:lpstr>
      <vt:lpstr>Slayt 11</vt:lpstr>
      <vt:lpstr>Klinik bulgular: Eklem tutulumu</vt:lpstr>
      <vt:lpstr>Klinik bulgular: Eklem tutulumu</vt:lpstr>
      <vt:lpstr>Eklem deformitesi</vt:lpstr>
      <vt:lpstr>El ve el bilekleri</vt:lpstr>
      <vt:lpstr>Slayt 16</vt:lpstr>
      <vt:lpstr>Slayt 17</vt:lpstr>
      <vt:lpstr>Slayt 18</vt:lpstr>
      <vt:lpstr>El ve el bilekleri</vt:lpstr>
      <vt:lpstr>Slayt 20</vt:lpstr>
      <vt:lpstr>Slayt 21</vt:lpstr>
      <vt:lpstr>Dirsekler</vt:lpstr>
      <vt:lpstr>Omuzlar</vt:lpstr>
      <vt:lpstr>Ayak ve ayak bilekleri</vt:lpstr>
      <vt:lpstr>Dizler</vt:lpstr>
      <vt:lpstr>Slayt 26</vt:lpstr>
      <vt:lpstr>Servikal omurlar</vt:lpstr>
      <vt:lpstr>Sublüksasyon</vt:lpstr>
      <vt:lpstr>Eklem dışı tutulum</vt:lpstr>
      <vt:lpstr>Romatoid nodüller</vt:lpstr>
      <vt:lpstr>Slayt 31</vt:lpstr>
      <vt:lpstr>Solunum sistemi</vt:lpstr>
      <vt:lpstr>Slayt 33</vt:lpstr>
      <vt:lpstr>Solunum sistemi</vt:lpstr>
      <vt:lpstr>Slayt 35</vt:lpstr>
      <vt:lpstr>Slayt 36</vt:lpstr>
      <vt:lpstr>Felty sendromu</vt:lpstr>
      <vt:lpstr>Kardiyovasküler sistem tutulumu</vt:lpstr>
      <vt:lpstr>Sinir sistemi tutulumu</vt:lpstr>
      <vt:lpstr>Romatoid vaskülit</vt:lpstr>
      <vt:lpstr>Slayt 41</vt:lpstr>
      <vt:lpstr>Göz tutulumu</vt:lpstr>
      <vt:lpstr>Slayt 43</vt:lpstr>
      <vt:lpstr>Böbrek tutulumu</vt:lpstr>
      <vt:lpstr>Amiloidin histopatolojik değerlendirmesi</vt:lpstr>
      <vt:lpstr>Osteoporoz</vt:lpstr>
      <vt:lpstr>Laboratuvar testleri</vt:lpstr>
      <vt:lpstr>Laboratuvar testleri</vt:lpstr>
      <vt:lpstr>Hastalık aktivitesinin tayini DAS 28 skorunun hesaplanması </vt:lpstr>
      <vt:lpstr>DAS28 hastalık aktivite skorunun hesaplanması</vt:lpstr>
      <vt:lpstr>EULAR yanıt kriterleri</vt:lpstr>
      <vt:lpstr>Radyoloji</vt:lpstr>
      <vt:lpstr>Slayt 53</vt:lpstr>
      <vt:lpstr>Slayt 54</vt:lpstr>
      <vt:lpstr>Slayt 55</vt:lpstr>
      <vt:lpstr>ACR/EULAR 2010 romatoid artrit sınıflama kriterleri</vt:lpstr>
      <vt:lpstr>Slayt 57</vt:lpstr>
      <vt:lpstr>Tedavi</vt:lpstr>
      <vt:lpstr>Nonsteroid anti-inflamatuvar ilaçlar</vt:lpstr>
      <vt:lpstr>Nonsteroid anti-inflamatuvar ilaçlar</vt:lpstr>
      <vt:lpstr>Kortikosteroidler</vt:lpstr>
      <vt:lpstr>Hastalığın seyrini değiştiren ilaçlar (Sentetik DMARD’lar)</vt:lpstr>
      <vt:lpstr>Anti-malaryal ilaçlar</vt:lpstr>
      <vt:lpstr>Metotreksat</vt:lpstr>
      <vt:lpstr>Sülfasalazin</vt:lpstr>
      <vt:lpstr>Leflunomid</vt:lpstr>
      <vt:lpstr>Biyolojik ajanlar: TNF antagonistleri</vt:lpstr>
      <vt:lpstr>Slayt 68</vt:lpstr>
      <vt:lpstr>Biyolojik ajanlar: TNF antagonistleri</vt:lpstr>
      <vt:lpstr>TNF inhibitörlerinin özellikleri</vt:lpstr>
      <vt:lpstr>Biyolojik ajanlar: TNF antagonistleri</vt:lpstr>
      <vt:lpstr>Anti-TNF ilaçların yan etkileri</vt:lpstr>
      <vt:lpstr>Rituksimab</vt:lpstr>
      <vt:lpstr>Slayt 74</vt:lpstr>
      <vt:lpstr>Slayt 75</vt:lpstr>
      <vt:lpstr>Abatasept</vt:lpstr>
      <vt:lpstr>Slayt 77</vt:lpstr>
      <vt:lpstr>Tokilizumab</vt:lpstr>
      <vt:lpstr>Slayt 79</vt:lpstr>
      <vt:lpstr>Anakinra</vt:lpstr>
      <vt:lpstr>Tofacitinib: Targeted sentetik DMARD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ROMATOİD ARTRİT</dc:title>
  <dc:creator>TOSHIBA</dc:creator>
  <cp:lastModifiedBy>AKIN</cp:lastModifiedBy>
  <cp:revision>127</cp:revision>
  <dcterms:created xsi:type="dcterms:W3CDTF">2012-08-29T19:30:00Z</dcterms:created>
  <dcterms:modified xsi:type="dcterms:W3CDTF">2015-08-31T15:58:03Z</dcterms:modified>
</cp:coreProperties>
</file>