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60" r:id="rId3"/>
    <p:sldId id="258" r:id="rId4"/>
    <p:sldId id="259" r:id="rId5"/>
    <p:sldId id="262" r:id="rId6"/>
    <p:sldId id="263" r:id="rId7"/>
    <p:sldId id="265" r:id="rId8"/>
    <p:sldId id="264" r:id="rId9"/>
    <p:sldId id="267" r:id="rId10"/>
    <p:sldId id="269" r:id="rId11"/>
    <p:sldId id="266" r:id="rId12"/>
    <p:sldId id="268" r:id="rId13"/>
    <p:sldId id="272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4" r:id="rId31"/>
    <p:sldId id="293" r:id="rId32"/>
    <p:sldId id="288" r:id="rId33"/>
    <p:sldId id="289" r:id="rId34"/>
    <p:sldId id="290" r:id="rId35"/>
    <p:sldId id="291" r:id="rId36"/>
    <p:sldId id="292" r:id="rId37"/>
    <p:sldId id="287" r:id="rId38"/>
    <p:sldId id="295" r:id="rId39"/>
    <p:sldId id="296" r:id="rId40"/>
    <p:sldId id="297" r:id="rId41"/>
    <p:sldId id="298" r:id="rId42"/>
    <p:sldId id="299" r:id="rId4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760B5-7624-47FE-AAF0-0769B067E33C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0BBA2-DA7D-4998-8D53-0CCC1D6D8E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31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b="1" dirty="0" smtClean="0"/>
              <a:t>Dişi parça kron içinde, erkek parça ise hareketli</a:t>
            </a:r>
            <a:r>
              <a:rPr lang="tr-TR" b="1" baseline="0" dirty="0" smtClean="0"/>
              <a:t> protezde yer alır. </a:t>
            </a:r>
          </a:p>
          <a:p>
            <a:r>
              <a:rPr lang="tr-TR" b="1" u="none" baseline="0" dirty="0" smtClean="0"/>
              <a:t>D</a:t>
            </a:r>
            <a:r>
              <a:rPr lang="tr-TR" b="1" u="none" dirty="0" smtClean="0"/>
              <a:t>işin konturları içine yerleştirildiğinden, fonksiyonel </a:t>
            </a:r>
            <a:r>
              <a:rPr lang="tr-TR" b="1" dirty="0" smtClean="0"/>
              <a:t>kuvvetler destek dişin</a:t>
            </a:r>
            <a:r>
              <a:rPr lang="tr-TR" b="1" baseline="0" dirty="0" smtClean="0"/>
              <a:t> </a:t>
            </a:r>
            <a:r>
              <a:rPr lang="tr-TR" b="1" dirty="0" smtClean="0"/>
              <a:t>uzun aksına çok yakın şekilde iletilir. </a:t>
            </a:r>
          </a:p>
          <a:p>
            <a:r>
              <a:rPr lang="tr-TR" b="1" dirty="0" err="1" smtClean="0"/>
              <a:t>Rotasyonel</a:t>
            </a:r>
            <a:r>
              <a:rPr lang="tr-TR" b="1" dirty="0" smtClean="0"/>
              <a:t> ve </a:t>
            </a:r>
            <a:r>
              <a:rPr lang="tr-TR" b="1" dirty="0" err="1" smtClean="0"/>
              <a:t>lateral</a:t>
            </a:r>
            <a:r>
              <a:rPr lang="tr-TR" b="1" dirty="0" smtClean="0"/>
              <a:t> kuvvetlere karşı koyması açısından, kron içi hassas tutucuların </a:t>
            </a:r>
            <a:r>
              <a:rPr lang="tr-TR" b="1" u="sng" dirty="0" smtClean="0"/>
              <a:t>uzunlukları önemlidir</a:t>
            </a:r>
            <a:r>
              <a:rPr lang="tr-TR" b="1" dirty="0" smtClean="0"/>
              <a:t>. </a:t>
            </a:r>
            <a:r>
              <a:rPr lang="tr-TR" dirty="0" smtClean="0"/>
              <a:t> 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98043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C3C9-FF22-44FF-BCEF-B963C2ED4DB9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52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709A-D869-48D7-B3C4-3A402B15B47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F5A8-AB3D-499C-B501-D01EDC5BD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59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709A-D869-48D7-B3C4-3A402B15B47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F5A8-AB3D-499C-B501-D01EDC5BD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82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709A-D869-48D7-B3C4-3A402B15B47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F5A8-AB3D-499C-B501-D01EDC5BD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92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709A-D869-48D7-B3C4-3A402B15B47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F5A8-AB3D-499C-B501-D01EDC5BD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282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709A-D869-48D7-B3C4-3A402B15B47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F5A8-AB3D-499C-B501-D01EDC5BD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16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709A-D869-48D7-B3C4-3A402B15B47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F5A8-AB3D-499C-B501-D01EDC5BD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43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709A-D869-48D7-B3C4-3A402B15B47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F5A8-AB3D-499C-B501-D01EDC5BD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240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709A-D869-48D7-B3C4-3A402B15B47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F5A8-AB3D-499C-B501-D01EDC5BD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48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709A-D869-48D7-B3C4-3A402B15B47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F5A8-AB3D-499C-B501-D01EDC5BD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94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709A-D869-48D7-B3C4-3A402B15B47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F5A8-AB3D-499C-B501-D01EDC5BD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54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709A-D869-48D7-B3C4-3A402B15B47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F5A8-AB3D-499C-B501-D01EDC5BD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4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709A-D869-48D7-B3C4-3A402B15B47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2F5A8-AB3D-499C-B501-D01EDC5BD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401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kaltan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FF00"/>
                </a:solidFill>
              </a:rPr>
              <a:t>HAREKETLİ BÖLÜMLÜ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İSKELET PROTEZ </a:t>
            </a:r>
            <a:r>
              <a:rPr lang="tr-TR" dirty="0" smtClean="0">
                <a:solidFill>
                  <a:srgbClr val="FFFF00"/>
                </a:solidFill>
              </a:rPr>
              <a:t>BİLEŞENLERİ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DİREKT TUTUCULAR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147161"/>
            <a:ext cx="9144000" cy="1655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tr-TR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>
                <a:solidFill>
                  <a:schemeClr val="bg1"/>
                </a:solidFill>
              </a:rPr>
              <a:t>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err="1" smtClean="0">
                <a:solidFill>
                  <a:schemeClr val="bg1"/>
                </a:solidFill>
              </a:rPr>
              <a:t>Prof.Dr</a:t>
            </a:r>
            <a:r>
              <a:rPr lang="tr-TR" sz="2400" dirty="0" smtClean="0">
                <a:solidFill>
                  <a:schemeClr val="bg1"/>
                </a:solidFill>
              </a:rPr>
              <a:t>. Funda AKALTAN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>
                <a:solidFill>
                  <a:schemeClr val="bg1"/>
                </a:solidFill>
                <a:hlinkClick r:id="rId2"/>
              </a:rPr>
              <a:t>akaltan@gmail.com</a:t>
            </a:r>
            <a:endParaRPr lang="tr-TR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r-TR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3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05" y="1052736"/>
            <a:ext cx="3796010" cy="24455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24" y="1066868"/>
            <a:ext cx="2808312" cy="20096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99" y="3872510"/>
            <a:ext cx="2929837" cy="19792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41" y="4109560"/>
            <a:ext cx="2666330" cy="2088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38492" y="210097"/>
            <a:ext cx="5404339" cy="535531"/>
          </a:xfrm>
          <a:prstGeom prst="rect">
            <a:avLst/>
          </a:prstGeom>
          <a:solidFill>
            <a:srgbClr val="B9117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 Tutucular</a:t>
            </a:r>
            <a:endParaRPr lang="tr-T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07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116" y="1620066"/>
            <a:ext cx="4221759" cy="2481378"/>
          </a:xfrm>
          <a:prstGeom prst="rect">
            <a:avLst/>
          </a:prstGeom>
          <a:noFill/>
          <a:ln w="9525">
            <a:solidFill>
              <a:srgbClr val="9900FF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6378" y="1524920"/>
            <a:ext cx="3939064" cy="2576524"/>
          </a:xfrm>
          <a:prstGeom prst="rect">
            <a:avLst/>
          </a:prstGeom>
          <a:noFill/>
          <a:ln w="9525">
            <a:solidFill>
              <a:srgbClr val="9900FF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1051" y="4279999"/>
            <a:ext cx="3483534" cy="2437870"/>
          </a:xfrm>
          <a:prstGeom prst="rect">
            <a:avLst/>
          </a:prstGeom>
          <a:noFill/>
          <a:ln w="9525">
            <a:solidFill>
              <a:srgbClr val="9900FF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474295" y="4425838"/>
            <a:ext cx="1568055" cy="1548000"/>
          </a:xfrm>
          <a:prstGeom prst="rect">
            <a:avLst/>
          </a:prstGeom>
          <a:noFill/>
          <a:ln w="9525">
            <a:solidFill>
              <a:srgbClr val="9900FF"/>
            </a:solidFill>
            <a:miter lim="800000"/>
            <a:headEnd/>
            <a:tailEnd/>
          </a:ln>
        </p:spPr>
      </p:pic>
      <p:sp>
        <p:nvSpPr>
          <p:cNvPr id="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0141"/>
            <a:ext cx="4525108" cy="535531"/>
          </a:xfrm>
          <a:prstGeom prst="rect">
            <a:avLst/>
          </a:prstGeom>
          <a:solidFill>
            <a:srgbClr val="B9117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TeleskopTutucular</a:t>
            </a:r>
            <a:endParaRPr lang="tr-T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H="1" flipV="1">
            <a:off x="4968636" y="2557934"/>
            <a:ext cx="1588477" cy="1705707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H="1" flipV="1">
            <a:off x="9429043" y="6114396"/>
            <a:ext cx="2036126" cy="474904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8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7" y="116633"/>
            <a:ext cx="3238159" cy="245020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79" y="2204865"/>
            <a:ext cx="2376264" cy="274967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59" y="2204865"/>
            <a:ext cx="1944216" cy="130262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881" y="2856177"/>
            <a:ext cx="2782775" cy="2414059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44" y="4964049"/>
            <a:ext cx="4773392" cy="1632281"/>
          </a:xfrm>
          <a:prstGeom prst="rect">
            <a:avLst/>
          </a:prstGeom>
        </p:spPr>
      </p:pic>
      <p:sp>
        <p:nvSpPr>
          <p:cNvPr id="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38199" y="760141"/>
            <a:ext cx="5404339" cy="535531"/>
          </a:xfrm>
          <a:prstGeom prst="rect">
            <a:avLst/>
          </a:prstGeom>
          <a:solidFill>
            <a:srgbClr val="B9117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Manyetik Tutucular</a:t>
            </a:r>
            <a:endParaRPr lang="tr-T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KROŞELERİN SINIFLANDIRILMASI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FF00"/>
                </a:solidFill>
              </a:rPr>
              <a:t>I. Yapım tekniğine göre;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Döküm kroşe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Bükme kroşe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Kombine kroşe</a:t>
            </a:r>
          </a:p>
          <a:p>
            <a:pPr marL="0" indent="0"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FF00"/>
                </a:solidFill>
              </a:rPr>
              <a:t>II. Tutucu alana yaklaşım açısına göre;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Çevresel kroşe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Bar kroşe</a:t>
            </a:r>
          </a:p>
          <a:p>
            <a:pPr marL="0" indent="0"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FF00"/>
                </a:solidFill>
              </a:rPr>
              <a:t>III. Kesitine göre;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Tam yuvarlak kroşe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Yarım yuvarlak kroşe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3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5108" y="110400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KROŞENİN FONKSİYONEL ELEMANLARI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5963"/>
            <a:ext cx="5788636" cy="472341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767513" y="1674011"/>
            <a:ext cx="5137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tr-TR" dirty="0" smtClean="0">
                <a:solidFill>
                  <a:schemeClr val="bg1"/>
                </a:solidFill>
              </a:rPr>
              <a:t>Proteze destek oluşturan </a:t>
            </a:r>
            <a:r>
              <a:rPr lang="tr-TR" dirty="0" smtClean="0">
                <a:solidFill>
                  <a:srgbClr val="FFFF00"/>
                </a:solidFill>
              </a:rPr>
              <a:t>tırnak </a:t>
            </a:r>
          </a:p>
          <a:p>
            <a:pPr marL="342900" indent="-342900">
              <a:buAutoNum type="alphaLcParenR"/>
            </a:pPr>
            <a:r>
              <a:rPr lang="tr-TR" dirty="0" smtClean="0">
                <a:solidFill>
                  <a:schemeClr val="bg1"/>
                </a:solidFill>
              </a:rPr>
              <a:t>Tırnak ve kroşe kollarını minör bağlayıcı ile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birleştiren </a:t>
            </a:r>
            <a:r>
              <a:rPr lang="tr-TR" dirty="0" smtClean="0">
                <a:solidFill>
                  <a:srgbClr val="FFFF00"/>
                </a:solidFill>
              </a:rPr>
              <a:t>gövde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c) Kontur yüksekliği üzerinde yer alan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stabilizasyon kolu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d) Omuz ve tutucu ucu içeren </a:t>
            </a:r>
            <a:r>
              <a:rPr lang="tr-TR" dirty="0" smtClean="0">
                <a:solidFill>
                  <a:srgbClr val="FFFF00"/>
                </a:solidFill>
              </a:rPr>
              <a:t>tutucu kol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e) Protez için direkt tutuculuk oluşturan, kontur yüksekliğinin altında yer alan ve tutucu kroşe kolunun 1/3 uç kısmı olan </a:t>
            </a:r>
            <a:r>
              <a:rPr lang="tr-TR" dirty="0" smtClean="0">
                <a:solidFill>
                  <a:srgbClr val="FFFF00"/>
                </a:solidFill>
              </a:rPr>
              <a:t>tutucu uç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f) Kroşenin gövdesini iskelet alt yapı ile birleştiren </a:t>
            </a:r>
            <a:r>
              <a:rPr lang="tr-TR" dirty="0" smtClean="0">
                <a:solidFill>
                  <a:srgbClr val="FFFF00"/>
                </a:solidFill>
              </a:rPr>
              <a:t>minör bağlayıcı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g) Gövde ve tutucu ucu iskelet alt yapı ile birleştiren bir minör bağlayıcı olan, </a:t>
            </a:r>
            <a:r>
              <a:rPr lang="tr-TR" dirty="0" smtClean="0">
                <a:solidFill>
                  <a:srgbClr val="FFFF00"/>
                </a:solidFill>
              </a:rPr>
              <a:t>bar kroşenin yaklaşan kolu </a:t>
            </a:r>
            <a:r>
              <a:rPr lang="tr-TR" dirty="0" smtClean="0">
                <a:solidFill>
                  <a:schemeClr val="bg1"/>
                </a:solidFill>
              </a:rPr>
              <a:t>h) </a:t>
            </a:r>
            <a:r>
              <a:rPr lang="tr-TR" dirty="0" smtClean="0">
                <a:solidFill>
                  <a:srgbClr val="FFFF00"/>
                </a:solidFill>
              </a:rPr>
              <a:t>Bar kroşenin tutucu ucu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9402" y="-186533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Tutucu Kol</a:t>
            </a:r>
            <a:endParaRPr lang="tr-TR" b="1" dirty="0">
              <a:solidFill>
                <a:srgbClr val="FFFF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079" y="346258"/>
            <a:ext cx="5072429" cy="279351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89402" y="83231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Tutucu (</a:t>
            </a:r>
            <a:r>
              <a:rPr lang="tr-TR" sz="2400" dirty="0" err="1" smtClean="0">
                <a:solidFill>
                  <a:schemeClr val="bg1"/>
                </a:solidFill>
              </a:rPr>
              <a:t>retantif</a:t>
            </a:r>
            <a:r>
              <a:rPr lang="tr-TR" sz="2400" dirty="0" smtClean="0">
                <a:solidFill>
                  <a:schemeClr val="bg1"/>
                </a:solidFill>
              </a:rPr>
              <a:t>) kolun fonksiyonu, kroşenin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diş üzerindeki yer değiştirmesine direnç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göstermesidir; böylece protezin ağız içinde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uygun olan konumda kalmasını sağlar.</a:t>
            </a:r>
          </a:p>
          <a:p>
            <a:endParaRPr lang="tr-TR" sz="2400" dirty="0" smtClean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89402" y="2454784"/>
            <a:ext cx="120025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FF00"/>
                </a:solidFill>
              </a:rPr>
              <a:t>Kontur yüksekliği </a:t>
            </a:r>
            <a:r>
              <a:rPr lang="tr-TR" sz="2400" dirty="0">
                <a:solidFill>
                  <a:schemeClr val="bg1"/>
                </a:solidFill>
              </a:rPr>
              <a:t>bir dişin belirli bir yatay</a:t>
            </a:r>
          </a:p>
          <a:p>
            <a:r>
              <a:rPr lang="tr-TR" sz="2400" dirty="0">
                <a:solidFill>
                  <a:schemeClr val="bg1"/>
                </a:solidFill>
              </a:rPr>
              <a:t>düzlemde en geniş çevre ölçümüdür.</a:t>
            </a:r>
          </a:p>
          <a:p>
            <a:r>
              <a:rPr lang="tr-TR" sz="2400" dirty="0">
                <a:solidFill>
                  <a:schemeClr val="bg1"/>
                </a:solidFill>
              </a:rPr>
              <a:t>Model analizi esnasında, destek dişin kontur</a:t>
            </a:r>
          </a:p>
          <a:p>
            <a:r>
              <a:rPr lang="tr-TR" sz="2400" dirty="0">
                <a:solidFill>
                  <a:schemeClr val="bg1"/>
                </a:solidFill>
              </a:rPr>
              <a:t>yüksekliği çizici uç yardımıyla belirlendiğinde,</a:t>
            </a:r>
          </a:p>
          <a:p>
            <a:r>
              <a:rPr lang="tr-TR" sz="2400" b="1" dirty="0">
                <a:solidFill>
                  <a:srgbClr val="FFFF00"/>
                </a:solidFill>
              </a:rPr>
              <a:t>ekvator hattı </a:t>
            </a:r>
            <a:r>
              <a:rPr lang="tr-TR" sz="2400" dirty="0">
                <a:solidFill>
                  <a:schemeClr val="bg1"/>
                </a:solidFill>
              </a:rPr>
              <a:t>ortaya çıkar. 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Ekvator hattı, dişi </a:t>
            </a:r>
            <a:r>
              <a:rPr lang="tr-TR" sz="2400" dirty="0">
                <a:solidFill>
                  <a:schemeClr val="bg1"/>
                </a:solidFill>
              </a:rPr>
              <a:t>“</a:t>
            </a:r>
            <a:r>
              <a:rPr lang="tr-TR" sz="2400" dirty="0" err="1">
                <a:solidFill>
                  <a:srgbClr val="FFFF00"/>
                </a:solidFill>
              </a:rPr>
              <a:t>andırkat</a:t>
            </a:r>
            <a:r>
              <a:rPr lang="tr-TR" sz="2400" dirty="0">
                <a:solidFill>
                  <a:srgbClr val="FFFF00"/>
                </a:solidFill>
              </a:rPr>
              <a:t> alanı</a:t>
            </a:r>
            <a:r>
              <a:rPr lang="tr-TR" sz="2400" dirty="0">
                <a:solidFill>
                  <a:schemeClr val="bg1"/>
                </a:solidFill>
              </a:rPr>
              <a:t>” (çizginin altında </a:t>
            </a:r>
            <a:r>
              <a:rPr lang="tr-TR" sz="2400" dirty="0" smtClean="0">
                <a:solidFill>
                  <a:schemeClr val="bg1"/>
                </a:solidFill>
              </a:rPr>
              <a:t>kalan bölüm</a:t>
            </a:r>
            <a:r>
              <a:rPr lang="tr-TR" sz="2400" dirty="0">
                <a:solidFill>
                  <a:schemeClr val="bg1"/>
                </a:solidFill>
              </a:rPr>
              <a:t>) ve “</a:t>
            </a:r>
            <a:r>
              <a:rPr lang="tr-TR" sz="2400" dirty="0" err="1">
                <a:solidFill>
                  <a:srgbClr val="FFFF00"/>
                </a:solidFill>
              </a:rPr>
              <a:t>andırkatsız</a:t>
            </a:r>
            <a:r>
              <a:rPr lang="tr-TR" sz="2400" dirty="0">
                <a:solidFill>
                  <a:srgbClr val="FFFF00"/>
                </a:solidFill>
              </a:rPr>
              <a:t> alan</a:t>
            </a:r>
            <a:r>
              <a:rPr lang="tr-TR" sz="2400" dirty="0">
                <a:solidFill>
                  <a:schemeClr val="bg1"/>
                </a:solidFill>
              </a:rPr>
              <a:t>” (çizginin üzerinde kalan bölüm) olmak üzere ikiye ayırır. 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Tutucu kolun </a:t>
            </a:r>
            <a:r>
              <a:rPr lang="tr-TR" sz="2400" dirty="0">
                <a:solidFill>
                  <a:schemeClr val="bg1"/>
                </a:solidFill>
              </a:rPr>
              <a:t>üçte bir uç kısmı </a:t>
            </a:r>
            <a:r>
              <a:rPr lang="tr-TR" sz="2400" dirty="0">
                <a:solidFill>
                  <a:srgbClr val="FF0000"/>
                </a:solidFill>
              </a:rPr>
              <a:t>esnek</a:t>
            </a:r>
            <a:r>
              <a:rPr lang="tr-TR" sz="2400" dirty="0">
                <a:solidFill>
                  <a:schemeClr val="bg1"/>
                </a:solidFill>
              </a:rPr>
              <a:t>, üçte bir orta kısmı </a:t>
            </a:r>
            <a:r>
              <a:rPr lang="tr-TR" sz="2400" dirty="0">
                <a:solidFill>
                  <a:srgbClr val="FF0000"/>
                </a:solidFill>
              </a:rPr>
              <a:t>yarı esnek </a:t>
            </a:r>
            <a:r>
              <a:rPr lang="tr-TR" sz="2400" dirty="0">
                <a:solidFill>
                  <a:schemeClr val="bg1"/>
                </a:solidFill>
              </a:rPr>
              <a:t>ve gövdeye katılan kısmı </a:t>
            </a:r>
            <a:r>
              <a:rPr lang="tr-TR" sz="2400" dirty="0" err="1">
                <a:solidFill>
                  <a:srgbClr val="FF0000"/>
                </a:solidFill>
              </a:rPr>
              <a:t>rijit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olacak şekilde </a:t>
            </a:r>
            <a:r>
              <a:rPr lang="tr-TR" sz="2400" dirty="0">
                <a:solidFill>
                  <a:schemeClr val="bg1"/>
                </a:solidFill>
              </a:rPr>
              <a:t>yapılır 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b="1" dirty="0">
                <a:solidFill>
                  <a:schemeClr val="bg1"/>
                </a:solidFill>
              </a:rPr>
              <a:t>Uç kısmı tutuculuk görevi yaparken, diğer kısımları </a:t>
            </a:r>
            <a:r>
              <a:rPr lang="tr-TR" sz="2400" b="1" dirty="0" err="1">
                <a:solidFill>
                  <a:schemeClr val="bg1"/>
                </a:solidFill>
              </a:rPr>
              <a:t>vertikal</a:t>
            </a:r>
            <a:r>
              <a:rPr lang="tr-TR" sz="2400" b="1" dirty="0">
                <a:solidFill>
                  <a:schemeClr val="bg1"/>
                </a:solidFill>
              </a:rPr>
              <a:t> gömülmeye engel olur ve </a:t>
            </a:r>
            <a:r>
              <a:rPr lang="tr-TR" sz="2400" b="1" dirty="0" err="1" smtClean="0">
                <a:solidFill>
                  <a:schemeClr val="bg1"/>
                </a:solidFill>
              </a:rPr>
              <a:t>horizontal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stabiliteye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yardım eder.</a:t>
            </a:r>
          </a:p>
        </p:txBody>
      </p:sp>
    </p:spTree>
    <p:extLst>
      <p:ext uri="{BB962C8B-B14F-4D97-AF65-F5344CB8AC3E}">
        <p14:creationId xmlns:p14="http://schemas.microsoft.com/office/powerpoint/2010/main" val="338059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Stabilizasyon Kolu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165" y="217189"/>
            <a:ext cx="6320204" cy="332299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54623" y="3974274"/>
            <a:ext cx="114827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Fonksiyonu, tutucu kolun destek dişe uyguladığı her türlü stresi dengelemektir.</a:t>
            </a:r>
          </a:p>
          <a:p>
            <a:r>
              <a:rPr lang="tr-TR" sz="2800" dirty="0" err="1" smtClean="0">
                <a:solidFill>
                  <a:schemeClr val="bg1"/>
                </a:solidFill>
              </a:rPr>
              <a:t>Resiprokal</a:t>
            </a:r>
            <a:r>
              <a:rPr lang="tr-TR" sz="2800" dirty="0" smtClean="0">
                <a:solidFill>
                  <a:schemeClr val="bg1"/>
                </a:solidFill>
              </a:rPr>
              <a:t> kol bütünüyle </a:t>
            </a:r>
            <a:r>
              <a:rPr lang="tr-TR" sz="2800" dirty="0" err="1" smtClean="0">
                <a:solidFill>
                  <a:schemeClr val="bg1"/>
                </a:solidFill>
              </a:rPr>
              <a:t>rijittir</a:t>
            </a:r>
            <a:r>
              <a:rPr lang="tr-TR" sz="2800" dirty="0" smtClean="0">
                <a:solidFill>
                  <a:schemeClr val="bg1"/>
                </a:solidFill>
              </a:rPr>
              <a:t>. </a:t>
            </a:r>
          </a:p>
          <a:p>
            <a:endParaRPr lang="tr-TR" sz="2800" dirty="0" smtClean="0">
              <a:solidFill>
                <a:srgbClr val="FFFF00"/>
              </a:solidFill>
            </a:endParaRPr>
          </a:p>
          <a:p>
            <a:r>
              <a:rPr lang="tr-TR" sz="2800" dirty="0" err="1" smtClean="0">
                <a:solidFill>
                  <a:srgbClr val="FFFF00"/>
                </a:solidFill>
              </a:rPr>
              <a:t>Horizontal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</a:rPr>
              <a:t>stabiliteye</a:t>
            </a:r>
            <a:r>
              <a:rPr lang="tr-TR" sz="2800" dirty="0" smtClean="0">
                <a:solidFill>
                  <a:srgbClr val="FFFF00"/>
                </a:solidFill>
              </a:rPr>
              <a:t> katkıda bulunur </a:t>
            </a:r>
            <a:r>
              <a:rPr lang="tr-TR" sz="2800" dirty="0" smtClean="0">
                <a:solidFill>
                  <a:schemeClr val="bg1"/>
                </a:solidFill>
              </a:rPr>
              <a:t>ve diş yüzeyiyle olan teması nedeniyle </a:t>
            </a:r>
            <a:r>
              <a:rPr lang="tr-TR" sz="2800" dirty="0" smtClean="0">
                <a:solidFill>
                  <a:srgbClr val="FFFF00"/>
                </a:solidFill>
              </a:rPr>
              <a:t>bir miktar destek </a:t>
            </a:r>
            <a:r>
              <a:rPr lang="tr-TR" sz="2800" dirty="0" smtClean="0">
                <a:solidFill>
                  <a:schemeClr val="bg1"/>
                </a:solidFill>
              </a:rPr>
              <a:t>ve </a:t>
            </a:r>
            <a:r>
              <a:rPr lang="tr-TR" sz="2800" dirty="0" smtClean="0">
                <a:solidFill>
                  <a:srgbClr val="FFFF00"/>
                </a:solidFill>
              </a:rPr>
              <a:t>sınırlı oranda da tutuculuk </a:t>
            </a:r>
            <a:r>
              <a:rPr lang="tr-TR" sz="2800" dirty="0" smtClean="0">
                <a:solidFill>
                  <a:schemeClr val="bg1"/>
                </a:solidFill>
              </a:rPr>
              <a:t>oluşturur.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39615" y="1644521"/>
            <a:ext cx="4923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Kroşenin stabilizasyon (</a:t>
            </a:r>
            <a:r>
              <a:rPr lang="tr-TR" sz="2400" dirty="0" err="1">
                <a:solidFill>
                  <a:srgbClr val="FFFF00"/>
                </a:solidFill>
              </a:rPr>
              <a:t>resiprokal</a:t>
            </a:r>
            <a:r>
              <a:rPr lang="tr-TR" sz="2400" dirty="0">
                <a:solidFill>
                  <a:schemeClr val="bg1"/>
                </a:solidFill>
              </a:rPr>
              <a:t>) kolu, destek diş üzerinde tutucu kolun </a:t>
            </a:r>
            <a:r>
              <a:rPr lang="tr-TR" sz="2400" dirty="0" smtClean="0">
                <a:solidFill>
                  <a:schemeClr val="bg1"/>
                </a:solidFill>
              </a:rPr>
              <a:t>karşıt yüzeyine yerleştirilir</a:t>
            </a:r>
            <a:r>
              <a:rPr lang="tr-TR" sz="2400" dirty="0">
                <a:solidFill>
                  <a:schemeClr val="bg1"/>
                </a:solidFill>
              </a:rPr>
              <a:t>. </a:t>
            </a:r>
            <a:endParaRPr lang="tr-TR" sz="2400" dirty="0"/>
          </a:p>
        </p:txBody>
      </p:sp>
      <p:cxnSp>
        <p:nvCxnSpPr>
          <p:cNvPr id="6" name="Düz Ok Bağlayıcısı 5"/>
          <p:cNvCxnSpPr/>
          <p:nvPr/>
        </p:nvCxnSpPr>
        <p:spPr>
          <a:xfrm flipH="1" flipV="1">
            <a:off x="10333893" y="3032720"/>
            <a:ext cx="832338" cy="993437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V="1">
            <a:off x="5602165" y="2861956"/>
            <a:ext cx="1205529" cy="614143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66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FF00"/>
                </a:solidFill>
              </a:rPr>
              <a:t>Okluzal</a:t>
            </a:r>
            <a:r>
              <a:rPr lang="tr-TR" b="1" dirty="0">
                <a:solidFill>
                  <a:srgbClr val="FFFF00"/>
                </a:solidFill>
              </a:rPr>
              <a:t> Tırnak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165" y="217189"/>
            <a:ext cx="6320204" cy="332299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96385" y="3725853"/>
            <a:ext cx="11525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Tırnak, </a:t>
            </a:r>
            <a:r>
              <a:rPr lang="tr-TR" sz="2400" dirty="0" smtClean="0">
                <a:solidFill>
                  <a:schemeClr val="bg1"/>
                </a:solidFill>
              </a:rPr>
              <a:t>çevresel kroşe için tutucu ve </a:t>
            </a:r>
            <a:r>
              <a:rPr lang="tr-TR" sz="2400" dirty="0" err="1" smtClean="0">
                <a:solidFill>
                  <a:schemeClr val="bg1"/>
                </a:solidFill>
              </a:rPr>
              <a:t>resiprokal</a:t>
            </a:r>
            <a:r>
              <a:rPr lang="tr-TR" sz="2400" dirty="0" smtClean="0">
                <a:solidFill>
                  <a:schemeClr val="bg1"/>
                </a:solidFill>
              </a:rPr>
              <a:t> kolları birleştirir ve diş yüzeyi üzerinde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hazırlanan yuvaya yerleştirilerek, </a:t>
            </a:r>
            <a:r>
              <a:rPr lang="tr-TR" sz="2400" dirty="0" smtClean="0">
                <a:solidFill>
                  <a:srgbClr val="FFFF00"/>
                </a:solidFill>
              </a:rPr>
              <a:t>kroşenin dişeti yönünde yer değiştirmesine direnç gösterir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Aynı zamanda </a:t>
            </a:r>
            <a:r>
              <a:rPr lang="tr-TR" sz="2400" dirty="0" err="1" smtClean="0">
                <a:solidFill>
                  <a:schemeClr val="bg1"/>
                </a:solidFill>
              </a:rPr>
              <a:t>horizontal</a:t>
            </a:r>
            <a:r>
              <a:rPr lang="tr-TR" sz="2400" dirty="0" smtClean="0">
                <a:solidFill>
                  <a:schemeClr val="bg1"/>
                </a:solidFill>
              </a:rPr>
              <a:t> yöndeki harekete de bir miktar engel olarak </a:t>
            </a:r>
            <a:r>
              <a:rPr lang="tr-TR" sz="2400" dirty="0" smtClean="0">
                <a:solidFill>
                  <a:srgbClr val="FFFF00"/>
                </a:solidFill>
              </a:rPr>
              <a:t>stabilizasyona katkıda</a:t>
            </a:r>
          </a:p>
          <a:p>
            <a:r>
              <a:rPr lang="tr-TR" sz="2400" dirty="0" smtClean="0">
                <a:solidFill>
                  <a:srgbClr val="FFFF00"/>
                </a:solidFill>
              </a:rPr>
              <a:t>bulunur.</a:t>
            </a:r>
            <a:endParaRPr lang="tr-TR" sz="2400" dirty="0">
              <a:solidFill>
                <a:srgbClr val="FFFF00"/>
              </a:solidFill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 flipH="1" flipV="1">
            <a:off x="11090031" y="2323393"/>
            <a:ext cx="832338" cy="993437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V="1">
            <a:off x="5290529" y="2198914"/>
            <a:ext cx="1205529" cy="614143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075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8490" y="448107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Minör bağlayıcı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70093" y="1759053"/>
            <a:ext cx="5611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Minör bağlayıcı </a:t>
            </a:r>
            <a:r>
              <a:rPr lang="tr-TR" sz="2400" b="1" dirty="0" smtClean="0">
                <a:solidFill>
                  <a:schemeClr val="bg1"/>
                </a:solidFill>
              </a:rPr>
              <a:t>kroşenin kollarını ve tırnağı metal alt yapıya bağlayan gövde kısmıdır.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387" y="460754"/>
            <a:ext cx="5785605" cy="4718713"/>
          </a:xfrm>
          <a:prstGeom prst="rect">
            <a:avLst/>
          </a:prstGeom>
        </p:spPr>
      </p:pic>
      <p:cxnSp>
        <p:nvCxnSpPr>
          <p:cNvPr id="9" name="Düz Ok Bağlayıcısı 8"/>
          <p:cNvCxnSpPr/>
          <p:nvPr/>
        </p:nvCxnSpPr>
        <p:spPr>
          <a:xfrm flipH="1" flipV="1">
            <a:off x="10138335" y="3434254"/>
            <a:ext cx="166250" cy="216062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8233400" y="5615427"/>
            <a:ext cx="3214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chemeClr val="bg1"/>
                </a:solidFill>
              </a:rPr>
              <a:t>Akers</a:t>
            </a:r>
            <a:r>
              <a:rPr lang="tr-TR" sz="2400" dirty="0" smtClean="0">
                <a:solidFill>
                  <a:schemeClr val="bg1"/>
                </a:solidFill>
              </a:rPr>
              <a:t> kroşenin minör 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bağlayıcısı 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921604" y="5502541"/>
            <a:ext cx="2632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Bar kroşenin minör 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bağlayıcısı </a:t>
            </a:r>
            <a:endParaRPr lang="tr-TR" sz="2400" dirty="0">
              <a:solidFill>
                <a:schemeClr val="bg1"/>
              </a:solidFill>
            </a:endParaRPr>
          </a:p>
        </p:txBody>
      </p:sp>
      <p:cxnSp>
        <p:nvCxnSpPr>
          <p:cNvPr id="15" name="Düz Ok Bağlayıcısı 14"/>
          <p:cNvCxnSpPr/>
          <p:nvPr/>
        </p:nvCxnSpPr>
        <p:spPr>
          <a:xfrm flipV="1">
            <a:off x="6678993" y="4748932"/>
            <a:ext cx="1186767" cy="886364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544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KROŞELERİN FONKSİYONLARI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78523" y="1690688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600" b="0" i="0" u="none" strike="noStrike" baseline="0" dirty="0" smtClean="0">
                <a:solidFill>
                  <a:schemeClr val="bg1"/>
                </a:solidFill>
                <a:latin typeface="DINNextLTPro-Regular"/>
              </a:rPr>
              <a:t>Tutuculuk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600" b="0" i="0" u="none" strike="noStrike" baseline="0" dirty="0" smtClean="0">
                <a:solidFill>
                  <a:schemeClr val="bg1"/>
                </a:solidFill>
                <a:latin typeface="DINNextLTPro-Regular"/>
              </a:rPr>
              <a:t>Stabilizasyon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600" b="0" i="0" u="none" strike="noStrike" baseline="0" dirty="0" smtClean="0">
                <a:solidFill>
                  <a:schemeClr val="bg1"/>
                </a:solidFill>
                <a:latin typeface="DINNextLTPro-Regular"/>
              </a:rPr>
              <a:t>Destek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600" b="0" i="0" u="none" strike="noStrike" baseline="0" dirty="0" smtClean="0">
                <a:solidFill>
                  <a:schemeClr val="bg1"/>
                </a:solidFill>
                <a:latin typeface="DINNextLTPro-Regular"/>
              </a:rPr>
              <a:t>Çevreleme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600" b="0" i="0" u="none" strike="noStrike" baseline="0" dirty="0" err="1" smtClean="0">
                <a:solidFill>
                  <a:schemeClr val="bg1"/>
                </a:solidFill>
                <a:latin typeface="DINNextLTPro-Regular"/>
              </a:rPr>
              <a:t>Resiprokasyon</a:t>
            </a:r>
            <a:endParaRPr lang="tr-TR" sz="3600" b="0" i="0" u="none" strike="noStrike" baseline="0" dirty="0" smtClean="0">
              <a:solidFill>
                <a:schemeClr val="bg1"/>
              </a:solidFill>
              <a:latin typeface="DINNextLTPro-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600" b="0" i="0" u="none" strike="noStrike" baseline="0" dirty="0" smtClean="0">
                <a:solidFill>
                  <a:schemeClr val="bg1"/>
                </a:solidFill>
                <a:latin typeface="DINNextLTPro-Regular"/>
              </a:rPr>
              <a:t>Pasiflik</a:t>
            </a:r>
          </a:p>
          <a:p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0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b="1" dirty="0">
                <a:solidFill>
                  <a:srgbClr val="FFFF00"/>
                </a:solidFill>
              </a:rPr>
              <a:t>HAREKETLİ BÖLÜMLÜ </a:t>
            </a:r>
            <a:r>
              <a:rPr lang="tr-TR" sz="2800" b="1" dirty="0" smtClean="0">
                <a:solidFill>
                  <a:srgbClr val="FFFF00"/>
                </a:solidFill>
              </a:rPr>
              <a:t>PROTEZ </a:t>
            </a:r>
            <a:r>
              <a:rPr lang="tr-TR" sz="2800" b="1" dirty="0">
                <a:solidFill>
                  <a:srgbClr val="FFFF00"/>
                </a:solidFill>
              </a:rPr>
              <a:t>BİLEŞENLERİ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98268" y="1690688"/>
            <a:ext cx="4186237" cy="45339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FFFF00"/>
                </a:solidFill>
              </a:rPr>
              <a:t>Direkt tutucular</a:t>
            </a:r>
          </a:p>
          <a:p>
            <a:pPr eaLnBrk="1" hangingPunct="1">
              <a:defRPr/>
            </a:pPr>
            <a:r>
              <a:rPr lang="tr-TR" dirty="0" err="1" smtClean="0">
                <a:solidFill>
                  <a:schemeClr val="bg1"/>
                </a:solidFill>
              </a:rPr>
              <a:t>İndirekt</a:t>
            </a:r>
            <a:r>
              <a:rPr lang="tr-TR" dirty="0" smtClean="0">
                <a:solidFill>
                  <a:schemeClr val="bg1"/>
                </a:solidFill>
              </a:rPr>
              <a:t> tutucular</a:t>
            </a:r>
          </a:p>
          <a:p>
            <a:pPr eaLnBrk="1" hangingPunct="1">
              <a:defRPr/>
            </a:pPr>
            <a:r>
              <a:rPr lang="tr-TR" dirty="0" smtClean="0">
                <a:solidFill>
                  <a:schemeClr val="bg1"/>
                </a:solidFill>
              </a:rPr>
              <a:t>Tırnaklar</a:t>
            </a:r>
          </a:p>
          <a:p>
            <a:pPr eaLnBrk="1" hangingPunct="1">
              <a:defRPr/>
            </a:pPr>
            <a:r>
              <a:rPr lang="tr-TR" dirty="0" err="1" smtClean="0">
                <a:solidFill>
                  <a:schemeClr val="bg1"/>
                </a:solidFill>
              </a:rPr>
              <a:t>Major</a:t>
            </a:r>
            <a:r>
              <a:rPr lang="tr-TR" dirty="0" smtClean="0">
                <a:solidFill>
                  <a:schemeClr val="bg1"/>
                </a:solidFill>
              </a:rPr>
              <a:t> (ana) bağlayıcılar</a:t>
            </a:r>
          </a:p>
          <a:p>
            <a:pPr eaLnBrk="1" hangingPunct="1">
              <a:defRPr/>
            </a:pPr>
            <a:r>
              <a:rPr lang="tr-TR" dirty="0" err="1" smtClean="0">
                <a:solidFill>
                  <a:schemeClr val="bg1"/>
                </a:solidFill>
              </a:rPr>
              <a:t>Minor</a:t>
            </a:r>
            <a:r>
              <a:rPr lang="tr-TR" dirty="0" smtClean="0">
                <a:solidFill>
                  <a:schemeClr val="bg1"/>
                </a:solidFill>
              </a:rPr>
              <a:t> (tali) bağlayıcılar</a:t>
            </a:r>
          </a:p>
          <a:p>
            <a:pPr eaLnBrk="1" hangingPunct="1">
              <a:defRPr/>
            </a:pPr>
            <a:r>
              <a:rPr lang="tr-TR" dirty="0" smtClean="0">
                <a:solidFill>
                  <a:schemeClr val="bg1"/>
                </a:solidFill>
              </a:rPr>
              <a:t>Protez kaidesi</a:t>
            </a:r>
          </a:p>
          <a:p>
            <a:pPr eaLnBrk="1" hangingPunct="1">
              <a:defRPr/>
            </a:pPr>
            <a:r>
              <a:rPr lang="tr-TR" dirty="0" smtClean="0">
                <a:solidFill>
                  <a:schemeClr val="bg1"/>
                </a:solidFill>
              </a:rPr>
              <a:t>Suni dişler</a:t>
            </a:r>
          </a:p>
        </p:txBody>
      </p:sp>
      <p:pic>
        <p:nvPicPr>
          <p:cNvPr id="4100" name="3 Resim" descr="DSC068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2349500"/>
            <a:ext cx="43211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813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TUTUCULUK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69277" y="1351399"/>
            <a:ext cx="119809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400" dirty="0">
                <a:solidFill>
                  <a:srgbClr val="FFFF00"/>
                </a:solidFill>
                <a:latin typeface="DINNextLTPro-Regular"/>
              </a:rPr>
              <a:t>Tutuculuk, </a:t>
            </a:r>
            <a:r>
              <a:rPr lang="nn-NO" sz="2400" dirty="0">
                <a:solidFill>
                  <a:schemeClr val="bg1"/>
                </a:solidFill>
                <a:latin typeface="DINNextLTPro-Regular"/>
              </a:rPr>
              <a:t>kroşenin okluzal yönde </a:t>
            </a:r>
            <a:r>
              <a:rPr lang="nn-NO" sz="2400" dirty="0" smtClean="0">
                <a:solidFill>
                  <a:schemeClr val="bg1"/>
                </a:solidFill>
                <a:latin typeface="DINNextLTPro-Regular"/>
              </a:rPr>
              <a:t>destek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 dişten 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ayrılmasına direnç göstermesini</a:t>
            </a:r>
          </a:p>
          <a:p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sağlayan özelliktir. </a:t>
            </a:r>
            <a:endParaRPr lang="tr-TR" sz="2400" dirty="0" smtClean="0">
              <a:solidFill>
                <a:schemeClr val="bg1"/>
              </a:solidFill>
              <a:latin typeface="DINNextLTPro-Regular"/>
            </a:endParaRPr>
          </a:p>
          <a:p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Yer 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değiştirme 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kuvvetleri konuşma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, kas hareketi, çiğneme, 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yapışkan gıdalar 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veya yerçekimi ile aktive olabilir. </a:t>
            </a:r>
            <a:endParaRPr lang="tr-TR" sz="2400" dirty="0" smtClean="0">
              <a:solidFill>
                <a:schemeClr val="bg1"/>
              </a:solidFill>
              <a:latin typeface="DINNextLTPro-Regular"/>
            </a:endParaRPr>
          </a:p>
          <a:p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Kroşe kolu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, diş yüzeyindeki kontur 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yüksekliğinin </a:t>
            </a:r>
            <a:r>
              <a:rPr lang="tr-TR" sz="2400" dirty="0" err="1" smtClean="0">
                <a:solidFill>
                  <a:schemeClr val="bg1"/>
                </a:solidFill>
                <a:latin typeface="DINNextLTPro-Regular"/>
              </a:rPr>
              <a:t>servikaline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yerleşmesi ve kullanılan 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alaşımın kroşe 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kolunun bu bölgeden ayrılması için 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gereken </a:t>
            </a:r>
            <a:r>
              <a:rPr lang="it-IT" sz="2400" dirty="0" smtClean="0">
                <a:solidFill>
                  <a:schemeClr val="bg1"/>
                </a:solidFill>
                <a:latin typeface="DINNextLTPro-Regular"/>
              </a:rPr>
              <a:t>distorsiyona </a:t>
            </a:r>
            <a:r>
              <a:rPr lang="it-IT" sz="2400" dirty="0">
                <a:solidFill>
                  <a:schemeClr val="bg1"/>
                </a:solidFill>
                <a:latin typeface="DINNextLTPro-Regular"/>
              </a:rPr>
              <a:t>direnç göstermesi ile </a:t>
            </a:r>
            <a:r>
              <a:rPr lang="it-IT" sz="2400" dirty="0" smtClean="0">
                <a:solidFill>
                  <a:schemeClr val="bg1"/>
                </a:solidFill>
                <a:latin typeface="DINNextLTPro-Regular"/>
              </a:rPr>
              <a:t>tutuculuk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 kazanır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. </a:t>
            </a:r>
            <a:endParaRPr lang="tr-TR" sz="2400" dirty="0" smtClean="0">
              <a:solidFill>
                <a:schemeClr val="bg1"/>
              </a:solidFill>
              <a:latin typeface="DINNextLTPro-Regular"/>
            </a:endParaRPr>
          </a:p>
          <a:p>
            <a:r>
              <a:rPr lang="tr-TR" sz="2400" dirty="0" smtClean="0">
                <a:solidFill>
                  <a:srgbClr val="FFFF00"/>
                </a:solidFill>
                <a:latin typeface="DINNextLTPro-Regular"/>
              </a:rPr>
              <a:t>Bu </a:t>
            </a:r>
            <a:r>
              <a:rPr lang="tr-TR" sz="2400" dirty="0">
                <a:solidFill>
                  <a:srgbClr val="FFFF00"/>
                </a:solidFill>
                <a:latin typeface="DINNextLTPro-Regular"/>
              </a:rPr>
              <a:t>nedenle esneklik </a:t>
            </a:r>
            <a:r>
              <a:rPr lang="tr-TR" sz="2400" dirty="0" smtClean="0">
                <a:solidFill>
                  <a:srgbClr val="FFFF00"/>
                </a:solidFill>
                <a:latin typeface="DINNextLTPro-Regular"/>
              </a:rPr>
              <a:t>miktarı, 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dişin </a:t>
            </a:r>
            <a:r>
              <a:rPr lang="tr-TR" sz="2400" dirty="0" err="1">
                <a:solidFill>
                  <a:schemeClr val="bg1"/>
                </a:solidFill>
                <a:latin typeface="DINNextLTPro-Regular"/>
              </a:rPr>
              <a:t>andırkatı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 üzerinde kuvvet uygulandığı</a:t>
            </a:r>
          </a:p>
          <a:p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andaki </a:t>
            </a:r>
            <a:r>
              <a:rPr lang="tr-TR" sz="2400" dirty="0" err="1">
                <a:solidFill>
                  <a:schemeClr val="bg1"/>
                </a:solidFill>
                <a:latin typeface="DINNextLTPro-Regular"/>
              </a:rPr>
              <a:t>distorsiyon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 kapasitesidir. </a:t>
            </a:r>
            <a:endParaRPr lang="tr-TR" sz="2400" dirty="0" smtClean="0">
              <a:solidFill>
                <a:schemeClr val="bg1"/>
              </a:solidFill>
              <a:latin typeface="DINNextLTPro-Regular"/>
            </a:endParaRPr>
          </a:p>
          <a:p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Tutuculukta daha 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az etkili olan bir diğer faktör sürtünmedir.</a:t>
            </a:r>
          </a:p>
          <a:p>
            <a:r>
              <a:rPr lang="tr-TR" sz="2400" dirty="0">
                <a:solidFill>
                  <a:srgbClr val="FFFF00"/>
                </a:solidFill>
                <a:latin typeface="DINNextLTPro-Regular"/>
              </a:rPr>
              <a:t>Sürtünme direncinin derecesi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, diş 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ile kroşe 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arasındaki 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ara yüzeyin 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tipine bağlıdır.</a:t>
            </a:r>
          </a:p>
          <a:p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Diğer faktörler ise kuşatılan diş 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yüzeyinin miktarı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, diş kroşe temasının hassasiyeti, 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alaşımın tipi 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(alaşımın döküm formu, bükme 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tel formuna 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göre daha fazla tutucudur) ve 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tutucu ucun </a:t>
            </a:r>
            <a:r>
              <a:rPr lang="tr-TR" sz="2400" dirty="0" err="1">
                <a:solidFill>
                  <a:schemeClr val="bg1"/>
                </a:solidFill>
                <a:latin typeface="DINNextLTPro-Regular"/>
              </a:rPr>
              <a:t>andırkat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 bölgesine yaklaşım yönüdür.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6185" y="365125"/>
            <a:ext cx="11781692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Kroşe kolunun sahip olduğu esneklik derecesi 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46538" y="1690688"/>
            <a:ext cx="119809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• </a:t>
            </a:r>
            <a:r>
              <a:rPr lang="nn-NO" sz="2000" b="1" dirty="0" smtClean="0">
                <a:solidFill>
                  <a:srgbClr val="FFFF00"/>
                </a:solidFill>
                <a:latin typeface="DINNextLTPro-Regular"/>
              </a:rPr>
              <a:t>Kroşe kolunun uzunluğu: </a:t>
            </a:r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Uzunluk arttıkça,</a:t>
            </a:r>
          </a:p>
          <a:p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esneklik miktarı artar</a:t>
            </a:r>
            <a:r>
              <a:rPr lang="tr-TR" sz="2000" dirty="0" smtClean="0">
                <a:solidFill>
                  <a:schemeClr val="bg1"/>
                </a:solidFill>
                <a:latin typeface="DINNextLTPro-Regular"/>
              </a:rPr>
              <a:t>. </a:t>
            </a:r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Bar kroşe kolu, çevresel kroşe kollarından</a:t>
            </a:r>
          </a:p>
          <a:p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daha esnektir</a:t>
            </a:r>
            <a:r>
              <a:rPr lang="tr-TR" sz="2000" dirty="0" smtClean="0">
                <a:solidFill>
                  <a:schemeClr val="bg1"/>
                </a:solidFill>
                <a:latin typeface="DINNextLTPro-Regular"/>
              </a:rPr>
              <a:t>.</a:t>
            </a:r>
            <a:endParaRPr lang="nn-NO" sz="2000" dirty="0" smtClean="0">
              <a:solidFill>
                <a:schemeClr val="bg1"/>
              </a:solidFill>
              <a:latin typeface="DINNextLTPro-Regular"/>
            </a:endParaRPr>
          </a:p>
          <a:p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• </a:t>
            </a:r>
            <a:r>
              <a:rPr lang="nn-NO" sz="2000" b="1" dirty="0" smtClean="0">
                <a:solidFill>
                  <a:srgbClr val="FFFF00"/>
                </a:solidFill>
                <a:latin typeface="DINNextLTPro-Regular"/>
              </a:rPr>
              <a:t>Kroşe kolunun çapı: </a:t>
            </a:r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Çap azaldıkça, esneklik</a:t>
            </a:r>
          </a:p>
          <a:p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miktarı artar.</a:t>
            </a:r>
          </a:p>
          <a:p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• </a:t>
            </a:r>
            <a:r>
              <a:rPr lang="nn-NO" sz="2000" b="1" dirty="0" smtClean="0">
                <a:solidFill>
                  <a:srgbClr val="FFFF00"/>
                </a:solidFill>
                <a:latin typeface="DINNextLTPro-Regular"/>
              </a:rPr>
              <a:t>Kroşe kolunun kesit formu: </a:t>
            </a:r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Yuvarlak</a:t>
            </a:r>
            <a:r>
              <a:rPr lang="tr-TR" sz="2000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kesitli kroşe kolu, yarım yuvarlak kesite göre</a:t>
            </a:r>
          </a:p>
          <a:p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daha fazla esnekliğe sahiptir.</a:t>
            </a:r>
          </a:p>
          <a:p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• </a:t>
            </a:r>
            <a:r>
              <a:rPr lang="nn-NO" sz="2000" b="1" dirty="0" smtClean="0">
                <a:solidFill>
                  <a:srgbClr val="FFFF00"/>
                </a:solidFill>
                <a:latin typeface="DINNextLTPro-Regular"/>
              </a:rPr>
              <a:t>Kroşe kolunun uca doğru incelmesi:</a:t>
            </a:r>
            <a:r>
              <a:rPr lang="tr-TR" sz="2000" b="1" dirty="0" smtClean="0">
                <a:solidFill>
                  <a:srgbClr val="FFFF00"/>
                </a:solidFill>
                <a:latin typeface="DINNextLTPro-Regular"/>
              </a:rPr>
              <a:t> </a:t>
            </a:r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Kroşe kolunun uygun şekilde inceltilmesi,</a:t>
            </a:r>
          </a:p>
          <a:p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esnekliğini </a:t>
            </a:r>
            <a:r>
              <a:rPr lang="tr-TR" sz="2000" dirty="0" smtClean="0">
                <a:solidFill>
                  <a:schemeClr val="bg1"/>
                </a:solidFill>
                <a:latin typeface="DINNextLTPro-Regular"/>
              </a:rPr>
              <a:t>4</a:t>
            </a:r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 katına kadar arttırabilir. Tutucu</a:t>
            </a:r>
            <a:r>
              <a:rPr lang="tr-TR" sz="2000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uç, bu özelliği sayesinde ince ve oldukça</a:t>
            </a:r>
          </a:p>
          <a:p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fazla esnekliğe sahip bir yapı kazanır. Tutucu</a:t>
            </a:r>
            <a:r>
              <a:rPr lang="tr-TR" sz="2000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kol, gövdesindeki başlangıcından ucuna kadar</a:t>
            </a:r>
            <a:r>
              <a:rPr lang="tr-TR" sz="2000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düzgün bir şekilde incelir. Çevresel kroşe</a:t>
            </a:r>
            <a:r>
              <a:rPr lang="tr-TR" sz="2000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için, kroşe kolunun çapı uç kısmında başlangıcının yarısı kadar olmalıdır. Bar kroşenin yaklaşan</a:t>
            </a:r>
            <a:r>
              <a:rPr lang="tr-TR" sz="2000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kolu da aynı şekilde inceltilmelidir.</a:t>
            </a:r>
          </a:p>
          <a:p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• </a:t>
            </a:r>
            <a:r>
              <a:rPr lang="nn-NO" sz="2000" b="1" dirty="0" smtClean="0">
                <a:solidFill>
                  <a:srgbClr val="FFFF00"/>
                </a:solidFill>
                <a:latin typeface="DINNextLTPro-Regular"/>
              </a:rPr>
              <a:t>Alaşımın cinsi: </a:t>
            </a:r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Döküm Cr-Co alaşımı aynı çaptaki altın alaşımına göre daha yüksek</a:t>
            </a:r>
            <a:r>
              <a:rPr lang="tr-TR" sz="2000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elastik modulusa sahiptir ve altın kadar esneklik göstermez.</a:t>
            </a:r>
          </a:p>
          <a:p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• </a:t>
            </a:r>
            <a:r>
              <a:rPr lang="nn-NO" sz="2000" b="1" dirty="0" smtClean="0">
                <a:solidFill>
                  <a:srgbClr val="FFFF00"/>
                </a:solidFill>
                <a:latin typeface="DINNextLTPro-Regular"/>
              </a:rPr>
              <a:t>Alaşımın tipi: </a:t>
            </a:r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Bükme tel bir alaşım aynı çaptaki döküm alaşımına göre daha fazla esnekliğe</a:t>
            </a:r>
            <a:r>
              <a:rPr lang="tr-TR" sz="2000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nn-NO" sz="2000" dirty="0" smtClean="0">
                <a:solidFill>
                  <a:schemeClr val="bg1"/>
                </a:solidFill>
                <a:latin typeface="DINNextLTPro-Regular"/>
              </a:rPr>
              <a:t>sahiptir.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STABİLİZASYON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1015" y="1690688"/>
            <a:ext cx="119809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400" dirty="0" smtClean="0">
                <a:solidFill>
                  <a:srgbClr val="FFFF00"/>
                </a:solidFill>
                <a:latin typeface="DINNextLTPro-Regular"/>
              </a:rPr>
              <a:t>Stabilizasyon, </a:t>
            </a:r>
            <a:r>
              <a:rPr lang="nn-NO" sz="2400" dirty="0" smtClean="0">
                <a:solidFill>
                  <a:schemeClr val="bg1"/>
                </a:solidFill>
                <a:latin typeface="DINNextLTPro-Regular"/>
              </a:rPr>
              <a:t>protezin horizontal düzlemde yer değiştirmesine kroşenin katılımına gösterilen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nn-NO" sz="2400" dirty="0" smtClean="0">
                <a:solidFill>
                  <a:schemeClr val="bg1"/>
                </a:solidFill>
                <a:latin typeface="DINNextLTPro-Regular"/>
              </a:rPr>
              <a:t>dirençtir. </a:t>
            </a:r>
            <a:endParaRPr lang="tr-TR" sz="2400" dirty="0" smtClean="0">
              <a:solidFill>
                <a:schemeClr val="bg1"/>
              </a:solidFill>
              <a:latin typeface="DINNextLTPro-Regular"/>
            </a:endParaRPr>
          </a:p>
          <a:p>
            <a:endParaRPr lang="tr-TR" sz="2400" dirty="0">
              <a:solidFill>
                <a:schemeClr val="bg1"/>
              </a:solidFill>
              <a:latin typeface="DINNextLTPro-Regular"/>
            </a:endParaRPr>
          </a:p>
          <a:p>
            <a:r>
              <a:rPr lang="nn-NO" sz="2400" dirty="0" smtClean="0">
                <a:solidFill>
                  <a:schemeClr val="bg1"/>
                </a:solidFill>
                <a:latin typeface="DINNextLTPro-Regular"/>
              </a:rPr>
              <a:t>Tutucu uç dışındaki tüm kroşe bileşenleri bu özelliğe değişik derecelerde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nn-NO" sz="2400" dirty="0" smtClean="0">
                <a:solidFill>
                  <a:schemeClr val="bg1"/>
                </a:solidFill>
                <a:latin typeface="DINNextLTPro-Regular"/>
              </a:rPr>
              <a:t>katkıda bulunur. </a:t>
            </a:r>
            <a:endParaRPr lang="tr-TR" sz="2400" dirty="0" smtClean="0">
              <a:solidFill>
                <a:schemeClr val="bg1"/>
              </a:solidFill>
              <a:latin typeface="DINNextLTPro-Regular"/>
            </a:endParaRPr>
          </a:p>
          <a:p>
            <a:endParaRPr lang="tr-TR" sz="2400" dirty="0">
              <a:solidFill>
                <a:schemeClr val="bg1"/>
              </a:solidFill>
              <a:latin typeface="DINNextLTPro-Regular"/>
            </a:endParaRPr>
          </a:p>
          <a:p>
            <a:r>
              <a:rPr lang="nn-NO" sz="2400" dirty="0" smtClean="0">
                <a:solidFill>
                  <a:srgbClr val="FFFF00"/>
                </a:solidFill>
                <a:latin typeface="DINNextLTPro-Regular"/>
              </a:rPr>
              <a:t>Çevresel kroşe, bar veya kombine kroşeye göre daha iyi stabilizasyon özelliği</a:t>
            </a:r>
          </a:p>
          <a:p>
            <a:r>
              <a:rPr lang="nn-NO" sz="2400" dirty="0" smtClean="0">
                <a:solidFill>
                  <a:srgbClr val="FFFF00"/>
                </a:solidFill>
                <a:latin typeface="DINNextLTPro-Regular"/>
              </a:rPr>
              <a:t>sergiler;</a:t>
            </a:r>
            <a:r>
              <a:rPr lang="nn-NO" sz="2400" dirty="0" smtClean="0">
                <a:solidFill>
                  <a:schemeClr val="bg1"/>
                </a:solidFill>
                <a:latin typeface="DINNextLTPro-Regular"/>
              </a:rPr>
              <a:t> çünkü çevresel kroşe iki rijit kroşe omuzuna sahiptir ve diğer kroşelerin tutucu elemanları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nn-NO" sz="2400" dirty="0" smtClean="0">
                <a:solidFill>
                  <a:schemeClr val="bg1"/>
                </a:solidFill>
                <a:latin typeface="DINNextLTPro-Regular"/>
              </a:rPr>
              <a:t>daha fazla esneklik gösterir.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DESTEK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1015" y="1690688"/>
            <a:ext cx="119809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400" b="1" dirty="0" smtClean="0">
                <a:solidFill>
                  <a:srgbClr val="FFFF00"/>
                </a:solidFill>
                <a:latin typeface="DINNextLTPro-Regular"/>
              </a:rPr>
              <a:t>Destek, </a:t>
            </a:r>
            <a:r>
              <a:rPr lang="nn-NO" sz="2400" dirty="0" smtClean="0">
                <a:solidFill>
                  <a:srgbClr val="FFFF00"/>
                </a:solidFill>
                <a:latin typeface="DINNextLTPro-Regular"/>
              </a:rPr>
              <a:t>kroşenin gingival yönde yer değiştirmesine gösterdiği dirençtir. </a:t>
            </a:r>
            <a:endParaRPr lang="tr-TR" sz="2400" dirty="0" smtClean="0">
              <a:solidFill>
                <a:srgbClr val="FFFF00"/>
              </a:solidFill>
              <a:latin typeface="DINNextLTPro-Regular"/>
            </a:endParaRPr>
          </a:p>
          <a:p>
            <a:endParaRPr lang="tr-TR" sz="2400" dirty="0" smtClean="0">
              <a:solidFill>
                <a:schemeClr val="bg1"/>
              </a:solidFill>
              <a:latin typeface="DINNextLTPro-Regular"/>
            </a:endParaRPr>
          </a:p>
          <a:p>
            <a:r>
              <a:rPr lang="nn-NO" sz="2400" b="1" dirty="0" smtClean="0">
                <a:solidFill>
                  <a:srgbClr val="FFFF00"/>
                </a:solidFill>
                <a:latin typeface="DINNextLTPro-Regular"/>
              </a:rPr>
              <a:t>Okluzal (lingual</a:t>
            </a:r>
            <a:r>
              <a:rPr lang="tr-TR" sz="2400" b="1" dirty="0" smtClean="0">
                <a:solidFill>
                  <a:srgbClr val="FFFF00"/>
                </a:solidFill>
                <a:latin typeface="DINNextLTPro-Regular"/>
              </a:rPr>
              <a:t> </a:t>
            </a:r>
            <a:r>
              <a:rPr lang="nn-NO" sz="2400" b="1" dirty="0" smtClean="0">
                <a:solidFill>
                  <a:srgbClr val="FFFF00"/>
                </a:solidFill>
                <a:latin typeface="DINNextLTPro-Regular"/>
              </a:rPr>
              <a:t>veya insizal) tırnak </a:t>
            </a:r>
            <a:r>
              <a:rPr lang="nn-NO" sz="2400" dirty="0" smtClean="0">
                <a:solidFill>
                  <a:schemeClr val="bg1"/>
                </a:solidFill>
                <a:latin typeface="DINNextLTPro-Regular"/>
              </a:rPr>
              <a:t>kroşenin destek görevini yerine getiren en önemli elemanıdır.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 </a:t>
            </a:r>
          </a:p>
          <a:p>
            <a:endParaRPr lang="tr-TR" sz="2400" dirty="0">
              <a:solidFill>
                <a:schemeClr val="bg1"/>
              </a:solidFill>
              <a:latin typeface="DINNextLTPro-Regular"/>
            </a:endParaRPr>
          </a:p>
          <a:p>
            <a:r>
              <a:rPr lang="tr-TR" sz="2400" b="1" dirty="0" smtClean="0">
                <a:solidFill>
                  <a:srgbClr val="FFFF00"/>
                </a:solidFill>
                <a:latin typeface="DINNextLTPro-Regular"/>
              </a:rPr>
              <a:t>K</a:t>
            </a:r>
            <a:r>
              <a:rPr lang="nn-NO" sz="2400" b="1" dirty="0" smtClean="0">
                <a:solidFill>
                  <a:srgbClr val="FFFF00"/>
                </a:solidFill>
                <a:latin typeface="DINNextLTPro-Regular"/>
              </a:rPr>
              <a:t>roşenin</a:t>
            </a:r>
            <a:r>
              <a:rPr lang="tr-TR" sz="2400" b="1" dirty="0" smtClean="0">
                <a:solidFill>
                  <a:srgbClr val="FFFF00"/>
                </a:solidFill>
                <a:latin typeface="DINNextLTPro-Regular"/>
              </a:rPr>
              <a:t> </a:t>
            </a:r>
            <a:r>
              <a:rPr lang="nn-NO" sz="2400" b="1" dirty="0" smtClean="0">
                <a:solidFill>
                  <a:srgbClr val="FFFF00"/>
                </a:solidFill>
                <a:latin typeface="DINNextLTPro-Regular"/>
              </a:rPr>
              <a:t>gövde ve omuzu </a:t>
            </a:r>
            <a:r>
              <a:rPr lang="nn-NO" sz="2400" dirty="0" smtClean="0">
                <a:solidFill>
                  <a:schemeClr val="bg1"/>
                </a:solidFill>
                <a:latin typeface="DINNextLTPro-Regular"/>
              </a:rPr>
              <a:t>da, destek dişin kontur yüksekliğinin üzerinde yer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nn-NO" sz="2400" dirty="0" smtClean="0">
                <a:solidFill>
                  <a:schemeClr val="bg1"/>
                </a:solidFill>
                <a:latin typeface="DINNextLTPro-Regular"/>
              </a:rPr>
              <a:t>aldıklarından, desteklik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nn-NO" sz="2400" dirty="0" smtClean="0">
                <a:solidFill>
                  <a:schemeClr val="bg1"/>
                </a:solidFill>
                <a:latin typeface="DINNextLTPro-Regular"/>
              </a:rPr>
              <a:t>özelliğine bir miktar katkıda bulunurlar.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ÇEVRELEME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1015" y="1690688"/>
            <a:ext cx="11980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400" dirty="0" smtClean="0">
                <a:solidFill>
                  <a:schemeClr val="bg1"/>
                </a:solidFill>
                <a:latin typeface="DINNextLTPro-Regular"/>
              </a:rPr>
              <a:t>Proteze kuvvet uygulandığında kroşe kollarının destek dişten uzaklaşmasını önlemek için,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nn-NO" sz="2400" dirty="0" smtClean="0">
                <a:solidFill>
                  <a:schemeClr val="bg1"/>
                </a:solidFill>
                <a:latin typeface="DINNextLTPro-Regular"/>
              </a:rPr>
              <a:t>kroşe destek dişin kronunu en az 180° kuşatmalıdır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49" y="2731789"/>
            <a:ext cx="6320204" cy="332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RESİPROKASYON: </a:t>
            </a:r>
            <a:r>
              <a:rPr lang="tr-TR" b="1" dirty="0" err="1" smtClean="0">
                <a:solidFill>
                  <a:srgbClr val="FFFF00"/>
                </a:solidFill>
              </a:rPr>
              <a:t>Horizontal</a:t>
            </a:r>
            <a:r>
              <a:rPr lang="tr-TR" b="1" dirty="0" smtClean="0">
                <a:solidFill>
                  <a:srgbClr val="FFFF00"/>
                </a:solidFill>
              </a:rPr>
              <a:t> ve </a:t>
            </a:r>
            <a:r>
              <a:rPr lang="tr-TR" b="1" dirty="0" err="1" smtClean="0">
                <a:solidFill>
                  <a:srgbClr val="FFFF00"/>
                </a:solidFill>
              </a:rPr>
              <a:t>Vertikal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1015" y="1690688"/>
            <a:ext cx="119809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400" b="1" dirty="0" smtClean="0">
                <a:solidFill>
                  <a:srgbClr val="FFFF00"/>
                </a:solidFill>
                <a:latin typeface="DINNextLTPro-Regular"/>
              </a:rPr>
              <a:t>Resiprokasyon, </a:t>
            </a:r>
            <a:r>
              <a:rPr lang="nn-NO" sz="2400" dirty="0" smtClean="0">
                <a:solidFill>
                  <a:schemeClr val="bg1"/>
                </a:solidFill>
                <a:latin typeface="DINNextLTPro-Regular"/>
              </a:rPr>
              <a:t>“bir apareyin bir bölümü tarafından oluşturulan etkinin, diğer bölümü ile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nn-NO" sz="2400" dirty="0" smtClean="0">
                <a:solidFill>
                  <a:schemeClr val="bg1"/>
                </a:solidFill>
                <a:latin typeface="DINNextLTPro-Regular"/>
              </a:rPr>
              <a:t>karşılanması” anlamına gelir. </a:t>
            </a:r>
            <a:endParaRPr lang="tr-TR" sz="2400" dirty="0" smtClean="0">
              <a:solidFill>
                <a:schemeClr val="bg1"/>
              </a:solidFill>
              <a:latin typeface="DINNextLTPro-Regular"/>
            </a:endParaRPr>
          </a:p>
          <a:p>
            <a:endParaRPr lang="tr-TR" sz="2400" dirty="0">
              <a:solidFill>
                <a:schemeClr val="bg1"/>
              </a:solidFill>
              <a:latin typeface="DINNextLTPro-Regular"/>
            </a:endParaRPr>
          </a:p>
          <a:p>
            <a:r>
              <a:rPr lang="nn-NO" sz="2400" dirty="0" smtClean="0">
                <a:solidFill>
                  <a:schemeClr val="bg1"/>
                </a:solidFill>
                <a:latin typeface="DINNextLTPro-Regular"/>
              </a:rPr>
              <a:t>Bu tanım bölümlü protez kroşelerine uygulandığında, resiprokasyon</a:t>
            </a:r>
          </a:p>
          <a:p>
            <a:r>
              <a:rPr lang="nn-NO" sz="2400" dirty="0" smtClean="0">
                <a:solidFill>
                  <a:schemeClr val="bg1"/>
                </a:solidFill>
                <a:latin typeface="DINNextLTPro-Regular"/>
              </a:rPr>
              <a:t>“tutucu kroşe kolunun destek diş üzerindeki etkisinin, diğer taraftaki tutucu olmayan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 kroşe kolu ile dengelenmesi” anlamına gelir.</a:t>
            </a:r>
          </a:p>
          <a:p>
            <a:endParaRPr lang="tr-TR" sz="2400" dirty="0" smtClean="0">
              <a:solidFill>
                <a:schemeClr val="bg1"/>
              </a:solidFill>
              <a:latin typeface="DINNextLTPro-Regular"/>
            </a:endParaRPr>
          </a:p>
          <a:p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Kroşenin </a:t>
            </a:r>
            <a:r>
              <a:rPr lang="tr-TR" sz="2400" dirty="0" err="1" smtClean="0">
                <a:solidFill>
                  <a:schemeClr val="bg1"/>
                </a:solidFill>
                <a:latin typeface="DINNextLTPro-Regular"/>
              </a:rPr>
              <a:t>resiprokal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 kolunun esas fonksiyonu, protezin takılıp çıkarılması esnasında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tutucu kolun </a:t>
            </a:r>
            <a:r>
              <a:rPr lang="tr-TR" sz="2400" dirty="0" err="1" smtClean="0">
                <a:solidFill>
                  <a:schemeClr val="bg1"/>
                </a:solidFill>
                <a:latin typeface="DINNextLTPro-Regular"/>
              </a:rPr>
              <a:t>andırkat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 alanından uzaklaşması ile oluşacak </a:t>
            </a:r>
            <a:r>
              <a:rPr lang="tr-TR" sz="2400" dirty="0" err="1" smtClean="0">
                <a:solidFill>
                  <a:schemeClr val="bg1"/>
                </a:solidFill>
                <a:latin typeface="DINNextLTPro-Regular"/>
              </a:rPr>
              <a:t>horizontal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 kuvvetleri dengelemek olduğundan, bu kroşe kolunun destek diş üzerindeki konumu (</a:t>
            </a:r>
            <a:r>
              <a:rPr lang="tr-TR" sz="2400" dirty="0" err="1" smtClean="0">
                <a:solidFill>
                  <a:schemeClr val="bg1"/>
                </a:solidFill>
                <a:latin typeface="DINNextLTPro-Regular"/>
              </a:rPr>
              <a:t>horizontal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 veya </a:t>
            </a:r>
            <a:r>
              <a:rPr lang="tr-TR" sz="2400" dirty="0" err="1" smtClean="0">
                <a:solidFill>
                  <a:schemeClr val="bg1"/>
                </a:solidFill>
                <a:latin typeface="DINNextLTPro-Regular"/>
              </a:rPr>
              <a:t>vertikal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) ve şekli büyük önem taşır.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70031" cy="1325563"/>
          </a:xfrm>
        </p:spPr>
        <p:txBody>
          <a:bodyPr/>
          <a:lstStyle/>
          <a:p>
            <a:r>
              <a:rPr lang="tr-TR" b="1" dirty="0" err="1" smtClean="0">
                <a:solidFill>
                  <a:srgbClr val="FFFF00"/>
                </a:solidFill>
              </a:rPr>
              <a:t>Horizontal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resiproksyon</a:t>
            </a:r>
            <a:endParaRPr lang="tr-TR" b="1" dirty="0">
              <a:solidFill>
                <a:srgbClr val="FFFF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492" y="365125"/>
            <a:ext cx="7436461" cy="627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89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70031" cy="1325563"/>
          </a:xfrm>
        </p:spPr>
        <p:txBody>
          <a:bodyPr/>
          <a:lstStyle/>
          <a:p>
            <a:r>
              <a:rPr lang="tr-TR" b="1" dirty="0" err="1" smtClean="0">
                <a:solidFill>
                  <a:srgbClr val="FFFF00"/>
                </a:solidFill>
              </a:rPr>
              <a:t>Horizontal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resiproksyon</a:t>
            </a:r>
            <a:endParaRPr lang="tr-TR" b="1" dirty="0">
              <a:solidFill>
                <a:srgbClr val="FFFF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83" y="505912"/>
            <a:ext cx="5793033" cy="54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9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1338" y="562569"/>
            <a:ext cx="3470031" cy="1325563"/>
          </a:xfrm>
        </p:spPr>
        <p:txBody>
          <a:bodyPr/>
          <a:lstStyle/>
          <a:p>
            <a:r>
              <a:rPr lang="tr-TR" b="1" dirty="0" err="1" smtClean="0">
                <a:solidFill>
                  <a:srgbClr val="FFFF00"/>
                </a:solidFill>
              </a:rPr>
              <a:t>Vertikal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resiproksyon</a:t>
            </a:r>
            <a:endParaRPr lang="tr-TR" b="1" dirty="0">
              <a:solidFill>
                <a:srgbClr val="FFFF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245" y="615392"/>
            <a:ext cx="6654678" cy="54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57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9939" y="522287"/>
            <a:ext cx="4999892" cy="1325563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</a:rPr>
              <a:t>Pasiflik</a:t>
            </a:r>
            <a:endParaRPr lang="tr-TR" sz="6000" b="1" dirty="0">
              <a:solidFill>
                <a:srgbClr val="FFFF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721" y="707395"/>
            <a:ext cx="6568587" cy="521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6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DİREKT TUTUCULAR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Destek dişleri sararak hareketli bölümlü protezlere gelen zararlı kuvvetlere direnç </a:t>
            </a:r>
            <a:r>
              <a:rPr lang="tr-TR" dirty="0" smtClean="0">
                <a:solidFill>
                  <a:schemeClr val="bg1"/>
                </a:solidFill>
              </a:rPr>
              <a:t>gösteren ve </a:t>
            </a:r>
            <a:r>
              <a:rPr lang="tr-TR" dirty="0">
                <a:solidFill>
                  <a:schemeClr val="bg1"/>
                </a:solidFill>
              </a:rPr>
              <a:t>tutuculuk sağlayan protez bileşenine </a:t>
            </a:r>
            <a:r>
              <a:rPr lang="tr-TR" b="1" dirty="0">
                <a:solidFill>
                  <a:srgbClr val="FFFF00"/>
                </a:solidFill>
              </a:rPr>
              <a:t>direkt tutucu </a:t>
            </a:r>
            <a:r>
              <a:rPr lang="tr-TR" dirty="0">
                <a:solidFill>
                  <a:schemeClr val="bg1"/>
                </a:solidFill>
              </a:rPr>
              <a:t>adı verilir. </a:t>
            </a: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</a:rPr>
              <a:t>Kronun sınırları içinde </a:t>
            </a:r>
            <a:r>
              <a:rPr lang="tr-TR" dirty="0">
                <a:solidFill>
                  <a:schemeClr val="bg1"/>
                </a:solidFill>
              </a:rPr>
              <a:t>veya kron dışında bulunmalarına göre, </a:t>
            </a:r>
            <a:r>
              <a:rPr lang="tr-TR" dirty="0">
                <a:solidFill>
                  <a:srgbClr val="FFFF00"/>
                </a:solidFill>
              </a:rPr>
              <a:t>“</a:t>
            </a:r>
            <a:r>
              <a:rPr lang="tr-TR" b="1" dirty="0">
                <a:solidFill>
                  <a:srgbClr val="FFFF00"/>
                </a:solidFill>
              </a:rPr>
              <a:t>kron içi”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veya </a:t>
            </a:r>
            <a:r>
              <a:rPr lang="tr-TR" dirty="0">
                <a:solidFill>
                  <a:srgbClr val="FFFF00"/>
                </a:solidFill>
              </a:rPr>
              <a:t>“</a:t>
            </a:r>
            <a:r>
              <a:rPr lang="tr-TR" b="1" dirty="0">
                <a:solidFill>
                  <a:srgbClr val="FFFF00"/>
                </a:solidFill>
              </a:rPr>
              <a:t>kron dışı” </a:t>
            </a:r>
            <a:r>
              <a:rPr lang="tr-TR" dirty="0">
                <a:solidFill>
                  <a:schemeClr val="bg1"/>
                </a:solidFill>
              </a:rPr>
              <a:t>direkt tutucular </a:t>
            </a:r>
            <a:r>
              <a:rPr lang="tr-TR" dirty="0" smtClean="0">
                <a:solidFill>
                  <a:schemeClr val="bg1"/>
                </a:solidFill>
              </a:rPr>
              <a:t>olarak 2 </a:t>
            </a:r>
            <a:r>
              <a:rPr lang="tr-TR" dirty="0">
                <a:solidFill>
                  <a:schemeClr val="bg1"/>
                </a:solidFill>
              </a:rPr>
              <a:t>ana gruba ayrılırlar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</a:rPr>
              <a:t>Metalin deformasyona karşı direnç gösterme prensibine göre hazırlanan </a:t>
            </a:r>
            <a:r>
              <a:rPr lang="tr-TR" b="1" dirty="0" smtClean="0">
                <a:solidFill>
                  <a:srgbClr val="FFFF00"/>
                </a:solidFill>
              </a:rPr>
              <a:t>kroşeler</a:t>
            </a:r>
            <a:r>
              <a:rPr lang="tr-TR" dirty="0" smtClean="0">
                <a:solidFill>
                  <a:schemeClr val="bg1"/>
                </a:solidFill>
              </a:rPr>
              <a:t>, en yaygın olarak kullanılan kron dışı direkt tutuculardır.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5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6862" y="43585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ÇEVRESEL KROŞELER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86862" y="1385488"/>
            <a:ext cx="109669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DINNextLTPro-Regular"/>
              </a:rPr>
              <a:t>Döküm veya bükme yöntemiyle hazırlanabilen çevresel kroşenin temel formu </a:t>
            </a:r>
            <a:r>
              <a:rPr lang="tr-TR" sz="2800" dirty="0" err="1" smtClean="0">
                <a:solidFill>
                  <a:schemeClr val="bg1"/>
                </a:solidFill>
                <a:latin typeface="DINNextLTPro-Regular"/>
              </a:rPr>
              <a:t>bukkal</a:t>
            </a:r>
            <a:r>
              <a:rPr lang="tr-TR" sz="2800" dirty="0" smtClean="0">
                <a:solidFill>
                  <a:schemeClr val="bg1"/>
                </a:solidFill>
                <a:latin typeface="DINNextLTPro-Regular"/>
              </a:rPr>
              <a:t> yüzde </a:t>
            </a:r>
            <a:r>
              <a:rPr lang="tr-TR" sz="2800" dirty="0">
                <a:solidFill>
                  <a:schemeClr val="bg1"/>
                </a:solidFill>
                <a:latin typeface="DINNextLTPro-Regular"/>
              </a:rPr>
              <a:t>yer alan ve </a:t>
            </a:r>
            <a:r>
              <a:rPr lang="tr-TR" sz="2800" dirty="0">
                <a:solidFill>
                  <a:srgbClr val="FFFF00"/>
                </a:solidFill>
                <a:latin typeface="DINNextLTPro-Regular"/>
              </a:rPr>
              <a:t>tutucu sahaya </a:t>
            </a:r>
            <a:r>
              <a:rPr lang="tr-TR" sz="2800" dirty="0" err="1">
                <a:solidFill>
                  <a:srgbClr val="FFFF00"/>
                </a:solidFill>
                <a:latin typeface="DINNextLTPro-Regular"/>
              </a:rPr>
              <a:t>okluzalden</a:t>
            </a:r>
            <a:r>
              <a:rPr lang="tr-TR" sz="2800" dirty="0">
                <a:solidFill>
                  <a:srgbClr val="FFFF00"/>
                </a:solidFill>
                <a:latin typeface="DINNextLTPro-Regular"/>
              </a:rPr>
              <a:t> yaklaşan tutucu kol</a:t>
            </a:r>
            <a:r>
              <a:rPr lang="tr-TR" sz="2800" dirty="0">
                <a:solidFill>
                  <a:schemeClr val="bg1"/>
                </a:solidFill>
                <a:latin typeface="DINNextLTPro-Regular"/>
              </a:rPr>
              <a:t>, dişin karşıt yüzeyinde yer</a:t>
            </a:r>
          </a:p>
          <a:p>
            <a:r>
              <a:rPr lang="tr-TR" sz="2800" dirty="0">
                <a:solidFill>
                  <a:schemeClr val="bg1"/>
                </a:solidFill>
                <a:latin typeface="DINNextLTPro-Regular"/>
              </a:rPr>
              <a:t>alan stabilizasyon kolu ve </a:t>
            </a:r>
            <a:r>
              <a:rPr lang="tr-TR" sz="2800" dirty="0" err="1">
                <a:solidFill>
                  <a:schemeClr val="bg1"/>
                </a:solidFill>
                <a:latin typeface="DINNextLTPro-Regular"/>
              </a:rPr>
              <a:t>okluzal</a:t>
            </a:r>
            <a:r>
              <a:rPr lang="tr-TR" sz="2800" dirty="0">
                <a:solidFill>
                  <a:schemeClr val="bg1"/>
                </a:solidFill>
                <a:latin typeface="DINNextLTPro-Regular"/>
              </a:rPr>
              <a:t> tırnaktan oluşur.</a:t>
            </a:r>
          </a:p>
          <a:p>
            <a:endParaRPr lang="tr-TR" sz="2800" dirty="0" smtClean="0">
              <a:solidFill>
                <a:schemeClr val="bg1"/>
              </a:solidFill>
              <a:latin typeface="DINNextLTPro-Regular"/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rgbClr val="92D050"/>
                </a:solidFill>
                <a:latin typeface="DINNextLTPro-Regular"/>
              </a:rPr>
              <a:t>Diş </a:t>
            </a:r>
            <a:r>
              <a:rPr lang="tr-TR" sz="2800" dirty="0">
                <a:solidFill>
                  <a:srgbClr val="92D050"/>
                </a:solidFill>
                <a:latin typeface="DINNextLTPro-Regular"/>
              </a:rPr>
              <a:t>destekli bölümlü </a:t>
            </a:r>
            <a:r>
              <a:rPr lang="tr-TR" sz="2800" dirty="0" smtClean="0">
                <a:solidFill>
                  <a:srgbClr val="92D050"/>
                </a:solidFill>
                <a:latin typeface="DINNextLTPro-Regular"/>
              </a:rPr>
              <a:t>protezlerde</a:t>
            </a:r>
            <a:r>
              <a:rPr lang="tr-TR" sz="2800" dirty="0" smtClean="0">
                <a:solidFill>
                  <a:schemeClr val="bg1"/>
                </a:solidFill>
                <a:latin typeface="DINNextLTPro-Regular"/>
              </a:rPr>
              <a:t>; </a:t>
            </a:r>
            <a:r>
              <a:rPr lang="tr-TR" sz="2800" dirty="0">
                <a:solidFill>
                  <a:schemeClr val="bg1"/>
                </a:solidFill>
                <a:latin typeface="DINNextLTPro-Regular"/>
              </a:rPr>
              <a:t>en çok kullanılan kroşe </a:t>
            </a:r>
            <a:r>
              <a:rPr lang="tr-TR" sz="2800" dirty="0" smtClean="0">
                <a:solidFill>
                  <a:schemeClr val="bg1"/>
                </a:solidFill>
                <a:latin typeface="DINNextLTPro-Regular"/>
              </a:rPr>
              <a:t>tipi tutuculuk </a:t>
            </a:r>
            <a:r>
              <a:rPr lang="tr-TR" sz="2800" dirty="0">
                <a:solidFill>
                  <a:schemeClr val="bg1"/>
                </a:solidFill>
                <a:latin typeface="DINNextLTPro-Regular"/>
              </a:rPr>
              <a:t>ve </a:t>
            </a:r>
            <a:r>
              <a:rPr lang="tr-TR" sz="2800" dirty="0" smtClean="0">
                <a:solidFill>
                  <a:schemeClr val="bg1"/>
                </a:solidFill>
                <a:latin typeface="DINNextLTPro-Regular"/>
              </a:rPr>
              <a:t>stabilizasyon özelliği </a:t>
            </a:r>
            <a:r>
              <a:rPr lang="tr-TR" sz="2800" dirty="0">
                <a:solidFill>
                  <a:schemeClr val="bg1"/>
                </a:solidFill>
                <a:latin typeface="DINNextLTPro-Regular"/>
              </a:rPr>
              <a:t>nedeniyle </a:t>
            </a:r>
            <a:r>
              <a:rPr lang="tr-TR" sz="2800" dirty="0">
                <a:solidFill>
                  <a:srgbClr val="92D050"/>
                </a:solidFill>
                <a:latin typeface="DINNextLTPro-Regular"/>
              </a:rPr>
              <a:t>çevresel kroşe</a:t>
            </a:r>
            <a:r>
              <a:rPr lang="tr-TR" sz="2800" dirty="0">
                <a:solidFill>
                  <a:schemeClr val="bg1"/>
                </a:solidFill>
                <a:latin typeface="DINNextLTPro-Regular"/>
              </a:rPr>
              <a:t>dir.</a:t>
            </a:r>
            <a:r>
              <a:rPr lang="tr-TR" sz="2800" dirty="0">
                <a:solidFill>
                  <a:srgbClr val="92D050"/>
                </a:solidFill>
                <a:latin typeface="DINNextLTPro-Regular"/>
              </a:rPr>
              <a:t> </a:t>
            </a:r>
            <a:endParaRPr lang="tr-TR" sz="2800" dirty="0" smtClean="0">
              <a:solidFill>
                <a:srgbClr val="92D050"/>
              </a:solidFill>
              <a:latin typeface="DINNextLTPro-Regular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tr-TR" sz="2800" dirty="0" smtClean="0">
              <a:solidFill>
                <a:schemeClr val="bg1"/>
              </a:solidFill>
              <a:latin typeface="DINNextLTPro-Regular"/>
            </a:endParaRPr>
          </a:p>
          <a:p>
            <a:r>
              <a:rPr lang="tr-TR" sz="2800" dirty="0" smtClean="0">
                <a:solidFill>
                  <a:schemeClr val="bg1"/>
                </a:solidFill>
                <a:latin typeface="DINNextLTPro-Regular"/>
              </a:rPr>
              <a:t>	</a:t>
            </a:r>
            <a:r>
              <a:rPr lang="tr-TR" sz="2800" dirty="0" smtClean="0">
                <a:solidFill>
                  <a:srgbClr val="FF0000"/>
                </a:solidFill>
                <a:latin typeface="DINNextLTPro-Regular"/>
              </a:rPr>
              <a:t>Serbest </a:t>
            </a:r>
            <a:r>
              <a:rPr lang="tr-TR" sz="2800" dirty="0">
                <a:solidFill>
                  <a:srgbClr val="FF0000"/>
                </a:solidFill>
                <a:latin typeface="DINNextLTPro-Regular"/>
              </a:rPr>
              <a:t>sonlu vakalarda</a:t>
            </a:r>
            <a:r>
              <a:rPr lang="tr-TR" sz="2800" dirty="0">
                <a:solidFill>
                  <a:schemeClr val="bg1"/>
                </a:solidFill>
                <a:latin typeface="DINNextLTPro-Regular"/>
              </a:rPr>
              <a:t>, kaidenin </a:t>
            </a:r>
            <a:r>
              <a:rPr lang="tr-TR" sz="2800" dirty="0" err="1">
                <a:solidFill>
                  <a:schemeClr val="bg1"/>
                </a:solidFill>
                <a:latin typeface="DINNextLTPro-Regular"/>
              </a:rPr>
              <a:t>okluzal</a:t>
            </a:r>
            <a:r>
              <a:rPr lang="tr-TR" sz="2800" dirty="0">
                <a:solidFill>
                  <a:schemeClr val="bg1"/>
                </a:solidFill>
                <a:latin typeface="DINNextLTPro-Regular"/>
              </a:rPr>
              <a:t> yükler esnasında</a:t>
            </a:r>
          </a:p>
          <a:p>
            <a:r>
              <a:rPr lang="tr-TR" sz="2800" dirty="0">
                <a:solidFill>
                  <a:schemeClr val="bg1"/>
                </a:solidFill>
                <a:latin typeface="DINNextLTPro-Regular"/>
              </a:rPr>
              <a:t>oluşturacağı yer değiştirme hareketiyle destek diş üzerinde </a:t>
            </a:r>
            <a:r>
              <a:rPr lang="tr-TR" sz="2800" dirty="0" err="1">
                <a:solidFill>
                  <a:srgbClr val="FF0000"/>
                </a:solidFill>
                <a:latin typeface="DINNextLTPro-Regular"/>
              </a:rPr>
              <a:t>tork</a:t>
            </a:r>
            <a:r>
              <a:rPr lang="tr-TR" sz="2800" dirty="0">
                <a:solidFill>
                  <a:srgbClr val="FF0000"/>
                </a:solidFill>
                <a:latin typeface="DINNextLTPro-Regular"/>
              </a:rPr>
              <a:t> etkisi yaratması </a:t>
            </a:r>
            <a:r>
              <a:rPr lang="tr-TR" sz="2800" dirty="0" smtClean="0">
                <a:solidFill>
                  <a:srgbClr val="FF0000"/>
                </a:solidFill>
                <a:latin typeface="DINNextLTPro-Regular"/>
              </a:rPr>
              <a:t>nedeniyle tercih </a:t>
            </a:r>
            <a:r>
              <a:rPr lang="tr-TR" sz="2800" dirty="0">
                <a:solidFill>
                  <a:srgbClr val="FF0000"/>
                </a:solidFill>
                <a:latin typeface="DINNextLTPro-Regular"/>
              </a:rPr>
              <a:t>edilmez.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4" name="Çarpma 3"/>
          <p:cNvSpPr/>
          <p:nvPr/>
        </p:nvSpPr>
        <p:spPr>
          <a:xfrm>
            <a:off x="562707" y="453683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222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6862" y="43585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  ÇEVRESEL </a:t>
            </a:r>
            <a:r>
              <a:rPr lang="tr-TR" b="1" dirty="0" smtClean="0">
                <a:solidFill>
                  <a:srgbClr val="FFFF00"/>
                </a:solidFill>
              </a:rPr>
              <a:t>KROŞELER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834662" y="1366696"/>
            <a:ext cx="109669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>
                <a:solidFill>
                  <a:srgbClr val="FFFF00"/>
                </a:solidFill>
                <a:latin typeface="DINNextLTPro-Regular"/>
              </a:rPr>
              <a:t>Akers</a:t>
            </a:r>
            <a:r>
              <a:rPr lang="tr-TR" sz="2800" dirty="0" smtClean="0">
                <a:solidFill>
                  <a:srgbClr val="FFFF00"/>
                </a:solidFill>
                <a:latin typeface="DINNextLTPro-Regular"/>
              </a:rPr>
              <a:t> Kroşe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FFFF00"/>
                </a:solidFill>
                <a:latin typeface="DINNextLTPro-Regular"/>
              </a:rPr>
              <a:t>Ters </a:t>
            </a:r>
            <a:r>
              <a:rPr lang="tr-TR" sz="2800" dirty="0" err="1" smtClean="0">
                <a:solidFill>
                  <a:srgbClr val="FFFF00"/>
                </a:solidFill>
                <a:latin typeface="DINNextLTPro-Regular"/>
              </a:rPr>
              <a:t>Akers</a:t>
            </a:r>
            <a:r>
              <a:rPr lang="tr-TR" sz="2800" dirty="0" smtClean="0">
                <a:solidFill>
                  <a:srgbClr val="FFFF00"/>
                </a:solidFill>
                <a:latin typeface="DINNextLTPro-Regular"/>
              </a:rPr>
              <a:t> Kroşe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  <a:latin typeface="DINNextLTPro-Regular"/>
              </a:rPr>
              <a:t>Halka Kroşe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  <a:latin typeface="DINNextLTPro-Regular"/>
              </a:rPr>
              <a:t>Geri Etkili Kroşe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FFFF00"/>
                </a:solidFill>
                <a:latin typeface="DINNextLTPro-Regular"/>
              </a:rPr>
              <a:t>Tersine Geri Etkili Kroşe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>
                <a:solidFill>
                  <a:srgbClr val="FFFF00"/>
                </a:solidFill>
                <a:latin typeface="DINNextLTPro-Regular"/>
              </a:rPr>
              <a:t>Embrazür</a:t>
            </a:r>
            <a:r>
              <a:rPr lang="tr-TR" sz="2800" dirty="0" smtClean="0">
                <a:solidFill>
                  <a:srgbClr val="FFFF00"/>
                </a:solidFill>
                <a:latin typeface="DINNextLTPro-Regular"/>
              </a:rPr>
              <a:t> (Çift </a:t>
            </a:r>
            <a:r>
              <a:rPr lang="tr-TR" sz="2800" dirty="0" err="1" smtClean="0">
                <a:solidFill>
                  <a:srgbClr val="FFFF00"/>
                </a:solidFill>
                <a:latin typeface="DINNextLTPro-Regular"/>
              </a:rPr>
              <a:t>Akers</a:t>
            </a:r>
            <a:r>
              <a:rPr lang="tr-TR" sz="2800" dirty="0" smtClean="0">
                <a:solidFill>
                  <a:srgbClr val="FFFF00"/>
                </a:solidFill>
                <a:latin typeface="DINNextLTPro-Regular"/>
              </a:rPr>
              <a:t>) Kroşe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  <a:latin typeface="DINNextLTPro-Regular"/>
              </a:rPr>
              <a:t>Çok Kollu Kroşe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  <a:latin typeface="DINNextLTPro-Regular"/>
              </a:rPr>
              <a:t>Yarım-Yarım Kroşe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  <a:latin typeface="DINNextLTPro-Regular"/>
              </a:rPr>
              <a:t>RPA Kroşe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34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Çevresel </a:t>
            </a:r>
            <a:r>
              <a:rPr lang="tr-TR" dirty="0" smtClean="0">
                <a:solidFill>
                  <a:srgbClr val="FFFF00"/>
                </a:solidFill>
              </a:rPr>
              <a:t>kroşelerin </a:t>
            </a:r>
            <a:r>
              <a:rPr lang="tr-TR" dirty="0" smtClean="0">
                <a:solidFill>
                  <a:srgbClr val="FFFF00"/>
                </a:solidFill>
              </a:rPr>
              <a:t>dezavantajları: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63062" y="1362014"/>
            <a:ext cx="11570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</a:rPr>
              <a:t>Andırkat bölgesine </a:t>
            </a:r>
            <a:r>
              <a:rPr lang="tr-TR" sz="2400" dirty="0" err="1" smtClean="0">
                <a:solidFill>
                  <a:schemeClr val="bg1"/>
                </a:solidFill>
              </a:rPr>
              <a:t>okluzalden</a:t>
            </a:r>
            <a:r>
              <a:rPr lang="tr-TR" sz="2400" dirty="0" smtClean="0">
                <a:solidFill>
                  <a:schemeClr val="bg1"/>
                </a:solidFill>
              </a:rPr>
              <a:t> yaklaştığı için, bar kroşeye göre daha fazla diş yüzeyini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kaplar.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bg1"/>
                </a:solidFill>
              </a:rPr>
              <a:t>Özellikle </a:t>
            </a:r>
            <a:r>
              <a:rPr lang="tr-TR" sz="2400" b="1" dirty="0" err="1" smtClean="0">
                <a:solidFill>
                  <a:schemeClr val="bg1"/>
                </a:solidFill>
              </a:rPr>
              <a:t>mandibular</a:t>
            </a:r>
            <a:r>
              <a:rPr lang="tr-TR" sz="2400" b="1" dirty="0" smtClean="0">
                <a:solidFill>
                  <a:schemeClr val="bg1"/>
                </a:solidFill>
              </a:rPr>
              <a:t> dişlerin </a:t>
            </a:r>
            <a:r>
              <a:rPr lang="tr-TR" sz="2400" b="1" dirty="0" err="1" smtClean="0">
                <a:solidFill>
                  <a:schemeClr val="bg1"/>
                </a:solidFill>
              </a:rPr>
              <a:t>bukkal</a:t>
            </a:r>
            <a:r>
              <a:rPr lang="tr-TR" sz="2400" b="1" dirty="0" smtClean="0">
                <a:solidFill>
                  <a:schemeClr val="bg1"/>
                </a:solidFill>
              </a:rPr>
              <a:t> yüzeyleri ve </a:t>
            </a:r>
            <a:r>
              <a:rPr lang="tr-TR" sz="2400" b="1" dirty="0" err="1" smtClean="0">
                <a:solidFill>
                  <a:schemeClr val="bg1"/>
                </a:solidFill>
              </a:rPr>
              <a:t>maksiller</a:t>
            </a:r>
            <a:r>
              <a:rPr lang="tr-TR" sz="2400" b="1" dirty="0" smtClean="0">
                <a:solidFill>
                  <a:schemeClr val="bg1"/>
                </a:solidFill>
              </a:rPr>
              <a:t> dişlerin </a:t>
            </a:r>
            <a:r>
              <a:rPr lang="tr-TR" sz="2400" b="1" dirty="0" err="1" smtClean="0">
                <a:solidFill>
                  <a:schemeClr val="bg1"/>
                </a:solidFill>
              </a:rPr>
              <a:t>palatinal</a:t>
            </a:r>
            <a:r>
              <a:rPr lang="tr-TR" sz="2400" b="1" dirty="0" smtClean="0">
                <a:solidFill>
                  <a:schemeClr val="bg1"/>
                </a:solidFill>
              </a:rPr>
              <a:t> yüzeyleri</a:t>
            </a:r>
          </a:p>
          <a:p>
            <a:r>
              <a:rPr lang="tr-TR" sz="2400" b="1" dirty="0" smtClean="0">
                <a:solidFill>
                  <a:schemeClr val="bg1"/>
                </a:solidFill>
              </a:rPr>
              <a:t>olmak üzere bazı diş yüzeyleri üzerinde, </a:t>
            </a:r>
            <a:r>
              <a:rPr lang="tr-TR" sz="2400" b="1" dirty="0" err="1" smtClean="0">
                <a:solidFill>
                  <a:schemeClr val="bg1"/>
                </a:solidFill>
              </a:rPr>
              <a:t>okluzalden</a:t>
            </a:r>
            <a:r>
              <a:rPr lang="tr-TR" sz="2400" b="1" dirty="0" smtClean="0">
                <a:solidFill>
                  <a:schemeClr val="bg1"/>
                </a:solidFill>
              </a:rPr>
              <a:t> yaklaşımı dişin </a:t>
            </a:r>
            <a:r>
              <a:rPr lang="tr-TR" sz="2400" b="1" dirty="0" err="1" smtClean="0">
                <a:solidFill>
                  <a:schemeClr val="bg1"/>
                </a:solidFill>
              </a:rPr>
              <a:t>okluzal</a:t>
            </a:r>
            <a:r>
              <a:rPr lang="tr-TR" sz="2400" b="1" dirty="0" smtClean="0">
                <a:solidFill>
                  <a:schemeClr val="bg1"/>
                </a:solidFill>
              </a:rPr>
              <a:t> yüzey genişliğini</a:t>
            </a:r>
          </a:p>
          <a:p>
            <a:r>
              <a:rPr lang="tr-TR" sz="2400" b="1" dirty="0" smtClean="0">
                <a:solidFill>
                  <a:schemeClr val="bg1"/>
                </a:solidFill>
              </a:rPr>
              <a:t>arttırır ve dişeti </a:t>
            </a:r>
            <a:r>
              <a:rPr lang="tr-TR" sz="2400" b="1" dirty="0" err="1" smtClean="0">
                <a:solidFill>
                  <a:schemeClr val="bg1"/>
                </a:solidFill>
              </a:rPr>
              <a:t>stimülasyonunu</a:t>
            </a:r>
            <a:r>
              <a:rPr lang="tr-TR" sz="2400" b="1" dirty="0" smtClean="0">
                <a:solidFill>
                  <a:schemeClr val="bg1"/>
                </a:solidFill>
              </a:rPr>
              <a:t> azaltır.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</a:rPr>
              <a:t>Alt çenede bar kroşeye göre daha fazla metal görünmesine neden olur.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bg1"/>
                </a:solidFill>
              </a:rPr>
              <a:t>Tüm döküm kroşelerde olduğu gibi, yarım yuvarlak şekli tutuculuğu arttırmak veya</a:t>
            </a:r>
          </a:p>
          <a:p>
            <a:r>
              <a:rPr lang="tr-TR" sz="2400" b="1" dirty="0" smtClean="0">
                <a:solidFill>
                  <a:schemeClr val="bg1"/>
                </a:solidFill>
              </a:rPr>
              <a:t>azaltmak için gereken dikey yöndeki uyumlamayı önler. 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09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Basit Çevresel Kroşe (</a:t>
            </a:r>
            <a:r>
              <a:rPr lang="tr-TR" dirty="0" err="1" smtClean="0">
                <a:solidFill>
                  <a:srgbClr val="FFFF00"/>
                </a:solidFill>
              </a:rPr>
              <a:t>Akers</a:t>
            </a:r>
            <a:r>
              <a:rPr lang="tr-TR" dirty="0" smtClean="0">
                <a:solidFill>
                  <a:srgbClr val="FFFF00"/>
                </a:solidFill>
              </a:rPr>
              <a:t>)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537" y="625005"/>
            <a:ext cx="2773363" cy="400414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765800" y="51009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FFFF00"/>
                </a:solidFill>
                <a:latin typeface="DINNextLTPro-Regular"/>
              </a:rPr>
              <a:t>Kroşeler içinde en sık kullanılanı basit çevresel </a:t>
            </a:r>
            <a:r>
              <a:rPr lang="tr-TR" b="1" dirty="0">
                <a:solidFill>
                  <a:srgbClr val="FFFF00"/>
                </a:solidFill>
                <a:latin typeface="DINNextLTPro-Bold"/>
              </a:rPr>
              <a:t>(</a:t>
            </a:r>
            <a:r>
              <a:rPr lang="tr-TR" b="1" dirty="0" err="1">
                <a:solidFill>
                  <a:srgbClr val="FFFF00"/>
                </a:solidFill>
                <a:latin typeface="DINNextLTPro-Bold"/>
              </a:rPr>
              <a:t>Akers</a:t>
            </a:r>
            <a:r>
              <a:rPr lang="tr-TR" b="1" dirty="0">
                <a:solidFill>
                  <a:srgbClr val="FFFF00"/>
                </a:solidFill>
                <a:latin typeface="DINNextLTPro-Bold"/>
              </a:rPr>
              <a:t>) </a:t>
            </a:r>
            <a:r>
              <a:rPr lang="tr-TR" dirty="0">
                <a:solidFill>
                  <a:srgbClr val="FFFF00"/>
                </a:solidFill>
                <a:latin typeface="DINNextLTPro-Regular"/>
              </a:rPr>
              <a:t>kroşedir; tutucu sahası uygun </a:t>
            </a:r>
            <a:r>
              <a:rPr lang="tr-TR" dirty="0" smtClean="0">
                <a:solidFill>
                  <a:srgbClr val="FFFF00"/>
                </a:solidFill>
                <a:latin typeface="DINNextLTPro-Regular"/>
              </a:rPr>
              <a:t>olan diş </a:t>
            </a:r>
            <a:r>
              <a:rPr lang="tr-TR" dirty="0">
                <a:solidFill>
                  <a:srgbClr val="FFFF00"/>
                </a:solidFill>
                <a:latin typeface="DINNextLTPro-Regular"/>
              </a:rPr>
              <a:t>destekli protezlerde </a:t>
            </a:r>
            <a:r>
              <a:rPr lang="tr-TR" dirty="0" smtClean="0">
                <a:solidFill>
                  <a:srgbClr val="FFFF00"/>
                </a:solidFill>
                <a:latin typeface="DINNextLTPro-Regular"/>
              </a:rPr>
              <a:t>kullanılır.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46100" y="2162473"/>
            <a:ext cx="6870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DINNextLTPro-Regular"/>
              </a:rPr>
              <a:t>Destek diş üzerindeki </a:t>
            </a:r>
            <a:r>
              <a:rPr lang="tr-TR" dirty="0" err="1">
                <a:solidFill>
                  <a:schemeClr val="bg1"/>
                </a:solidFill>
                <a:latin typeface="DINNextLTPro-Regular"/>
              </a:rPr>
              <a:t>andırkat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 bölgesine dişsiz </a:t>
            </a:r>
            <a:r>
              <a:rPr lang="tr-TR" dirty="0" smtClean="0">
                <a:solidFill>
                  <a:schemeClr val="bg1"/>
                </a:solidFill>
                <a:latin typeface="DINNextLTPro-Regular"/>
              </a:rPr>
              <a:t>sahadan yaklaşır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. </a:t>
            </a:r>
            <a:endParaRPr lang="tr-TR" dirty="0" smtClean="0">
              <a:solidFill>
                <a:schemeClr val="bg1"/>
              </a:solidFill>
              <a:latin typeface="DINNextLTPro-Regular"/>
            </a:endParaRPr>
          </a:p>
          <a:p>
            <a:endParaRPr lang="tr-TR" dirty="0">
              <a:solidFill>
                <a:schemeClr val="bg1"/>
              </a:solidFill>
              <a:latin typeface="DINNextLTPro-Regular"/>
            </a:endParaRPr>
          </a:p>
          <a:p>
            <a:r>
              <a:rPr lang="tr-TR" b="1" dirty="0" smtClean="0">
                <a:solidFill>
                  <a:schemeClr val="bg1"/>
                </a:solidFill>
                <a:latin typeface="DINNextLTPro-Regular"/>
              </a:rPr>
              <a:t>Genelde </a:t>
            </a:r>
            <a:r>
              <a:rPr lang="tr-TR" b="1" dirty="0" err="1">
                <a:solidFill>
                  <a:schemeClr val="bg1"/>
                </a:solidFill>
                <a:latin typeface="DINNextLTPro-Regular"/>
              </a:rPr>
              <a:t>bukkal</a:t>
            </a:r>
            <a:r>
              <a:rPr lang="tr-TR" b="1" dirty="0">
                <a:solidFill>
                  <a:schemeClr val="bg1"/>
                </a:solidFill>
                <a:latin typeface="DINNextLTPro-Regular"/>
              </a:rPr>
              <a:t> kol </a:t>
            </a:r>
            <a:r>
              <a:rPr lang="tr-TR" b="1" dirty="0" smtClean="0">
                <a:solidFill>
                  <a:schemeClr val="bg1"/>
                </a:solidFill>
                <a:latin typeface="DINNextLTPro-Regular"/>
              </a:rPr>
              <a:t>tutuculuk amacıyla </a:t>
            </a:r>
            <a:r>
              <a:rPr lang="tr-TR" b="1" dirty="0">
                <a:solidFill>
                  <a:schemeClr val="bg1"/>
                </a:solidFill>
                <a:latin typeface="DINNextLTPro-Regular"/>
              </a:rPr>
              <a:t>kullanılmasına rağmen, daha uygun olduğu düşünüldüğünde, </a:t>
            </a:r>
            <a:r>
              <a:rPr lang="tr-TR" b="1" dirty="0" err="1">
                <a:solidFill>
                  <a:schemeClr val="bg1"/>
                </a:solidFill>
                <a:latin typeface="DINNextLTPro-Regular"/>
              </a:rPr>
              <a:t>lingualdeki</a:t>
            </a:r>
            <a:r>
              <a:rPr lang="tr-TR" b="1" dirty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tr-TR" b="1" dirty="0" smtClean="0">
                <a:solidFill>
                  <a:schemeClr val="bg1"/>
                </a:solidFill>
                <a:latin typeface="DINNextLTPro-Regular"/>
              </a:rPr>
              <a:t>bir </a:t>
            </a:r>
            <a:r>
              <a:rPr lang="tr-TR" b="1" dirty="0" err="1" smtClean="0">
                <a:solidFill>
                  <a:schemeClr val="bg1"/>
                </a:solidFill>
                <a:latin typeface="DINNextLTPro-Regular"/>
              </a:rPr>
              <a:t>andırkat</a:t>
            </a:r>
            <a:r>
              <a:rPr lang="tr-TR" b="1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tr-TR" b="1" dirty="0">
                <a:solidFill>
                  <a:schemeClr val="bg1"/>
                </a:solidFill>
                <a:latin typeface="DINNextLTPro-Regular"/>
              </a:rPr>
              <a:t>içinde </a:t>
            </a:r>
            <a:r>
              <a:rPr lang="tr-TR" b="1" dirty="0" err="1">
                <a:solidFill>
                  <a:schemeClr val="bg1"/>
                </a:solidFill>
                <a:latin typeface="DINNextLTPro-Regular"/>
              </a:rPr>
              <a:t>lingual</a:t>
            </a:r>
            <a:r>
              <a:rPr lang="tr-TR" b="1" dirty="0">
                <a:solidFill>
                  <a:schemeClr val="bg1"/>
                </a:solidFill>
                <a:latin typeface="DINNextLTPro-Regular"/>
              </a:rPr>
              <a:t> tutucu kol da kullanılabilir.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49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Tersine Yaklaşan (Ters </a:t>
            </a:r>
            <a:r>
              <a:rPr lang="tr-TR" dirty="0" err="1" smtClean="0">
                <a:solidFill>
                  <a:srgbClr val="FFFF00"/>
                </a:solidFill>
              </a:rPr>
              <a:t>Akers</a:t>
            </a:r>
            <a:r>
              <a:rPr lang="tr-TR" dirty="0" smtClean="0">
                <a:solidFill>
                  <a:srgbClr val="FFFF00"/>
                </a:solidFill>
              </a:rPr>
              <a:t>)Kroşe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937" y="2594393"/>
            <a:ext cx="2773363" cy="40041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974" y="1496549"/>
            <a:ext cx="2874963" cy="4065776"/>
          </a:xfrm>
          <a:prstGeom prst="rect">
            <a:avLst/>
          </a:prstGeom>
        </p:spPr>
      </p:pic>
      <p:cxnSp>
        <p:nvCxnSpPr>
          <p:cNvPr id="7" name="Düz Ok Bağlayıcısı 6"/>
          <p:cNvCxnSpPr/>
          <p:nvPr/>
        </p:nvCxnSpPr>
        <p:spPr>
          <a:xfrm flipV="1">
            <a:off x="5774531" y="4237469"/>
            <a:ext cx="1562100" cy="127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203200" y="279077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DINNextLTPro-Regular"/>
              </a:rPr>
              <a:t>Tersine yaklaşan </a:t>
            </a:r>
            <a:r>
              <a:rPr lang="tr-TR" b="1" dirty="0">
                <a:solidFill>
                  <a:srgbClr val="FFFF00"/>
                </a:solidFill>
                <a:latin typeface="DINNextLTPro-Bold"/>
              </a:rPr>
              <a:t>(ters </a:t>
            </a:r>
            <a:r>
              <a:rPr lang="tr-TR" b="1" dirty="0" err="1">
                <a:solidFill>
                  <a:srgbClr val="FFFF00"/>
                </a:solidFill>
                <a:latin typeface="DINNextLTPro-Bold"/>
              </a:rPr>
              <a:t>Akers</a:t>
            </a:r>
            <a:r>
              <a:rPr lang="tr-TR" b="1" dirty="0">
                <a:solidFill>
                  <a:srgbClr val="FFFF00"/>
                </a:solidFill>
                <a:latin typeface="DINNextLTPro-Bold"/>
              </a:rPr>
              <a:t>) 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kroşe, </a:t>
            </a:r>
            <a:endParaRPr lang="tr-TR" dirty="0" smtClean="0">
              <a:solidFill>
                <a:schemeClr val="bg1"/>
              </a:solidFill>
              <a:latin typeface="DINNextLTPro-Regular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DINNextLTPro-Regular"/>
              </a:rPr>
              <a:t>tutucu 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sahası dişsiz boşluğa komşu </a:t>
            </a:r>
            <a:r>
              <a:rPr lang="tr-TR" dirty="0" err="1">
                <a:solidFill>
                  <a:schemeClr val="bg1"/>
                </a:solidFill>
                <a:latin typeface="DINNextLTPro-Regular"/>
              </a:rPr>
              <a:t>distobukkal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 yüzeyinde</a:t>
            </a:r>
          </a:p>
          <a:p>
            <a:r>
              <a:rPr lang="tr-TR" dirty="0">
                <a:solidFill>
                  <a:schemeClr val="bg1"/>
                </a:solidFill>
                <a:latin typeface="DINNextLTPro-Regular"/>
              </a:rPr>
              <a:t>bulunan </a:t>
            </a:r>
            <a:r>
              <a:rPr lang="tr-TR" dirty="0" err="1">
                <a:solidFill>
                  <a:srgbClr val="FFFF00"/>
                </a:solidFill>
                <a:latin typeface="DINNextLTPro-Regular"/>
              </a:rPr>
              <a:t>mandibular</a:t>
            </a:r>
            <a:r>
              <a:rPr lang="tr-TR" dirty="0">
                <a:solidFill>
                  <a:srgbClr val="FFFF00"/>
                </a:solidFill>
                <a:latin typeface="DINNextLTPro-Regular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DINNextLTPro-Regular"/>
              </a:rPr>
              <a:t>premolar</a:t>
            </a:r>
            <a:r>
              <a:rPr lang="tr-TR" dirty="0">
                <a:solidFill>
                  <a:srgbClr val="FFFF00"/>
                </a:solidFill>
                <a:latin typeface="DINNextLTPro-Regular"/>
              </a:rPr>
              <a:t> dişlerde 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kullanılır ve kroşe omuzu destek dişin </a:t>
            </a:r>
            <a:r>
              <a:rPr lang="tr-TR" dirty="0" err="1" smtClean="0">
                <a:solidFill>
                  <a:schemeClr val="bg1"/>
                </a:solidFill>
                <a:latin typeface="DINNextLTPro-Regular"/>
              </a:rPr>
              <a:t>mezialinden</a:t>
            </a:r>
            <a:r>
              <a:rPr lang="tr-TR" dirty="0" smtClean="0">
                <a:solidFill>
                  <a:schemeClr val="bg1"/>
                </a:solidFill>
                <a:latin typeface="DINNextLTPro-Regular"/>
              </a:rPr>
              <a:t> başlayıp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, </a:t>
            </a:r>
            <a:r>
              <a:rPr lang="tr-TR" dirty="0" err="1">
                <a:solidFill>
                  <a:schemeClr val="bg1"/>
                </a:solidFill>
                <a:latin typeface="DINNextLTPro-Regular"/>
              </a:rPr>
              <a:t>distobukkal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 yüzeyindeki tutucu sahada </a:t>
            </a:r>
            <a:r>
              <a:rPr lang="tr-TR" dirty="0" smtClean="0">
                <a:solidFill>
                  <a:schemeClr val="bg1"/>
                </a:solidFill>
                <a:latin typeface="DINNextLTPro-Regular"/>
              </a:rPr>
              <a:t>sonlanır.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203200" y="5618766"/>
            <a:ext cx="8475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DINNextLTPro-Regular"/>
              </a:rPr>
              <a:t>Yumuşak doku engeli nedeniyle bar kroşenin </a:t>
            </a:r>
            <a:r>
              <a:rPr lang="tr-TR" dirty="0" smtClean="0">
                <a:solidFill>
                  <a:schemeClr val="bg1"/>
                </a:solidFill>
                <a:latin typeface="DINNextLTPro-Regular"/>
              </a:rPr>
              <a:t>uygun 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olmadığı </a:t>
            </a:r>
            <a:r>
              <a:rPr lang="tr-TR" dirty="0" smtClean="0">
                <a:solidFill>
                  <a:schemeClr val="bg1"/>
                </a:solidFill>
                <a:latin typeface="DINNextLTPro-Regular"/>
              </a:rPr>
              <a:t>durumlarda </a:t>
            </a:r>
          </a:p>
          <a:p>
            <a:r>
              <a:rPr lang="tr-TR" dirty="0" smtClean="0">
                <a:solidFill>
                  <a:schemeClr val="bg1"/>
                </a:solidFill>
                <a:latin typeface="DINNextLTPro-Regular"/>
              </a:rPr>
              <a:t>serbest sonlu vakalarda destek dişte </a:t>
            </a:r>
            <a:r>
              <a:rPr lang="tr-TR" dirty="0" err="1" smtClean="0">
                <a:solidFill>
                  <a:schemeClr val="bg1"/>
                </a:solidFill>
                <a:latin typeface="DINNextLTPro-Regular"/>
              </a:rPr>
              <a:t>tork</a:t>
            </a:r>
            <a:r>
              <a:rPr lang="tr-TR" dirty="0" smtClean="0">
                <a:solidFill>
                  <a:schemeClr val="bg1"/>
                </a:solidFill>
                <a:latin typeface="DINNextLTPro-Regular"/>
              </a:rPr>
              <a:t> oluşturmadan kullanımı faydalı olur.</a:t>
            </a:r>
          </a:p>
          <a:p>
            <a:r>
              <a:rPr lang="tr-TR" dirty="0" smtClean="0">
                <a:solidFill>
                  <a:srgbClr val="FFFF00"/>
                </a:solidFill>
                <a:latin typeface="DINNextLTPro-Regular"/>
              </a:rPr>
              <a:t>Ancak hacimli olan omuz kısmı estetik sıkıntıya neden olur.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47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Halka Kroşe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93700" y="213141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DINNextLTPro-Regular"/>
              </a:rPr>
              <a:t>Halka kroşe çoğunlukla </a:t>
            </a:r>
            <a:r>
              <a:rPr lang="tr-TR" dirty="0" err="1">
                <a:solidFill>
                  <a:schemeClr val="bg1"/>
                </a:solidFill>
                <a:latin typeface="DINNextLTPro-Regular"/>
              </a:rPr>
              <a:t>andırkat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 bölgesi </a:t>
            </a:r>
            <a:r>
              <a:rPr lang="tr-TR" dirty="0" err="1">
                <a:solidFill>
                  <a:schemeClr val="bg1"/>
                </a:solidFill>
                <a:latin typeface="DINNextLTPro-Regular"/>
              </a:rPr>
              <a:t>meziolingualde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 yer alan, </a:t>
            </a:r>
            <a:r>
              <a:rPr lang="tr-TR" dirty="0">
                <a:solidFill>
                  <a:srgbClr val="FFFF00"/>
                </a:solidFill>
                <a:latin typeface="DINNextLTPro-Regular"/>
              </a:rPr>
              <a:t>normal </a:t>
            </a:r>
            <a:r>
              <a:rPr lang="tr-TR" dirty="0" smtClean="0">
                <a:solidFill>
                  <a:srgbClr val="FFFF00"/>
                </a:solidFill>
                <a:latin typeface="DINNextLTPro-Regular"/>
              </a:rPr>
              <a:t>konumundan devrilerek </a:t>
            </a:r>
            <a:r>
              <a:rPr lang="tr-TR" dirty="0">
                <a:solidFill>
                  <a:srgbClr val="FFFF00"/>
                </a:solidFill>
                <a:latin typeface="DINNextLTPro-Regular"/>
              </a:rPr>
              <a:t>uzaklaşmış olan </a:t>
            </a:r>
            <a:r>
              <a:rPr lang="tr-TR" dirty="0" err="1">
                <a:solidFill>
                  <a:srgbClr val="FFFF00"/>
                </a:solidFill>
                <a:latin typeface="DINNextLTPro-Regular"/>
              </a:rPr>
              <a:t>mandibular</a:t>
            </a:r>
            <a:r>
              <a:rPr lang="tr-TR" dirty="0">
                <a:solidFill>
                  <a:srgbClr val="FFFF00"/>
                </a:solidFill>
                <a:latin typeface="DINNextLTPro-Regular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DINNextLTPro-Regular"/>
              </a:rPr>
              <a:t>molar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 dişlerde, daha seyrek olarak da </a:t>
            </a:r>
            <a:r>
              <a:rPr lang="tr-TR" dirty="0" err="1" smtClean="0">
                <a:solidFill>
                  <a:srgbClr val="FFFF00"/>
                </a:solidFill>
                <a:latin typeface="DINNextLTPro-Regular"/>
              </a:rPr>
              <a:t>meziobukkal</a:t>
            </a:r>
            <a:r>
              <a:rPr lang="tr-TR" dirty="0" smtClean="0">
                <a:solidFill>
                  <a:srgbClr val="FFFF00"/>
                </a:solidFill>
                <a:latin typeface="DINNextLTPro-Regular"/>
              </a:rPr>
              <a:t> yönde </a:t>
            </a:r>
            <a:r>
              <a:rPr lang="tr-TR" dirty="0">
                <a:solidFill>
                  <a:srgbClr val="FFFF00"/>
                </a:solidFill>
                <a:latin typeface="DINNextLTPro-Regular"/>
              </a:rPr>
              <a:t>devrilen </a:t>
            </a:r>
            <a:r>
              <a:rPr lang="tr-TR" dirty="0" err="1">
                <a:solidFill>
                  <a:srgbClr val="FFFF00"/>
                </a:solidFill>
                <a:latin typeface="DINNextLTPro-Regular"/>
              </a:rPr>
              <a:t>maksiller</a:t>
            </a:r>
            <a:r>
              <a:rPr lang="tr-TR" dirty="0">
                <a:solidFill>
                  <a:srgbClr val="FFFF00"/>
                </a:solidFill>
                <a:latin typeface="DINNextLTPro-Regular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DINNextLTPro-Regular"/>
              </a:rPr>
              <a:t>molar</a:t>
            </a:r>
            <a:r>
              <a:rPr lang="tr-TR" dirty="0">
                <a:solidFill>
                  <a:srgbClr val="FFFF00"/>
                </a:solidFill>
                <a:latin typeface="DINNextLTPro-Regular"/>
              </a:rPr>
              <a:t> 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dişlerde kullanılır.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681" y="365125"/>
            <a:ext cx="5149850" cy="40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9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</a:rPr>
              <a:t>Embrazür</a:t>
            </a:r>
            <a:r>
              <a:rPr lang="tr-TR" dirty="0" smtClean="0">
                <a:solidFill>
                  <a:srgbClr val="FFFF00"/>
                </a:solidFill>
              </a:rPr>
              <a:t> (Çift </a:t>
            </a:r>
            <a:r>
              <a:rPr lang="tr-TR" dirty="0" err="1" smtClean="0">
                <a:solidFill>
                  <a:srgbClr val="FFFF00"/>
                </a:solidFill>
              </a:rPr>
              <a:t>Akers</a:t>
            </a:r>
            <a:r>
              <a:rPr lang="tr-TR" dirty="0" smtClean="0">
                <a:solidFill>
                  <a:srgbClr val="FFFF00"/>
                </a:solidFill>
              </a:rPr>
              <a:t>) Kroşe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6634162" y="3923109"/>
            <a:ext cx="5473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chemeClr val="bg1"/>
                </a:solidFill>
                <a:latin typeface="DINNextLTPro-Regular"/>
              </a:rPr>
              <a:t>Embrazür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 kroşe esasen iki basit çevresel kroşenin gövdelerinden birleştirilmesi şeklindedir;</a:t>
            </a:r>
          </a:p>
          <a:p>
            <a:r>
              <a:rPr lang="tr-TR" dirty="0">
                <a:solidFill>
                  <a:srgbClr val="FFFF00"/>
                </a:solidFill>
                <a:latin typeface="DINNextLTPro-Regular"/>
              </a:rPr>
              <a:t>çift </a:t>
            </a:r>
            <a:r>
              <a:rPr lang="tr-TR" dirty="0" err="1">
                <a:solidFill>
                  <a:srgbClr val="FFFF00"/>
                </a:solidFill>
                <a:latin typeface="DINNextLTPro-Regular"/>
              </a:rPr>
              <a:t>Akers</a:t>
            </a:r>
            <a:r>
              <a:rPr lang="tr-TR" dirty="0">
                <a:solidFill>
                  <a:srgbClr val="FFFF00"/>
                </a:solidFill>
                <a:latin typeface="DINNextLTPro-Regular"/>
              </a:rPr>
              <a:t> kroşe 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veya </a:t>
            </a:r>
            <a:r>
              <a:rPr lang="tr-TR" dirty="0">
                <a:solidFill>
                  <a:srgbClr val="FFFF00"/>
                </a:solidFill>
                <a:latin typeface="DINNextLTPro-Regular"/>
              </a:rPr>
              <a:t>sırt-sırta kroşe 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olarak da </a:t>
            </a:r>
            <a:r>
              <a:rPr lang="tr-TR" dirty="0" smtClean="0">
                <a:solidFill>
                  <a:schemeClr val="bg1"/>
                </a:solidFill>
                <a:latin typeface="DINNextLTPro-Regular"/>
              </a:rPr>
              <a:t>bilinir.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5" y="1258133"/>
            <a:ext cx="4625975" cy="243236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31825" y="169068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FFFF00"/>
                </a:solidFill>
                <a:latin typeface="DINNextLTPro-Regular"/>
              </a:rPr>
              <a:t>Modifikasyonu olmayan Cl II veya Cl III bölümlü protezlerde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, arkın karşı </a:t>
            </a:r>
            <a:r>
              <a:rPr lang="tr-TR" dirty="0" smtClean="0">
                <a:solidFill>
                  <a:schemeClr val="bg1"/>
                </a:solidFill>
                <a:latin typeface="DINNextLTPro-Regular"/>
              </a:rPr>
              <a:t>tarafındaki dişlerde kullanılır. </a:t>
            </a:r>
          </a:p>
          <a:p>
            <a:endParaRPr lang="tr-TR" dirty="0">
              <a:solidFill>
                <a:schemeClr val="bg1"/>
              </a:solidFill>
              <a:latin typeface="DINNextLTPro-Regular"/>
            </a:endParaRPr>
          </a:p>
          <a:p>
            <a:r>
              <a:rPr lang="tr-TR" dirty="0" err="1" smtClean="0">
                <a:solidFill>
                  <a:schemeClr val="bg1"/>
                </a:solidFill>
                <a:latin typeface="DINNextLTPro-Regular"/>
              </a:rPr>
              <a:t>Embrazür</a:t>
            </a:r>
            <a:r>
              <a:rPr lang="tr-TR" dirty="0" smtClean="0">
                <a:solidFill>
                  <a:schemeClr val="bg1"/>
                </a:solidFill>
                <a:latin typeface="DINNextLTPro-Regular"/>
              </a:rPr>
              <a:t> 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kroşenin gövdelerine yer temin etmek için destek dişler arasında, </a:t>
            </a:r>
            <a:r>
              <a:rPr lang="tr-TR" dirty="0" err="1">
                <a:solidFill>
                  <a:schemeClr val="bg1"/>
                </a:solidFill>
                <a:latin typeface="DINNextLTPro-Regular"/>
              </a:rPr>
              <a:t>okluzal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 üçlüsünde</a:t>
            </a:r>
          </a:p>
          <a:p>
            <a:r>
              <a:rPr lang="tr-TR" dirty="0">
                <a:solidFill>
                  <a:schemeClr val="bg1"/>
                </a:solidFill>
                <a:latin typeface="DINNextLTPro-Regular"/>
              </a:rPr>
              <a:t>yeterli mesafe bırakılmalı; ancak </a:t>
            </a:r>
            <a:r>
              <a:rPr lang="tr-TR" dirty="0" err="1">
                <a:solidFill>
                  <a:schemeClr val="bg1"/>
                </a:solidFill>
                <a:latin typeface="DINNextLTPro-Regular"/>
              </a:rPr>
              <a:t>kontakt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 alanı </a:t>
            </a:r>
            <a:r>
              <a:rPr lang="tr-TR" dirty="0" err="1">
                <a:solidFill>
                  <a:schemeClr val="bg1"/>
                </a:solidFill>
                <a:latin typeface="DINNextLTPro-Regular"/>
              </a:rPr>
              <a:t>tamamiyle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 elimine edilmemelidir. </a:t>
            </a:r>
            <a:endParaRPr lang="tr-TR" dirty="0" smtClean="0">
              <a:solidFill>
                <a:schemeClr val="bg1"/>
              </a:solidFill>
              <a:latin typeface="DINNextLTPro-Regular"/>
            </a:endParaRPr>
          </a:p>
          <a:p>
            <a:endParaRPr lang="tr-TR" dirty="0" smtClean="0">
              <a:solidFill>
                <a:schemeClr val="bg1"/>
              </a:solidFill>
              <a:latin typeface="DINNextLTPro-Regular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DINNextLTPro-Regular"/>
              </a:rPr>
              <a:t>Kroşe için </a:t>
            </a:r>
            <a:r>
              <a:rPr lang="tr-TR" dirty="0">
                <a:solidFill>
                  <a:schemeClr val="bg1"/>
                </a:solidFill>
                <a:latin typeface="DINNextLTPro-Regular"/>
              </a:rPr>
              <a:t>yer temin edilmediği taktirde </a:t>
            </a:r>
            <a:r>
              <a:rPr lang="tr-TR" dirty="0">
                <a:solidFill>
                  <a:srgbClr val="FFFF00"/>
                </a:solidFill>
                <a:latin typeface="DINNextLTPro-Regular"/>
              </a:rPr>
              <a:t>karşıt </a:t>
            </a:r>
            <a:r>
              <a:rPr lang="tr-TR" dirty="0" err="1">
                <a:solidFill>
                  <a:srgbClr val="FFFF00"/>
                </a:solidFill>
                <a:latin typeface="DINNextLTPro-Regular"/>
              </a:rPr>
              <a:t>okluzyon</a:t>
            </a:r>
            <a:r>
              <a:rPr lang="tr-TR" dirty="0">
                <a:solidFill>
                  <a:srgbClr val="FFFF00"/>
                </a:solidFill>
                <a:latin typeface="DINNextLTPro-Regular"/>
              </a:rPr>
              <a:t> ile mesafe problemi yaratmakla kalmayıp,</a:t>
            </a:r>
          </a:p>
          <a:p>
            <a:r>
              <a:rPr lang="tr-TR" dirty="0">
                <a:solidFill>
                  <a:srgbClr val="FFFF00"/>
                </a:solidFill>
                <a:latin typeface="DINNextLTPro-Regular"/>
              </a:rPr>
              <a:t>destek diş üzerinde kama etkisi de oluşturur.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39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6862" y="43585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BAR KROŞELER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05069" y="1369148"/>
            <a:ext cx="109669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Bar kroşe, destek dişin tutucu sahasına </a:t>
            </a:r>
            <a:r>
              <a:rPr lang="tr-TR" sz="2400" dirty="0">
                <a:solidFill>
                  <a:srgbClr val="FFFF00"/>
                </a:solidFill>
                <a:latin typeface="DINNextLTPro-Regular"/>
              </a:rPr>
              <a:t>yaklaşım kolu ile </a:t>
            </a:r>
            <a:r>
              <a:rPr lang="tr-TR" sz="2400" dirty="0" err="1">
                <a:solidFill>
                  <a:srgbClr val="FFFF00"/>
                </a:solidFill>
                <a:latin typeface="DINNextLTPro-Regular"/>
              </a:rPr>
              <a:t>gingival</a:t>
            </a:r>
            <a:r>
              <a:rPr lang="tr-TR" sz="2400" dirty="0">
                <a:solidFill>
                  <a:srgbClr val="FFFF00"/>
                </a:solidFill>
                <a:latin typeface="DINNextLTPro-Regular"/>
              </a:rPr>
              <a:t> yönden yaklaşır.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 </a:t>
            </a:r>
            <a:endParaRPr lang="tr-TR" sz="2400" dirty="0" smtClean="0">
              <a:solidFill>
                <a:schemeClr val="bg1"/>
              </a:solidFill>
              <a:latin typeface="DINNextLTPro-Regular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FF0000"/>
                </a:solidFill>
                <a:latin typeface="DINNextLTPro-Regular"/>
              </a:rPr>
              <a:t>Serbest sonlu protezlerde, 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destek diş üzerinde </a:t>
            </a:r>
            <a:r>
              <a:rPr lang="tr-TR" sz="2400" dirty="0" err="1">
                <a:solidFill>
                  <a:schemeClr val="bg1"/>
                </a:solidFill>
                <a:latin typeface="DINNextLTPro-Regular"/>
              </a:rPr>
              <a:t>tork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 etkisi yaratmaması ve estetik 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özelliği nedeniyle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,</a:t>
            </a:r>
            <a:r>
              <a:rPr lang="tr-TR" sz="2400" dirty="0">
                <a:solidFill>
                  <a:srgbClr val="FF0000"/>
                </a:solidFill>
                <a:latin typeface="DINNextLTPro-Regular"/>
              </a:rPr>
              <a:t> tercih edilen kroşe tipidir.</a:t>
            </a:r>
            <a:endParaRPr lang="tr-TR" sz="2400" dirty="0" smtClean="0">
              <a:solidFill>
                <a:srgbClr val="FF0000"/>
              </a:solidFill>
              <a:latin typeface="DINNextLTPro-Regula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Bar </a:t>
            </a:r>
            <a:r>
              <a:rPr lang="tr-TR" sz="2400" dirty="0" err="1">
                <a:solidFill>
                  <a:schemeClr val="bg1"/>
                </a:solidFill>
                <a:latin typeface="DINNextLTPro-Regular"/>
              </a:rPr>
              <a:t>kroşeli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 protezlerin yerleştirilmesi, çevresel 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kroşelere 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göre daha 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kolay, uzaklaştırılmaları 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daha zordur. </a:t>
            </a:r>
            <a:endParaRPr lang="tr-TR" sz="2400" dirty="0" smtClean="0">
              <a:solidFill>
                <a:schemeClr val="bg1"/>
              </a:solidFill>
              <a:latin typeface="DINNextLTPro-Regula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Dişetinden 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yaklaştıklarından, </a:t>
            </a:r>
            <a:r>
              <a:rPr lang="tr-TR" sz="2400" dirty="0">
                <a:solidFill>
                  <a:srgbClr val="FFFF00"/>
                </a:solidFill>
                <a:latin typeface="DINNextLTPro-Regular"/>
              </a:rPr>
              <a:t>çevresel kroşelere göre daha</a:t>
            </a:r>
          </a:p>
          <a:p>
            <a:r>
              <a:rPr lang="tr-TR" sz="2400" dirty="0">
                <a:solidFill>
                  <a:srgbClr val="FFFF00"/>
                </a:solidFill>
                <a:latin typeface="DINNextLTPro-Regular"/>
              </a:rPr>
              <a:t> </a:t>
            </a:r>
            <a:r>
              <a:rPr lang="tr-TR" sz="2400" dirty="0" smtClean="0">
                <a:solidFill>
                  <a:srgbClr val="FFFF00"/>
                </a:solidFill>
                <a:latin typeface="DINNextLTPro-Regular"/>
              </a:rPr>
              <a:t>    estetiktirler</a:t>
            </a:r>
            <a:r>
              <a:rPr lang="tr-TR" sz="2400" dirty="0">
                <a:solidFill>
                  <a:srgbClr val="FFFF00"/>
                </a:solidFill>
                <a:latin typeface="DINNextLTPro-Regular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Bar kroşenin </a:t>
            </a:r>
            <a:r>
              <a:rPr lang="tr-TR" sz="2400" dirty="0">
                <a:solidFill>
                  <a:srgbClr val="FFFF00"/>
                </a:solidFill>
                <a:latin typeface="DINNextLTPro-Regular"/>
              </a:rPr>
              <a:t>esnekliği tutucu kolun uzunluğu ve inceliği ile kontrol edilebilir. </a:t>
            </a:r>
            <a:endParaRPr lang="tr-TR" sz="2400" dirty="0" smtClean="0">
              <a:solidFill>
                <a:srgbClr val="FFFF00"/>
              </a:solidFill>
              <a:latin typeface="DINNextLTPro-Regula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Uzunluğunun artması 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ve terminal ucuna doğru yapılan inceltmenin fazlalaşması daha esnek bir kroşe </a:t>
            </a: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ile sonuçlanır</a:t>
            </a:r>
            <a:r>
              <a:rPr lang="tr-TR" sz="2400" dirty="0">
                <a:solidFill>
                  <a:schemeClr val="bg1"/>
                </a:solidFill>
                <a:latin typeface="DINNextLTPro-Regular"/>
              </a:rPr>
              <a:t>.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23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Bar kroşelerin </a:t>
            </a:r>
            <a:r>
              <a:rPr lang="tr-TR" dirty="0" smtClean="0">
                <a:solidFill>
                  <a:srgbClr val="FFFF00"/>
                </a:solidFill>
              </a:rPr>
              <a:t>dezavantajları: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63062" y="1362014"/>
            <a:ext cx="11570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bg1"/>
                </a:solidFill>
              </a:rPr>
              <a:t>G</a:t>
            </a:r>
            <a:r>
              <a:rPr lang="tr-TR" sz="2400" dirty="0" smtClean="0">
                <a:solidFill>
                  <a:schemeClr val="bg1"/>
                </a:solidFill>
              </a:rPr>
              <a:t>ıda </a:t>
            </a:r>
            <a:r>
              <a:rPr lang="tr-TR" sz="2400" dirty="0">
                <a:solidFill>
                  <a:schemeClr val="bg1"/>
                </a:solidFill>
              </a:rPr>
              <a:t>birikimine neden </a:t>
            </a:r>
            <a:r>
              <a:rPr lang="tr-TR" sz="2400" dirty="0" smtClean="0">
                <a:solidFill>
                  <a:schemeClr val="bg1"/>
                </a:solidFill>
              </a:rPr>
              <a:t>olurlar.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bg1"/>
                </a:solidFill>
              </a:rPr>
              <a:t>Tutucu </a:t>
            </a:r>
            <a:r>
              <a:rPr lang="tr-TR" sz="2400" b="1" dirty="0">
                <a:solidFill>
                  <a:schemeClr val="bg1"/>
                </a:solidFill>
              </a:rPr>
              <a:t>kolun aşırı </a:t>
            </a:r>
            <a:r>
              <a:rPr lang="tr-TR" sz="2400" b="1" dirty="0" smtClean="0">
                <a:solidFill>
                  <a:schemeClr val="bg1"/>
                </a:solidFill>
              </a:rPr>
              <a:t>esnekliği ile </a:t>
            </a:r>
            <a:r>
              <a:rPr lang="tr-TR" sz="2400" b="1" dirty="0">
                <a:solidFill>
                  <a:schemeClr val="bg1"/>
                </a:solidFill>
              </a:rPr>
              <a:t>iyi bir dengeleme ve stabilizasyon </a:t>
            </a:r>
            <a:r>
              <a:rPr lang="tr-TR" sz="2400" b="1" dirty="0" smtClean="0">
                <a:solidFill>
                  <a:schemeClr val="bg1"/>
                </a:solidFill>
              </a:rPr>
              <a:t>sağlayamazlar ve</a:t>
            </a:r>
            <a:endParaRPr lang="tr-TR" sz="2400" b="1" dirty="0">
              <a:solidFill>
                <a:schemeClr val="bg1"/>
              </a:solidFill>
            </a:endParaRPr>
          </a:p>
          <a:p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     bölümlü </a:t>
            </a:r>
            <a:r>
              <a:rPr lang="tr-TR" sz="2400" b="1" dirty="0">
                <a:solidFill>
                  <a:schemeClr val="bg1"/>
                </a:solidFill>
              </a:rPr>
              <a:t>protez </a:t>
            </a:r>
            <a:r>
              <a:rPr lang="tr-TR" sz="2400" b="1" dirty="0" smtClean="0">
                <a:solidFill>
                  <a:schemeClr val="bg1"/>
                </a:solidFill>
              </a:rPr>
              <a:t>planlamasında </a:t>
            </a:r>
            <a:r>
              <a:rPr lang="tr-TR" sz="2400" b="1" dirty="0">
                <a:solidFill>
                  <a:schemeClr val="bg1"/>
                </a:solidFill>
              </a:rPr>
              <a:t>ilave stabilizasyon </a:t>
            </a:r>
            <a:r>
              <a:rPr lang="tr-TR" sz="2400" b="1" dirty="0" smtClean="0">
                <a:solidFill>
                  <a:schemeClr val="bg1"/>
                </a:solidFill>
              </a:rPr>
              <a:t>elemanlarına ihtiyaç duyulur.</a:t>
            </a:r>
          </a:p>
          <a:p>
            <a:endParaRPr lang="tr-TR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bg1"/>
                </a:solidFill>
              </a:rPr>
              <a:t>A</a:t>
            </a:r>
            <a:r>
              <a:rPr lang="tr-TR" sz="2400" dirty="0" smtClean="0">
                <a:solidFill>
                  <a:schemeClr val="bg1"/>
                </a:solidFill>
              </a:rPr>
              <a:t>ndırkat </a:t>
            </a:r>
            <a:r>
              <a:rPr lang="tr-TR" sz="2400" dirty="0">
                <a:solidFill>
                  <a:schemeClr val="bg1"/>
                </a:solidFill>
              </a:rPr>
              <a:t>alanına uzanırken geçtiği yumuşak dokularda </a:t>
            </a:r>
            <a:r>
              <a:rPr lang="tr-TR" sz="2400" dirty="0" smtClean="0">
                <a:solidFill>
                  <a:schemeClr val="bg1"/>
                </a:solidFill>
              </a:rPr>
              <a:t>çarpma meydana getirmemesi için aşırı </a:t>
            </a:r>
            <a:r>
              <a:rPr lang="tr-TR" sz="2400" dirty="0">
                <a:solidFill>
                  <a:schemeClr val="bg1"/>
                </a:solidFill>
              </a:rPr>
              <a:t>rölyef </a:t>
            </a:r>
            <a:r>
              <a:rPr lang="tr-TR" sz="2400" dirty="0" smtClean="0">
                <a:solidFill>
                  <a:schemeClr val="bg1"/>
                </a:solidFill>
              </a:rPr>
              <a:t>oluşturulması gerekir.</a:t>
            </a: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err="1" smtClean="0">
                <a:solidFill>
                  <a:schemeClr val="bg1"/>
                </a:solidFill>
              </a:rPr>
              <a:t>Okluzal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tırnağı iskelete bağlayan minör bağlayıcı kuvvetli ve dengeleme yapacak kadar </a:t>
            </a:r>
            <a:r>
              <a:rPr lang="tr-TR" sz="2400" b="1" dirty="0" err="1" smtClean="0">
                <a:solidFill>
                  <a:schemeClr val="bg1"/>
                </a:solidFill>
              </a:rPr>
              <a:t>rijit</a:t>
            </a:r>
            <a:r>
              <a:rPr lang="tr-TR" sz="2400" b="1" dirty="0" smtClean="0">
                <a:solidFill>
                  <a:schemeClr val="bg1"/>
                </a:solidFill>
              </a:rPr>
              <a:t> olmalıdır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03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Bar kroşelerin </a:t>
            </a:r>
            <a:r>
              <a:rPr lang="tr-TR" dirty="0" err="1" smtClean="0">
                <a:solidFill>
                  <a:srgbClr val="FFFF00"/>
                </a:solidFill>
              </a:rPr>
              <a:t>kontrendikasyonları</a:t>
            </a:r>
            <a:r>
              <a:rPr lang="tr-TR" dirty="0" smtClean="0">
                <a:solidFill>
                  <a:srgbClr val="FFFF00"/>
                </a:solidFill>
              </a:rPr>
              <a:t>:</a:t>
            </a: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21324" y="1362014"/>
            <a:ext cx="11570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</a:rPr>
              <a:t>Çok </a:t>
            </a:r>
            <a:r>
              <a:rPr lang="tr-TR" sz="2400" dirty="0">
                <a:solidFill>
                  <a:schemeClr val="bg1"/>
                </a:solidFill>
              </a:rPr>
              <a:t>fazla </a:t>
            </a:r>
            <a:r>
              <a:rPr lang="tr-TR" sz="2400" dirty="0" err="1">
                <a:solidFill>
                  <a:schemeClr val="bg1"/>
                </a:solidFill>
              </a:rPr>
              <a:t>horizontal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stabilitenin</a:t>
            </a:r>
            <a:r>
              <a:rPr lang="tr-TR" sz="2400" dirty="0">
                <a:solidFill>
                  <a:schemeClr val="bg1"/>
                </a:solidFill>
              </a:rPr>
              <a:t> gerekli olduğu </a:t>
            </a:r>
            <a:r>
              <a:rPr lang="tr-TR" sz="2400" dirty="0" smtClean="0">
                <a:solidFill>
                  <a:schemeClr val="bg1"/>
                </a:solidFill>
              </a:rPr>
              <a:t>durumlar</a:t>
            </a:r>
            <a:endParaRPr lang="tr-TR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bg1"/>
                </a:solidFill>
              </a:rPr>
              <a:t>Tutucu </a:t>
            </a:r>
            <a:r>
              <a:rPr lang="tr-TR" sz="2400" b="1" dirty="0">
                <a:solidFill>
                  <a:schemeClr val="bg1"/>
                </a:solidFill>
              </a:rPr>
              <a:t>kroşe ucunu destekleyen minör bağlayıcının, yumuşak doku ile anatomik ilişki</a:t>
            </a:r>
          </a:p>
          <a:p>
            <a:r>
              <a:rPr lang="tr-TR" sz="2400" b="1" dirty="0" smtClean="0">
                <a:solidFill>
                  <a:schemeClr val="bg1"/>
                </a:solidFill>
              </a:rPr>
              <a:t>     oluşturmasını </a:t>
            </a:r>
            <a:r>
              <a:rPr lang="tr-TR" sz="2400" b="1" dirty="0">
                <a:solidFill>
                  <a:schemeClr val="bg1"/>
                </a:solidFill>
              </a:rPr>
              <a:t>engelleyen çok sığ </a:t>
            </a:r>
            <a:r>
              <a:rPr lang="tr-TR" sz="2400" b="1" dirty="0" err="1">
                <a:solidFill>
                  <a:schemeClr val="bg1"/>
                </a:solidFill>
              </a:rPr>
              <a:t>vestibül</a:t>
            </a:r>
            <a:r>
              <a:rPr lang="tr-TR" sz="2400" b="1" dirty="0">
                <a:solidFill>
                  <a:schemeClr val="bg1"/>
                </a:solidFill>
              </a:rPr>
              <a:t> boşluğuna sahip </a:t>
            </a:r>
            <a:r>
              <a:rPr lang="tr-TR" sz="2400" b="1" dirty="0" smtClean="0">
                <a:solidFill>
                  <a:schemeClr val="bg1"/>
                </a:solidFill>
              </a:rPr>
              <a:t>hastalar</a:t>
            </a:r>
            <a:endParaRPr lang="tr-TR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</a:rPr>
              <a:t>Minör </a:t>
            </a:r>
            <a:r>
              <a:rPr lang="tr-TR" sz="2400" dirty="0">
                <a:solidFill>
                  <a:schemeClr val="bg1"/>
                </a:solidFill>
              </a:rPr>
              <a:t>bağlayıcının destek dokulardan 2-3 mm’den fazla miktarda uzakta konumlanması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     veya </a:t>
            </a:r>
            <a:r>
              <a:rPr lang="tr-TR" sz="2400" dirty="0" err="1" smtClean="0">
                <a:solidFill>
                  <a:schemeClr val="bg1"/>
                </a:solidFill>
              </a:rPr>
              <a:t>frenulum</a:t>
            </a:r>
            <a:r>
              <a:rPr lang="tr-TR" sz="2400" dirty="0" smtClean="0">
                <a:solidFill>
                  <a:schemeClr val="bg1"/>
                </a:solidFill>
              </a:rPr>
              <a:t> bağlantısının mevcut </a:t>
            </a:r>
            <a:r>
              <a:rPr lang="tr-TR" sz="2400" dirty="0">
                <a:solidFill>
                  <a:schemeClr val="bg1"/>
                </a:solidFill>
              </a:rPr>
              <a:t>olduğu </a:t>
            </a:r>
            <a:r>
              <a:rPr lang="tr-TR" sz="2400" dirty="0" smtClean="0">
                <a:solidFill>
                  <a:schemeClr val="bg1"/>
                </a:solidFill>
              </a:rPr>
              <a:t>vakalar</a:t>
            </a:r>
            <a:endParaRPr lang="tr-TR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bg1"/>
                </a:solidFill>
              </a:rPr>
              <a:t>Kroşenin </a:t>
            </a:r>
            <a:r>
              <a:rPr lang="tr-TR" sz="2400" b="1" dirty="0">
                <a:solidFill>
                  <a:schemeClr val="bg1"/>
                </a:solidFill>
              </a:rPr>
              <a:t>destek diş üzerinde doğru bir şekilde yerleştirilmesini önleyecek kadar aşırı</a:t>
            </a:r>
          </a:p>
          <a:p>
            <a:r>
              <a:rPr lang="tr-TR" sz="2400" b="1" dirty="0" smtClean="0">
                <a:solidFill>
                  <a:schemeClr val="bg1"/>
                </a:solidFill>
              </a:rPr>
              <a:t>     </a:t>
            </a:r>
            <a:r>
              <a:rPr lang="tr-TR" sz="2400" b="1" dirty="0" err="1" smtClean="0">
                <a:solidFill>
                  <a:schemeClr val="bg1"/>
                </a:solidFill>
              </a:rPr>
              <a:t>bukkal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veya </a:t>
            </a:r>
            <a:r>
              <a:rPr lang="tr-TR" sz="2400" b="1" dirty="0" err="1">
                <a:solidFill>
                  <a:schemeClr val="bg1"/>
                </a:solidFill>
              </a:rPr>
              <a:t>linguale</a:t>
            </a:r>
            <a:r>
              <a:rPr lang="tr-TR" sz="2400" b="1" dirty="0">
                <a:solidFill>
                  <a:schemeClr val="bg1"/>
                </a:solidFill>
              </a:rPr>
              <a:t> devrilmiş destek dişlerin </a:t>
            </a:r>
            <a:r>
              <a:rPr lang="tr-TR" sz="2400" b="1" dirty="0" smtClean="0">
                <a:solidFill>
                  <a:schemeClr val="bg1"/>
                </a:solidFill>
              </a:rPr>
              <a:t>varlığı</a:t>
            </a:r>
            <a:endParaRPr lang="tr-TR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err="1" smtClean="0">
                <a:solidFill>
                  <a:schemeClr val="bg1"/>
                </a:solidFill>
              </a:rPr>
              <a:t>Maksiller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kanin</a:t>
            </a:r>
            <a:r>
              <a:rPr lang="tr-TR" sz="2400" dirty="0">
                <a:solidFill>
                  <a:schemeClr val="bg1"/>
                </a:solidFill>
              </a:rPr>
              <a:t> ve </a:t>
            </a:r>
            <a:r>
              <a:rPr lang="tr-TR" sz="2400" dirty="0" err="1">
                <a:solidFill>
                  <a:schemeClr val="bg1"/>
                </a:solidFill>
              </a:rPr>
              <a:t>premolar</a:t>
            </a:r>
            <a:r>
              <a:rPr lang="tr-TR" sz="2400" dirty="0">
                <a:solidFill>
                  <a:schemeClr val="bg1"/>
                </a:solidFill>
              </a:rPr>
              <a:t> dişlerde estetik olmayan bir görünüme neden olması </a:t>
            </a:r>
            <a:r>
              <a:rPr lang="tr-TR" sz="2400" dirty="0" smtClean="0">
                <a:solidFill>
                  <a:schemeClr val="bg1"/>
                </a:solidFill>
              </a:rPr>
              <a:t>nedeniyle</a:t>
            </a:r>
            <a:endParaRPr lang="tr-TR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bg1"/>
                </a:solidFill>
              </a:rPr>
              <a:t>Yüksek </a:t>
            </a:r>
            <a:r>
              <a:rPr lang="tr-TR" sz="2400" b="1" dirty="0">
                <a:solidFill>
                  <a:schemeClr val="bg1"/>
                </a:solidFill>
              </a:rPr>
              <a:t>gülme hattına sahip </a:t>
            </a:r>
            <a:r>
              <a:rPr lang="tr-TR" sz="2400" b="1" dirty="0" smtClean="0">
                <a:solidFill>
                  <a:schemeClr val="bg1"/>
                </a:solidFill>
              </a:rPr>
              <a:t>hastalar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8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DİREKT TUTUCULARIN SINIFLANDIRILMASI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FF00"/>
                </a:solidFill>
              </a:rPr>
              <a:t>I. Uygulanma bölgesine göre;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Kron içi (</a:t>
            </a:r>
            <a:r>
              <a:rPr lang="tr-TR" dirty="0" err="1" smtClean="0">
                <a:solidFill>
                  <a:schemeClr val="bg1"/>
                </a:solidFill>
              </a:rPr>
              <a:t>introkoronal</a:t>
            </a:r>
            <a:r>
              <a:rPr lang="tr-TR" dirty="0" smtClean="0">
                <a:solidFill>
                  <a:schemeClr val="bg1"/>
                </a:solidFill>
              </a:rPr>
              <a:t>) tutucular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Kron dışı (</a:t>
            </a:r>
            <a:r>
              <a:rPr lang="tr-TR" dirty="0" err="1" smtClean="0">
                <a:solidFill>
                  <a:schemeClr val="bg1"/>
                </a:solidFill>
              </a:rPr>
              <a:t>extrakoronal</a:t>
            </a:r>
            <a:r>
              <a:rPr lang="tr-TR" dirty="0" smtClean="0">
                <a:solidFill>
                  <a:schemeClr val="bg1"/>
                </a:solidFill>
              </a:rPr>
              <a:t>) tutucular (hassas tutucular, kroşeler)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Çivi başlı veya vida (</a:t>
            </a:r>
            <a:r>
              <a:rPr lang="tr-TR" dirty="0" err="1" smtClean="0">
                <a:solidFill>
                  <a:schemeClr val="bg1"/>
                </a:solidFill>
              </a:rPr>
              <a:t>stud</a:t>
            </a:r>
            <a:r>
              <a:rPr lang="tr-TR" dirty="0" smtClean="0">
                <a:solidFill>
                  <a:schemeClr val="bg1"/>
                </a:solidFill>
              </a:rPr>
              <a:t>) tutucular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Bar tutucular</a:t>
            </a:r>
          </a:p>
          <a:p>
            <a:pPr marL="0" indent="0"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FF00"/>
                </a:solidFill>
              </a:rPr>
              <a:t>II. Tutuculuk tipine göre;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Sürtünmesel</a:t>
            </a:r>
            <a:r>
              <a:rPr lang="tr-TR" dirty="0" smtClean="0">
                <a:solidFill>
                  <a:schemeClr val="bg1"/>
                </a:solidFill>
              </a:rPr>
              <a:t> (teleskop, hassas tutucu)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Metalin deformasyonuna direnç göstermesine göre (kroşe)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Mekanik-</a:t>
            </a:r>
            <a:r>
              <a:rPr lang="tr-TR" dirty="0" err="1" smtClean="0">
                <a:solidFill>
                  <a:schemeClr val="bg1"/>
                </a:solidFill>
              </a:rPr>
              <a:t>sürtünmesel</a:t>
            </a:r>
            <a:r>
              <a:rPr lang="tr-TR" dirty="0" smtClean="0">
                <a:solidFill>
                  <a:schemeClr val="bg1"/>
                </a:solidFill>
              </a:rPr>
              <a:t> (hassas tutucu)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Manyetik (mıknatıs tutucu)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6862" y="43585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  BAR </a:t>
            </a:r>
            <a:r>
              <a:rPr lang="tr-TR" b="1" dirty="0" smtClean="0">
                <a:solidFill>
                  <a:srgbClr val="FFFF00"/>
                </a:solidFill>
              </a:rPr>
              <a:t>KROŞELER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86862" y="1226996"/>
            <a:ext cx="34485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FFFF00"/>
                </a:solidFill>
                <a:latin typeface="DINNextLTPro-Regular"/>
              </a:rPr>
              <a:t>T ve Y Bar Kroşe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FFFF00"/>
                </a:solidFill>
                <a:latin typeface="DINNextLTPro-Regular"/>
              </a:rPr>
              <a:t>I Bar Kroşe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FFFF00"/>
                </a:solidFill>
                <a:latin typeface="DINNextLTPro-Regular"/>
              </a:rPr>
              <a:t>RPI Kroşe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FFFF00"/>
                </a:solidFill>
                <a:latin typeface="DINNextLTPro-Regular"/>
              </a:rPr>
              <a:t>Dişeti Kroşesi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737" y="426678"/>
            <a:ext cx="4373959" cy="2616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429" y="3235325"/>
            <a:ext cx="3076575" cy="26479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4033" y="426678"/>
            <a:ext cx="3048000" cy="45624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13" y="3340100"/>
            <a:ext cx="3048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79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6862" y="43585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  KOMBİNE </a:t>
            </a:r>
            <a:r>
              <a:rPr lang="tr-TR" b="1" dirty="0" smtClean="0">
                <a:solidFill>
                  <a:srgbClr val="FFFF00"/>
                </a:solidFill>
              </a:rPr>
              <a:t>KROŞELER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86862" y="1226996"/>
            <a:ext cx="5480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FFFF00"/>
                </a:solidFill>
                <a:latin typeface="DINNextLTPro-Regular"/>
              </a:rPr>
              <a:t>Bükme Tel Kombine </a:t>
            </a:r>
            <a:r>
              <a:rPr lang="tr-TR" sz="2400" dirty="0" smtClean="0">
                <a:solidFill>
                  <a:srgbClr val="FFFF00"/>
                </a:solidFill>
                <a:latin typeface="DINNextLTPro-Regular"/>
              </a:rPr>
              <a:t>Kroşe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FFFF00"/>
              </a:solidFill>
              <a:latin typeface="DINNextLTPro-Regular"/>
            </a:endParaRPr>
          </a:p>
          <a:p>
            <a:endParaRPr lang="tr-TR" sz="2400" dirty="0" smtClean="0">
              <a:solidFill>
                <a:srgbClr val="FFFF00"/>
              </a:solidFill>
              <a:latin typeface="DINNextLTPro-Regula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latin typeface="DINNextLTPro-Regular"/>
              </a:rPr>
              <a:t>Bar ve Çevresel Kombine Kroşe</a:t>
            </a:r>
            <a:endParaRPr lang="tr-TR" sz="2400" dirty="0" smtClean="0">
              <a:solidFill>
                <a:schemeClr val="bg1"/>
              </a:solidFill>
              <a:latin typeface="DINNextLTPro-Regular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630" y="924648"/>
            <a:ext cx="3057525" cy="29718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166" y="905598"/>
            <a:ext cx="3028950" cy="299085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" y="3032125"/>
            <a:ext cx="29908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77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11400" y="912018"/>
            <a:ext cx="6553200" cy="1325563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Teşekkürler…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>İyi çalışmalar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Gülen Yüz 2"/>
          <p:cNvSpPr/>
          <p:nvPr/>
        </p:nvSpPr>
        <p:spPr>
          <a:xfrm>
            <a:off x="5588000" y="1561732"/>
            <a:ext cx="914400" cy="889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8166100" y="5054600"/>
            <a:ext cx="258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akaltanfunda@gmail.com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051300" y="2908300"/>
            <a:ext cx="7103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Can G, </a:t>
            </a:r>
            <a:r>
              <a:rPr lang="tr-TR" sz="2400" dirty="0" err="1" smtClean="0">
                <a:solidFill>
                  <a:schemeClr val="bg1"/>
                </a:solidFill>
              </a:rPr>
              <a:t>Akaltan</a:t>
            </a:r>
            <a:r>
              <a:rPr lang="tr-TR" sz="2400" dirty="0" smtClean="0">
                <a:solidFill>
                  <a:schemeClr val="bg1"/>
                </a:solidFill>
              </a:rPr>
              <a:t> F. Hareketli Bölümlü Protezler, Planlama.</a:t>
            </a:r>
          </a:p>
          <a:p>
            <a:r>
              <a:rPr lang="tr-TR" sz="2400" dirty="0" err="1" smtClean="0">
                <a:solidFill>
                  <a:schemeClr val="bg1"/>
                </a:solidFill>
              </a:rPr>
              <a:t>Yurtmim</a:t>
            </a:r>
            <a:r>
              <a:rPr lang="tr-TR" sz="2400" dirty="0" smtClean="0">
                <a:solidFill>
                  <a:schemeClr val="bg1"/>
                </a:solidFill>
              </a:rPr>
              <a:t>, Ankara, 2018.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1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İçerik Yer Tutucusu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850" y="2749551"/>
            <a:ext cx="4038600" cy="2767013"/>
          </a:xfrm>
          <a:prstGeom prst="rect">
            <a:avLst/>
          </a:prstGeom>
          <a:noFill/>
          <a:ln w="3175">
            <a:solidFill>
              <a:srgbClr val="CCFFFF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33122" name="İçerik Yer Tutucusu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2708276"/>
            <a:ext cx="4038600" cy="2809875"/>
          </a:xfrm>
          <a:prstGeom prst="rect">
            <a:avLst/>
          </a:prstGeom>
          <a:noFill/>
          <a:ln w="3175">
            <a:solidFill>
              <a:srgbClr val="CCFFFF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33123" name="Rectangle 14"/>
          <p:cNvSpPr>
            <a:spLocks noChangeArrowheads="1"/>
          </p:cNvSpPr>
          <p:nvPr/>
        </p:nvSpPr>
        <p:spPr bwMode="auto">
          <a:xfrm>
            <a:off x="1524000" y="404664"/>
            <a:ext cx="5220072" cy="588962"/>
          </a:xfrm>
          <a:prstGeom prst="rect">
            <a:avLst/>
          </a:prstGeom>
          <a:solidFill>
            <a:srgbClr val="B9117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Kron İçi Hassas Tutucular</a:t>
            </a:r>
          </a:p>
        </p:txBody>
      </p:sp>
      <p:cxnSp>
        <p:nvCxnSpPr>
          <p:cNvPr id="6" name="5 Düz Ok Bağlayıcısı"/>
          <p:cNvCxnSpPr/>
          <p:nvPr/>
        </p:nvCxnSpPr>
        <p:spPr>
          <a:xfrm>
            <a:off x="3503712" y="2276872"/>
            <a:ext cx="360040" cy="15841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 flipH="1">
            <a:off x="4151784" y="2348880"/>
            <a:ext cx="1296144" cy="1664568"/>
          </a:xfrm>
          <a:prstGeom prst="straightConnector1">
            <a:avLst/>
          </a:prstGeom>
          <a:ln w="1143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2005097" y="1247014"/>
            <a:ext cx="2146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Erkek parça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4799856" y="1608415"/>
            <a:ext cx="1833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rgbClr val="FFC000"/>
                </a:solidFill>
              </a:rPr>
              <a:t>Dişi parça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8151" y="332657"/>
            <a:ext cx="1224136" cy="189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Metin kutusu 1"/>
          <p:cNvSpPr txBox="1"/>
          <p:nvPr/>
        </p:nvSpPr>
        <p:spPr>
          <a:xfrm>
            <a:off x="8259763" y="597681"/>
            <a:ext cx="2248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Kuvvetlere </a:t>
            </a:r>
          </a:p>
          <a:p>
            <a:r>
              <a:rPr lang="tr-TR" dirty="0"/>
              <a:t>karşı koymaları için</a:t>
            </a:r>
          </a:p>
          <a:p>
            <a:r>
              <a:rPr lang="tr-TR" dirty="0"/>
              <a:t>uzunlukları önemlidir!</a:t>
            </a:r>
          </a:p>
        </p:txBody>
      </p:sp>
    </p:spTree>
    <p:extLst>
      <p:ext uri="{BB962C8B-B14F-4D97-AF65-F5344CB8AC3E}">
        <p14:creationId xmlns:p14="http://schemas.microsoft.com/office/powerpoint/2010/main" val="3817219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8 Resim" descr="ismail gündoğdu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851" y="1469944"/>
            <a:ext cx="4322368" cy="288157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5" name="9 Resim" descr="ismail gündoğdu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1684" y="3449215"/>
            <a:ext cx="3773966" cy="2515978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83414" y="370206"/>
            <a:ext cx="5404338" cy="535531"/>
          </a:xfrm>
          <a:prstGeom prst="rect">
            <a:avLst/>
          </a:prstGeom>
          <a:solidFill>
            <a:srgbClr val="B9117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Kron </a:t>
            </a:r>
            <a:r>
              <a:rPr lang="tr-T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Dışı Hassas </a:t>
            </a:r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Tutucular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172" y="472838"/>
            <a:ext cx="4010025" cy="1933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059" y="2759075"/>
            <a:ext cx="4248150" cy="2000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6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34958"/>
            <a:ext cx="4584589" cy="31458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52" y="2241635"/>
            <a:ext cx="4537917" cy="3139132"/>
          </a:xfrm>
          <a:prstGeom prst="rect">
            <a:avLst/>
          </a:prstGeom>
        </p:spPr>
      </p:pic>
      <p:sp>
        <p:nvSpPr>
          <p:cNvPr id="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0141"/>
            <a:ext cx="5685692" cy="535531"/>
          </a:xfrm>
          <a:prstGeom prst="rect">
            <a:avLst/>
          </a:prstGeom>
          <a:solidFill>
            <a:srgbClr val="B9117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Kron </a:t>
            </a:r>
            <a:r>
              <a:rPr lang="tr-T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Dışı Hassas </a:t>
            </a:r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Tutucular</a:t>
            </a:r>
          </a:p>
        </p:txBody>
      </p:sp>
      <p:cxnSp>
        <p:nvCxnSpPr>
          <p:cNvPr id="8" name="Düz Ok Bağlayıcısı 7"/>
          <p:cNvCxnSpPr/>
          <p:nvPr/>
        </p:nvCxnSpPr>
        <p:spPr>
          <a:xfrm flipH="1" flipV="1">
            <a:off x="4343400" y="3807862"/>
            <a:ext cx="1588477" cy="1705707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0141"/>
            <a:ext cx="10515600" cy="535531"/>
          </a:xfrm>
          <a:prstGeom prst="rect">
            <a:avLst/>
          </a:prstGeom>
          <a:solidFill>
            <a:srgbClr val="B9117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Kron </a:t>
            </a:r>
            <a:r>
              <a:rPr lang="tr-T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Dışı Tutucular (Kroşeler)</a:t>
            </a:r>
            <a:endParaRPr lang="tr-T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9156"/>
            <a:ext cx="3897313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Resim" descr="sonaykontrol6ay 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186" y="2139156"/>
            <a:ext cx="4679367" cy="311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9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6230" y="2162236"/>
            <a:ext cx="3109118" cy="252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7 Resim" descr="IMG_4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129099"/>
            <a:ext cx="2520280" cy="189021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30" y="4019309"/>
            <a:ext cx="3421690" cy="227838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38199" y="760141"/>
            <a:ext cx="7584831" cy="535531"/>
          </a:xfrm>
          <a:prstGeom prst="rect">
            <a:avLst/>
          </a:prstGeom>
          <a:solidFill>
            <a:srgbClr val="B9117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Çivi Başlı veya Vida (</a:t>
            </a:r>
            <a:r>
              <a:rPr lang="tr-TR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</a:t>
            </a:r>
            <a:r>
              <a:rPr lang="tr-T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Tutucular</a:t>
            </a:r>
            <a:endParaRPr lang="tr-T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1874</Words>
  <Application>Microsoft Office PowerPoint</Application>
  <PresentationFormat>Geniş ekran</PresentationFormat>
  <Paragraphs>255</Paragraphs>
  <Slides>42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DINNextLTPro-Bold</vt:lpstr>
      <vt:lpstr>DINNextLTPro-Regular</vt:lpstr>
      <vt:lpstr>Times New Roman</vt:lpstr>
      <vt:lpstr>Wingdings</vt:lpstr>
      <vt:lpstr>Office Teması</vt:lpstr>
      <vt:lpstr>HAREKETLİ BÖLÜMLÜ  İSKELET PROTEZ BİLEŞENLERİ DİREKT TUTUCULAR</vt:lpstr>
      <vt:lpstr>HAREKETLİ BÖLÜMLÜ PROTEZ BİLEŞENLERİ</vt:lpstr>
      <vt:lpstr>DİREKT TUTUCULAR</vt:lpstr>
      <vt:lpstr>DİREKT TUTUCULARIN SINIFLANDIRILMASI</vt:lpstr>
      <vt:lpstr>PowerPoint Sunusu</vt:lpstr>
      <vt:lpstr>  Kron Dışı Hassas Tutucular</vt:lpstr>
      <vt:lpstr>  Kron Dışı Hassas Tutucular</vt:lpstr>
      <vt:lpstr>  Kron Dışı Tutucular (Kroşeler)</vt:lpstr>
      <vt:lpstr>  Çivi Başlı veya Vida (Stud) Tutucular</vt:lpstr>
      <vt:lpstr>  Bar Tutucular</vt:lpstr>
      <vt:lpstr>TeleskopTutucular</vt:lpstr>
      <vt:lpstr>  Manyetik Tutucular</vt:lpstr>
      <vt:lpstr>KROŞELERİN SINIFLANDIRILMASI</vt:lpstr>
      <vt:lpstr>KROŞENİN FONKSİYONEL ELEMANLARI</vt:lpstr>
      <vt:lpstr>Tutucu Kol</vt:lpstr>
      <vt:lpstr>Stabilizasyon Kolu</vt:lpstr>
      <vt:lpstr>Okluzal Tırnak</vt:lpstr>
      <vt:lpstr>Minör bağlayıcı</vt:lpstr>
      <vt:lpstr>KROŞELERİN FONKSİYONLARI</vt:lpstr>
      <vt:lpstr>TUTUCULUK</vt:lpstr>
      <vt:lpstr>Kroşe kolunun sahip olduğu esneklik derecesi </vt:lpstr>
      <vt:lpstr>STABİLİZASYON</vt:lpstr>
      <vt:lpstr>DESTEK</vt:lpstr>
      <vt:lpstr>ÇEVRELEME</vt:lpstr>
      <vt:lpstr>RESİPROKASYON: Horizontal ve Vertikal</vt:lpstr>
      <vt:lpstr>Horizontal resiproksyon</vt:lpstr>
      <vt:lpstr>Horizontal resiproksyon</vt:lpstr>
      <vt:lpstr>Vertikal resiproksyon</vt:lpstr>
      <vt:lpstr>Pasiflik</vt:lpstr>
      <vt:lpstr>ÇEVRESEL KROŞELER</vt:lpstr>
      <vt:lpstr>  ÇEVRESEL KROŞELER</vt:lpstr>
      <vt:lpstr>Çevresel kroşelerin dezavantajları: </vt:lpstr>
      <vt:lpstr>Basit Çevresel Kroşe (Akers)</vt:lpstr>
      <vt:lpstr>Tersine Yaklaşan (Ters Akers)Kroşe</vt:lpstr>
      <vt:lpstr>Halka Kroşe</vt:lpstr>
      <vt:lpstr>Embrazür (Çift Akers) Kroşe</vt:lpstr>
      <vt:lpstr>BAR KROŞELER</vt:lpstr>
      <vt:lpstr>Bar kroşelerin dezavantajları: </vt:lpstr>
      <vt:lpstr>Bar kroşelerin kontrendikasyonları: </vt:lpstr>
      <vt:lpstr>  BAR KROŞELER</vt:lpstr>
      <vt:lpstr>  KOMBİNE KROŞELER</vt:lpstr>
      <vt:lpstr>Teşekkürler… İyi çalışmalar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HAREKETLİ BÖLÜMLÜ  İSKELET PROTEZ BİLEŞENLERİ DİREKT TUTUCULAR</dc:title>
  <dc:creator>FUNDAAKALTAN</dc:creator>
  <cp:lastModifiedBy>FUNDAAKALTAN</cp:lastModifiedBy>
  <cp:revision>44</cp:revision>
  <dcterms:created xsi:type="dcterms:W3CDTF">2020-02-03T14:07:30Z</dcterms:created>
  <dcterms:modified xsi:type="dcterms:W3CDTF">2020-02-04T09:20:04Z</dcterms:modified>
</cp:coreProperties>
</file>