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E1-0528-43F7-9AAA-5ED9EDFA9FC4}" type="datetimeFigureOut">
              <a:rPr lang="tr-TR" smtClean="0"/>
              <a:t>22.06.2018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0EE2-B01A-4BDB-9ED3-8B0FEC73651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E1-0528-43F7-9AAA-5ED9EDFA9FC4}" type="datetimeFigureOut">
              <a:rPr lang="tr-TR" smtClean="0"/>
              <a:t>22.06.2018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0EE2-B01A-4BDB-9ED3-8B0FEC7365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357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E1-0528-43F7-9AAA-5ED9EDFA9FC4}" type="datetimeFigureOut">
              <a:rPr lang="tr-TR" smtClean="0"/>
              <a:t>22.06.2018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0EE2-B01A-4BDB-9ED3-8B0FEC7365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25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E1-0528-43F7-9AAA-5ED9EDFA9FC4}" type="datetimeFigureOut">
              <a:rPr lang="tr-TR" smtClean="0"/>
              <a:t>22.06.2018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0EE2-B01A-4BDB-9ED3-8B0FEC7365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54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E1-0528-43F7-9AAA-5ED9EDFA9FC4}" type="datetimeFigureOut">
              <a:rPr lang="tr-TR" smtClean="0"/>
              <a:t>22.06.2018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0EE2-B01A-4BDB-9ED3-8B0FEC73651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3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E1-0528-43F7-9AAA-5ED9EDFA9FC4}" type="datetimeFigureOut">
              <a:rPr lang="tr-TR" smtClean="0"/>
              <a:t>22.06.2018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0EE2-B01A-4BDB-9ED3-8B0FEC7365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23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E1-0528-43F7-9AAA-5ED9EDFA9FC4}" type="datetimeFigureOut">
              <a:rPr lang="tr-TR" smtClean="0"/>
              <a:t>22.06.2018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0EE2-B01A-4BDB-9ED3-8B0FEC7365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91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E1-0528-43F7-9AAA-5ED9EDFA9FC4}" type="datetimeFigureOut">
              <a:rPr lang="tr-TR" smtClean="0"/>
              <a:t>22.06.2018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0EE2-B01A-4BDB-9ED3-8B0FEC7365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558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E1-0528-43F7-9AAA-5ED9EDFA9FC4}" type="datetimeFigureOut">
              <a:rPr lang="tr-TR" smtClean="0"/>
              <a:t>22.06.2018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0EE2-B01A-4BDB-9ED3-8B0FEC7365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266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1743E1-0528-43F7-9AAA-5ED9EDFA9FC4}" type="datetimeFigureOut">
              <a:rPr lang="tr-TR" smtClean="0"/>
              <a:t>22.06.2018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F0EE2-B01A-4BDB-9ED3-8B0FEC7365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62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E1-0528-43F7-9AAA-5ED9EDFA9FC4}" type="datetimeFigureOut">
              <a:rPr lang="tr-TR" smtClean="0"/>
              <a:t>22.06.2018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F0EE2-B01A-4BDB-9ED3-8B0FEC7365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18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1743E1-0528-43F7-9AAA-5ED9EDFA9FC4}" type="datetimeFigureOut">
              <a:rPr lang="tr-TR" smtClean="0"/>
              <a:t>22.06.2018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3F0EE2-B01A-4BDB-9ED3-8B0FEC736513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3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Siyaset Bilimi 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4. Hafta: İktidar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563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İktidarın merkezine devleti koymak, iktidarın işlediği irili ufaklı ağların görülmesini engeller – devlet bu iktidar odaklarından yalnızca biridir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Devlet de bütünlüklü bir iktidar yapısı değildir – çoklu ve çelişik iktidar ilişkileri içerir</a:t>
            </a:r>
          </a:p>
          <a:p>
            <a:pPr lvl="1"/>
            <a:endParaRPr lang="tr-TR" sz="2600" dirty="0"/>
          </a:p>
          <a:p>
            <a:pPr lvl="1"/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96958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Panoptikon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4640" y="1846263"/>
            <a:ext cx="4063358" cy="4022725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211094"/>
            <a:ext cx="4937125" cy="329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3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err="1" smtClean="0"/>
              <a:t>Yönetimsellik</a:t>
            </a:r>
            <a:r>
              <a:rPr lang="tr-TR" sz="2600" dirty="0" smtClean="0"/>
              <a:t> – sadece devletin tek yönlü denetimi değil, öznelerin de özdenetimi ile işleyen iktidar ilişkileri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İktidar, iktidar sahipleri de dahil tüm özneleri kuran bir ilişki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Söylemden bağımsız bir iktidar ilişkisi olamaz – egemen kural ve yapılar, belirli düşünce ve anlatıları yaygınlaştırır, diğerlerini ise engeller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Öznenin özgürlük alanı iktidarın dışında değildir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16986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Devleti özgün iktidar odağı konumundan çıkarıp iktidar ilişkilerinin sıradan bir uğrağına indirgemiştir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İktidar ilişkilerinin kurucu ve üretken yönü, baskıcı yönünün önüne geçmiştir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Söylem vurgusu söylem dışı gerçekliğin reddine yol açmıştır</a:t>
            </a:r>
          </a:p>
        </p:txBody>
      </p:sp>
    </p:spTree>
    <p:extLst>
      <p:ext uri="{BB962C8B-B14F-4D97-AF65-F5344CB8AC3E}">
        <p14:creationId xmlns:p14="http://schemas.microsoft.com/office/powerpoint/2010/main" val="300136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Hegemonya merkezli iktidar tanımlaması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İktidarı hem özgün bir iktidar aygıtı olarak devlette, hem de devlet dışı alanlarda (sivil toplumda) görmeyi sağlar</a:t>
            </a:r>
          </a:p>
          <a:p>
            <a:pPr lvl="1"/>
            <a:endParaRPr lang="tr-TR" sz="2600" dirty="0" smtClean="0"/>
          </a:p>
          <a:p>
            <a:pPr lvl="1"/>
            <a:r>
              <a:rPr lang="tr-TR" sz="2600" dirty="0" smtClean="0"/>
              <a:t>Hegemonya mücadelesi iktidarın  çelişkili, parçalı, dağınık yapısını bütünleştirmeye yöneliktir</a:t>
            </a:r>
          </a:p>
          <a:p>
            <a:pPr lvl="1"/>
            <a:endParaRPr lang="tr-TR" sz="2600" dirty="0" smtClean="0"/>
          </a:p>
          <a:p>
            <a:pPr lvl="1"/>
            <a:r>
              <a:rPr lang="tr-TR" sz="2600" dirty="0" smtClean="0"/>
              <a:t>Merkezi iktidar/dağınık iktidar ikiliğinin aşılmasını sağlar</a:t>
            </a:r>
            <a:endParaRPr lang="tr-TR" sz="2600" dirty="0"/>
          </a:p>
          <a:p>
            <a:pPr lvl="1"/>
            <a:endParaRPr lang="tr-TR" sz="2600" dirty="0" smtClean="0"/>
          </a:p>
          <a:p>
            <a:pPr lvl="1"/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11148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Hegemonya merkezli iktidar tanımlaması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Negatif iktidar/pozitif iktidar ikiliğinin aşılmasını sağlar: zor ve rıza iktidarın iki yönüdür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Hegemonya hem bir süreç hem de bir hedeftir: hem toplumsal konum ve koşullarla ilişkilendirilir hem de dil </a:t>
            </a:r>
            <a:r>
              <a:rPr lang="tr-TR" sz="2600" smtClean="0"/>
              <a:t>ve söyleme önem verir</a:t>
            </a:r>
            <a:endParaRPr lang="tr-TR" sz="2600" dirty="0" smtClean="0"/>
          </a:p>
        </p:txBody>
      </p:sp>
    </p:spTree>
    <p:extLst>
      <p:ext uri="{BB962C8B-B14F-4D97-AF65-F5344CB8AC3E}">
        <p14:creationId xmlns:p14="http://schemas.microsoft.com/office/powerpoint/2010/main" val="288891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tr-TR" dirty="0" smtClean="0"/>
          </a:p>
          <a:p>
            <a:pPr marL="201168" lvl="1" indent="0">
              <a:buNone/>
            </a:pPr>
            <a:r>
              <a:rPr lang="tr-TR" dirty="0" smtClean="0"/>
              <a:t>«Enerji fizik için ne anlama geliyorsa, iktidar da sosyal bilimler için o anlama gelir»</a:t>
            </a:r>
          </a:p>
          <a:p>
            <a:pPr marL="201168" lvl="1" indent="0">
              <a:buNone/>
            </a:pPr>
            <a:r>
              <a:rPr lang="tr-TR" sz="2000" dirty="0" err="1" smtClean="0"/>
              <a:t>Bertrand</a:t>
            </a:r>
            <a:r>
              <a:rPr lang="tr-TR" sz="2000" dirty="0" smtClean="0"/>
              <a:t> </a:t>
            </a:r>
            <a:r>
              <a:rPr lang="tr-TR" sz="2000" dirty="0" err="1" smtClean="0"/>
              <a:t>Russell</a:t>
            </a:r>
            <a:endParaRPr lang="tr-TR" sz="2000" dirty="0" smtClean="0"/>
          </a:p>
          <a:p>
            <a:pPr marL="201168" lvl="1" indent="0">
              <a:buNone/>
            </a:pPr>
            <a:endParaRPr lang="tr-TR" sz="2000" dirty="0"/>
          </a:p>
          <a:p>
            <a:pPr marL="201168" lvl="1" indent="0">
              <a:buNone/>
            </a:pPr>
            <a:r>
              <a:rPr lang="tr-TR" sz="2000" dirty="0" smtClean="0"/>
              <a:t>İktidar sosyal bilim analizinin temel açıklayıcı bir kavramıdır.</a:t>
            </a:r>
          </a:p>
        </p:txBody>
      </p:sp>
    </p:spTree>
    <p:extLst>
      <p:ext uri="{BB962C8B-B14F-4D97-AF65-F5344CB8AC3E}">
        <p14:creationId xmlns:p14="http://schemas.microsoft.com/office/powerpoint/2010/main" val="34657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İktidar kavramına modern yaklaşımlar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sz="2600" dirty="0" smtClean="0"/>
              <a:t>Davranışçı </a:t>
            </a:r>
            <a:r>
              <a:rPr lang="tr-TR" sz="2600" dirty="0" smtClean="0"/>
              <a:t>yaklaşım</a:t>
            </a:r>
          </a:p>
          <a:p>
            <a:pPr lvl="1"/>
            <a:endParaRPr lang="tr-TR" sz="2600" dirty="0" smtClean="0"/>
          </a:p>
          <a:p>
            <a:pPr lvl="1"/>
            <a:endParaRPr lang="tr-TR" sz="2600" dirty="0" smtClean="0"/>
          </a:p>
          <a:p>
            <a:pPr lvl="1"/>
            <a:r>
              <a:rPr lang="tr-TR" sz="2600" dirty="0" smtClean="0"/>
              <a:t>Marksist </a:t>
            </a:r>
            <a:r>
              <a:rPr lang="tr-TR" sz="2600" dirty="0" smtClean="0"/>
              <a:t>yaklaşım</a:t>
            </a:r>
          </a:p>
          <a:p>
            <a:pPr lvl="1"/>
            <a:endParaRPr lang="tr-TR" sz="2600" dirty="0" smtClean="0"/>
          </a:p>
          <a:p>
            <a:pPr lvl="1"/>
            <a:endParaRPr lang="tr-TR" sz="2600" dirty="0" smtClean="0"/>
          </a:p>
          <a:p>
            <a:pPr lvl="1"/>
            <a:r>
              <a:rPr lang="tr-TR" sz="2600" dirty="0" err="1" smtClean="0"/>
              <a:t>Weberci</a:t>
            </a:r>
            <a:r>
              <a:rPr lang="tr-TR" sz="2600" dirty="0" smtClean="0"/>
              <a:t> </a:t>
            </a:r>
            <a:r>
              <a:rPr lang="tr-TR" sz="2600" dirty="0"/>
              <a:t>yaklaşım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953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Davranışçı iktidar kavrayışının üç yüzü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tr-TR" dirty="0" smtClean="0"/>
              <a:t>B aktörü normal koşullarda yapmayacağı bir davranışı A aktörü istediği için yapıyorsa, A’nın B üzerinde iktidarı vardır (Robert </a:t>
            </a:r>
            <a:r>
              <a:rPr lang="tr-TR" dirty="0" err="1" smtClean="0"/>
              <a:t>Dahl</a:t>
            </a:r>
            <a:r>
              <a:rPr lang="tr-TR" dirty="0" smtClean="0"/>
              <a:t>)</a:t>
            </a:r>
          </a:p>
          <a:p>
            <a:pPr marL="457200" indent="-457200">
              <a:buFont typeface="+mj-lt"/>
              <a:buAutoNum type="arabicParenR"/>
            </a:pPr>
            <a:endParaRPr lang="tr-TR" dirty="0" smtClean="0"/>
          </a:p>
          <a:p>
            <a:pPr marL="457200" indent="-457200">
              <a:buFont typeface="+mj-lt"/>
              <a:buAutoNum type="arabicParenR"/>
            </a:pPr>
            <a:r>
              <a:rPr lang="tr-TR" dirty="0" smtClean="0"/>
              <a:t>Gündem belirleme ile yüzeysel görünürlük kazanmayan ikt</a:t>
            </a:r>
            <a:r>
              <a:rPr lang="tr-TR" dirty="0" smtClean="0"/>
              <a:t>idar: </a:t>
            </a:r>
            <a:r>
              <a:rPr lang="tr-TR" dirty="0" err="1" smtClean="0"/>
              <a:t>örn</a:t>
            </a:r>
            <a:r>
              <a:rPr lang="tr-TR" dirty="0" smtClean="0"/>
              <a:t>. </a:t>
            </a:r>
            <a:r>
              <a:rPr lang="tr-TR" dirty="0"/>
              <a:t>ç</a:t>
            </a:r>
            <a:r>
              <a:rPr lang="tr-TR" dirty="0" smtClean="0"/>
              <a:t>evreyi kirleten fabrikanın medya kuruluşunu etkileyerek bu konuyu gündemden uzak tutması (</a:t>
            </a:r>
            <a:r>
              <a:rPr lang="tr-TR" dirty="0" err="1" smtClean="0"/>
              <a:t>Bachrach</a:t>
            </a:r>
            <a:r>
              <a:rPr lang="tr-TR" dirty="0" smtClean="0"/>
              <a:t> ve </a:t>
            </a:r>
            <a:r>
              <a:rPr lang="tr-TR" dirty="0" err="1" smtClean="0"/>
              <a:t>Bartz</a:t>
            </a:r>
            <a:r>
              <a:rPr lang="tr-TR" dirty="0" smtClean="0"/>
              <a:t>)</a:t>
            </a:r>
          </a:p>
          <a:p>
            <a:pPr marL="457200" indent="-457200">
              <a:buFont typeface="+mj-lt"/>
              <a:buAutoNum type="arabicParenR"/>
            </a:pPr>
            <a:endParaRPr lang="tr-TR" dirty="0" smtClean="0"/>
          </a:p>
          <a:p>
            <a:pPr marL="457200" indent="-457200">
              <a:buFont typeface="+mj-lt"/>
              <a:buAutoNum type="arabicParenR"/>
            </a:pPr>
            <a:r>
              <a:rPr lang="tr-TR" dirty="0" smtClean="0"/>
              <a:t>Süreçlere yönelik algı ve değerlendirmelerin etkilenmesi: A’nın empoze ettiği bir eylemi B kendi çıkarına olmamasına rağmen yapıyorsa A’nın B üzerinde iktidarı vardır (</a:t>
            </a:r>
            <a:r>
              <a:rPr lang="tr-TR" dirty="0" err="1" smtClean="0"/>
              <a:t>Lukes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341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Davranışçı iktidar kavrayışı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3000" dirty="0" smtClean="0"/>
              <a:t>Birey temelli</a:t>
            </a:r>
          </a:p>
          <a:p>
            <a:pPr lvl="1"/>
            <a:endParaRPr lang="tr-TR" sz="3000" dirty="0" smtClean="0"/>
          </a:p>
          <a:p>
            <a:pPr lvl="1"/>
            <a:r>
              <a:rPr lang="tr-TR" sz="3000" dirty="0" smtClean="0"/>
              <a:t>İktidarı farklı çıkarlara sahip aktörler arasındaki ilişkiye indirger</a:t>
            </a:r>
          </a:p>
          <a:p>
            <a:pPr lvl="1"/>
            <a:endParaRPr lang="tr-TR" sz="3000" dirty="0" smtClean="0"/>
          </a:p>
          <a:p>
            <a:pPr lvl="1"/>
            <a:r>
              <a:rPr lang="tr-TR" sz="3000" dirty="0" smtClean="0"/>
              <a:t>Bireyin geniş yapılar içindeki konumlarını göz ardı eder</a:t>
            </a:r>
          </a:p>
          <a:p>
            <a:pPr lvl="1"/>
            <a:endParaRPr lang="tr-TR" sz="3000" dirty="0" smtClean="0"/>
          </a:p>
          <a:p>
            <a:pPr lvl="1"/>
            <a:r>
              <a:rPr lang="tr-TR" sz="3000" dirty="0" smtClean="0"/>
              <a:t>İktidarın işleyişindeki karmaşık süreçleri incelemede yetersiz kalır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187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Marksist iktidar kavramsallaştırması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Topluma ve toplumsal yapılara vurgu yapar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İktidar ilişkilerinin merkezinde mülkiyet ve sınıf ilişkileri vardır</a:t>
            </a:r>
          </a:p>
          <a:p>
            <a:pPr marL="201168" lvl="1" indent="0">
              <a:buNone/>
            </a:pPr>
            <a:endParaRPr lang="tr-TR" sz="2600" dirty="0"/>
          </a:p>
          <a:p>
            <a:pPr lvl="1"/>
            <a:r>
              <a:rPr lang="tr-TR" sz="2600" dirty="0" smtClean="0"/>
              <a:t>Sınıf ilişkilerinin yoğunlaştığı alan kapitalist devlettir</a:t>
            </a:r>
          </a:p>
          <a:p>
            <a:pPr lvl="2"/>
            <a:r>
              <a:rPr lang="tr-TR" sz="2200" dirty="0" smtClean="0"/>
              <a:t>Devlet aktörlerinin sınıfsal kökenleri önem taşır (</a:t>
            </a:r>
            <a:r>
              <a:rPr lang="tr-TR" sz="2200" dirty="0" err="1" smtClean="0"/>
              <a:t>Miliband</a:t>
            </a:r>
            <a:r>
              <a:rPr lang="tr-TR" sz="2200" dirty="0" smtClean="0"/>
              <a:t>)</a:t>
            </a:r>
          </a:p>
          <a:p>
            <a:pPr lvl="2"/>
            <a:r>
              <a:rPr lang="tr-TR" sz="2200" dirty="0" smtClean="0"/>
              <a:t>Devleti oluşturan nesnel yapısal bağ ve ilişkiler önem taşır (</a:t>
            </a:r>
            <a:r>
              <a:rPr lang="tr-TR" sz="2200" dirty="0" err="1" smtClean="0"/>
              <a:t>Poulantzas</a:t>
            </a:r>
            <a:r>
              <a:rPr lang="tr-TR" sz="2200" dirty="0" smtClean="0"/>
              <a:t>)</a:t>
            </a:r>
          </a:p>
          <a:p>
            <a:pPr lvl="2"/>
            <a:endParaRPr lang="tr-TR" sz="2200" dirty="0" smtClean="0"/>
          </a:p>
          <a:p>
            <a:pPr lvl="1"/>
            <a:endParaRPr lang="tr-TR" sz="2600" dirty="0"/>
          </a:p>
          <a:p>
            <a:pPr lvl="1"/>
            <a:endParaRPr lang="tr-TR" sz="26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478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Weberci</a:t>
            </a:r>
            <a:r>
              <a:rPr lang="tr-TR" dirty="0" smtClean="0"/>
              <a:t> iktidar kavramsallaştırması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İktidar ilişkileri devlet aygıtında yoğunlaşır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Devlet aktörleri sınıflar karşısında özerk hareket edebilir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Modernleşme ve rasyonelleşme ekseninde kurumsallaşmış devlet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Devlet meşru şiddetin tekelini elinde tutan bir meta-örgüt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Devlet iktidarının ana aktörleri bürokrasi ve siyasal seçkinler 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242092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Modern yaklaşımlara eleştiriler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600" dirty="0" smtClean="0"/>
              <a:t>İktidar elde tutulup depolanabilir ve gerektiğinde kullanılabilir bir kapasite değildir</a:t>
            </a:r>
          </a:p>
          <a:p>
            <a:pPr lvl="1"/>
            <a:endParaRPr lang="tr-TR" sz="2600" dirty="0" smtClean="0"/>
          </a:p>
          <a:p>
            <a:pPr lvl="1"/>
            <a:r>
              <a:rPr lang="tr-TR" sz="2600" dirty="0" smtClean="0"/>
              <a:t>İktidar negatif bir ilişki olarak, bir kesimin diğer kesim üzerindeki tahakkümü şeklinde tanımlanamaz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İktidar ortak kurulan bir anlam dünyasında temellenir ve karşılıklı bir tanıma edimini içerir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408059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Michel</a:t>
            </a:r>
            <a:r>
              <a:rPr lang="tr-TR" dirty="0" smtClean="0"/>
              <a:t> </a:t>
            </a:r>
            <a:r>
              <a:rPr lang="tr-TR" dirty="0" err="1" smtClean="0"/>
              <a:t>Foucault</a:t>
            </a:r>
            <a:r>
              <a:rPr lang="tr-TR" dirty="0" smtClean="0"/>
              <a:t> (1926-1984)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tr-TR" sz="2600" dirty="0" smtClean="0"/>
              <a:t>Merkezi bir iktidar yerine dağınık ve toplumun her zerresine yayılmış bir iktidar kavrayışı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İktidar her yerdedir; sahip olunan değil, yapılan bir şeydir</a:t>
            </a:r>
          </a:p>
          <a:p>
            <a:pPr lvl="1"/>
            <a:endParaRPr lang="tr-TR" sz="2600" dirty="0"/>
          </a:p>
          <a:p>
            <a:pPr lvl="1"/>
            <a:r>
              <a:rPr lang="tr-TR" sz="2600" dirty="0" smtClean="0"/>
              <a:t>Birey, iktidar ilişkilerinin taşıyıcısıdır, hem iktidarın gerçekleştiği hem de ona direnilen yerdir</a:t>
            </a:r>
            <a:endParaRPr lang="tr-TR" sz="26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2220" y="1846263"/>
            <a:ext cx="294916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99490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330</TotalTime>
  <Words>517</Words>
  <Application>Microsoft Office PowerPoint</Application>
  <PresentationFormat>Geniş ekran</PresentationFormat>
  <Paragraphs>88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Geçmişe bakış</vt:lpstr>
      <vt:lpstr>Siyaset Bilimi I</vt:lpstr>
      <vt:lpstr>PowerPoint Sunusu</vt:lpstr>
      <vt:lpstr>İktidar kavramına modern yaklaşımlar</vt:lpstr>
      <vt:lpstr>Davranışçı iktidar kavrayışının üç yüzü</vt:lpstr>
      <vt:lpstr>Davranışçı iktidar kavrayışı</vt:lpstr>
      <vt:lpstr>Marksist iktidar kavramsallaştırması</vt:lpstr>
      <vt:lpstr>Weberci iktidar kavramsallaştırması</vt:lpstr>
      <vt:lpstr>Modern yaklaşımlara eleştiriler</vt:lpstr>
      <vt:lpstr>Michel Foucault (1926-1984)</vt:lpstr>
      <vt:lpstr>PowerPoint Sunusu</vt:lpstr>
      <vt:lpstr>Panoptikon</vt:lpstr>
      <vt:lpstr>PowerPoint Sunusu</vt:lpstr>
      <vt:lpstr>Sorunlar</vt:lpstr>
      <vt:lpstr>Hegemonya merkezli iktidar tanımlaması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Hegemonya merkezli iktidar tanımlaması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Siyaset Bilimi I</dc:title>
  <dc:creator>EZGIKAYA</dc:creator>
  <cp:lastModifiedBy>EZGIKAYA</cp:lastModifiedBy>
  <cp:revision>11</cp:revision>
  <dcterms:created xsi:type="dcterms:W3CDTF">2018-02-15T15:24:30Z</dcterms:created>
  <dcterms:modified xsi:type="dcterms:W3CDTF">2018-06-22T12:40:01Z</dcterms:modified>
</cp:coreProperties>
</file>